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256" r:id="rId3"/>
    <p:sldId id="324" r:id="rId4"/>
    <p:sldId id="377" r:id="rId5"/>
    <p:sldId id="421" r:id="rId6"/>
    <p:sldId id="395" r:id="rId8"/>
    <p:sldId id="617" r:id="rId9"/>
    <p:sldId id="618" r:id="rId10"/>
    <p:sldId id="619" r:id="rId11"/>
    <p:sldId id="987" r:id="rId12"/>
    <p:sldId id="620" r:id="rId13"/>
    <p:sldId id="621" r:id="rId14"/>
    <p:sldId id="622" r:id="rId15"/>
    <p:sldId id="394" r:id="rId16"/>
    <p:sldId id="986" r:id="rId17"/>
    <p:sldId id="623" r:id="rId18"/>
    <p:sldId id="629" r:id="rId19"/>
    <p:sldId id="624" r:id="rId20"/>
    <p:sldId id="628" r:id="rId21"/>
    <p:sldId id="627" r:id="rId22"/>
    <p:sldId id="626" r:id="rId23"/>
    <p:sldId id="638" r:id="rId24"/>
    <p:sldId id="625" r:id="rId25"/>
    <p:sldId id="637" r:id="rId26"/>
    <p:sldId id="636" r:id="rId27"/>
    <p:sldId id="635" r:id="rId28"/>
    <p:sldId id="634" r:id="rId29"/>
    <p:sldId id="633" r:id="rId30"/>
    <p:sldId id="632" r:id="rId31"/>
    <p:sldId id="631" r:id="rId32"/>
    <p:sldId id="645" r:id="rId33"/>
    <p:sldId id="630" r:id="rId34"/>
    <p:sldId id="644" r:id="rId35"/>
    <p:sldId id="643" r:id="rId36"/>
    <p:sldId id="642" r:id="rId37"/>
    <p:sldId id="641" r:id="rId38"/>
    <p:sldId id="640" r:id="rId39"/>
    <p:sldId id="988" r:id="rId40"/>
    <p:sldId id="989" r:id="rId41"/>
    <p:sldId id="990" r:id="rId42"/>
    <p:sldId id="991" r:id="rId43"/>
    <p:sldId id="654" r:id="rId44"/>
    <p:sldId id="655" r:id="rId45"/>
    <p:sldId id="653" r:id="rId46"/>
    <p:sldId id="651" r:id="rId47"/>
    <p:sldId id="650" r:id="rId48"/>
    <p:sldId id="652" r:id="rId49"/>
    <p:sldId id="661" r:id="rId50"/>
    <p:sldId id="660" r:id="rId51"/>
    <p:sldId id="663" r:id="rId52"/>
    <p:sldId id="662" r:id="rId53"/>
    <p:sldId id="659" r:id="rId54"/>
    <p:sldId id="658" r:id="rId55"/>
    <p:sldId id="668" r:id="rId56"/>
    <p:sldId id="667" r:id="rId57"/>
    <p:sldId id="665" r:id="rId58"/>
    <p:sldId id="666" r:id="rId59"/>
    <p:sldId id="664" r:id="rId60"/>
    <p:sldId id="683" r:id="rId61"/>
    <p:sldId id="671" r:id="rId62"/>
    <p:sldId id="670" r:id="rId63"/>
    <p:sldId id="669" r:id="rId64"/>
    <p:sldId id="676" r:id="rId65"/>
    <p:sldId id="1609" r:id="rId66"/>
    <p:sldId id="675" r:id="rId67"/>
    <p:sldId id="674" r:id="rId68"/>
    <p:sldId id="834" r:id="rId69"/>
    <p:sldId id="673" r:id="rId70"/>
    <p:sldId id="682" r:id="rId71"/>
    <p:sldId id="672" r:id="rId72"/>
    <p:sldId id="681" r:id="rId73"/>
    <p:sldId id="680" r:id="rId74"/>
    <p:sldId id="684" r:id="rId75"/>
    <p:sldId id="679" r:id="rId76"/>
    <p:sldId id="686" r:id="rId77"/>
    <p:sldId id="1200" r:id="rId78"/>
    <p:sldId id="1199" r:id="rId79"/>
    <p:sldId id="1196" r:id="rId80"/>
    <p:sldId id="1197" r:id="rId81"/>
    <p:sldId id="688" r:id="rId82"/>
    <p:sldId id="836" r:id="rId83"/>
    <p:sldId id="837" r:id="rId84"/>
    <p:sldId id="700" r:id="rId85"/>
    <p:sldId id="687" r:id="rId86"/>
    <p:sldId id="729" r:id="rId87"/>
    <p:sldId id="696" r:id="rId88"/>
    <p:sldId id="839" r:id="rId89"/>
    <p:sldId id="699" r:id="rId90"/>
    <p:sldId id="840" r:id="rId91"/>
    <p:sldId id="698" r:id="rId92"/>
    <p:sldId id="841" r:id="rId93"/>
    <p:sldId id="697" r:id="rId94"/>
    <p:sldId id="695" r:id="rId95"/>
    <p:sldId id="707" r:id="rId96"/>
    <p:sldId id="842" r:id="rId97"/>
    <p:sldId id="708" r:id="rId98"/>
    <p:sldId id="705" r:id="rId99"/>
    <p:sldId id="706" r:id="rId100"/>
    <p:sldId id="703" r:id="rId101"/>
    <p:sldId id="704" r:id="rId102"/>
    <p:sldId id="701" r:id="rId103"/>
    <p:sldId id="713" r:id="rId104"/>
    <p:sldId id="712" r:id="rId105"/>
    <p:sldId id="711" r:id="rId106"/>
    <p:sldId id="710" r:id="rId107"/>
    <p:sldId id="709" r:id="rId108"/>
    <p:sldId id="717" r:id="rId109"/>
    <p:sldId id="716" r:id="rId110"/>
    <p:sldId id="1347" r:id="rId111"/>
    <p:sldId id="1348" r:id="rId112"/>
    <p:sldId id="1349" r:id="rId113"/>
    <p:sldId id="715" r:id="rId114"/>
    <p:sldId id="714" r:id="rId115"/>
    <p:sldId id="721" r:id="rId116"/>
    <p:sldId id="720" r:id="rId117"/>
    <p:sldId id="719" r:id="rId118"/>
    <p:sldId id="723" r:id="rId119"/>
    <p:sldId id="722" r:id="rId120"/>
    <p:sldId id="728" r:id="rId121"/>
    <p:sldId id="727" r:id="rId122"/>
    <p:sldId id="726" r:id="rId123"/>
    <p:sldId id="725" r:id="rId124"/>
    <p:sldId id="732" r:id="rId125"/>
    <p:sldId id="731" r:id="rId126"/>
    <p:sldId id="730" r:id="rId127"/>
    <p:sldId id="733" r:id="rId128"/>
    <p:sldId id="734" r:id="rId129"/>
    <p:sldId id="736" r:id="rId130"/>
    <p:sldId id="737" r:id="rId131"/>
    <p:sldId id="741" r:id="rId132"/>
    <p:sldId id="740" r:id="rId133"/>
    <p:sldId id="739" r:id="rId134"/>
    <p:sldId id="738" r:id="rId135"/>
    <p:sldId id="835" r:id="rId136"/>
    <p:sldId id="745" r:id="rId137"/>
    <p:sldId id="744" r:id="rId138"/>
    <p:sldId id="743" r:id="rId139"/>
    <p:sldId id="1479" r:id="rId140"/>
    <p:sldId id="742" r:id="rId141"/>
    <p:sldId id="845" r:id="rId142"/>
    <p:sldId id="752" r:id="rId143"/>
    <p:sldId id="1473" r:id="rId144"/>
    <p:sldId id="1474" r:id="rId145"/>
    <p:sldId id="756" r:id="rId146"/>
    <p:sldId id="755" r:id="rId147"/>
    <p:sldId id="754" r:id="rId148"/>
    <p:sldId id="1468" r:id="rId149"/>
    <p:sldId id="1475" r:id="rId150"/>
    <p:sldId id="1476" r:id="rId151"/>
    <p:sldId id="1477" r:id="rId152"/>
    <p:sldId id="1472" r:id="rId153"/>
    <p:sldId id="1471" r:id="rId154"/>
    <p:sldId id="1478" r:id="rId155"/>
    <p:sldId id="753" r:id="rId156"/>
    <p:sldId id="757" r:id="rId157"/>
    <p:sldId id="758" r:id="rId158"/>
    <p:sldId id="759" r:id="rId159"/>
    <p:sldId id="760" r:id="rId160"/>
    <p:sldId id="761" r:id="rId161"/>
    <p:sldId id="762" r:id="rId162"/>
    <p:sldId id="763" r:id="rId163"/>
    <p:sldId id="764" r:id="rId164"/>
    <p:sldId id="765" r:id="rId165"/>
    <p:sldId id="766" r:id="rId166"/>
    <p:sldId id="843" r:id="rId167"/>
    <p:sldId id="844" r:id="rId168"/>
    <p:sldId id="767" r:id="rId169"/>
    <p:sldId id="768" r:id="rId170"/>
    <p:sldId id="769" r:id="rId171"/>
    <p:sldId id="770" r:id="rId172"/>
    <p:sldId id="771" r:id="rId173"/>
    <p:sldId id="772" r:id="rId174"/>
    <p:sldId id="773" r:id="rId175"/>
    <p:sldId id="779" r:id="rId176"/>
    <p:sldId id="780" r:id="rId177"/>
    <p:sldId id="777" r:id="rId178"/>
    <p:sldId id="778" r:id="rId179"/>
    <p:sldId id="775" r:id="rId180"/>
    <p:sldId id="776" r:id="rId181"/>
    <p:sldId id="785" r:id="rId182"/>
    <p:sldId id="784" r:id="rId183"/>
    <p:sldId id="783" r:id="rId184"/>
    <p:sldId id="782" r:id="rId185"/>
    <p:sldId id="786" r:id="rId186"/>
    <p:sldId id="781" r:id="rId187"/>
    <p:sldId id="787" r:id="rId188"/>
    <p:sldId id="789" r:id="rId189"/>
    <p:sldId id="788" r:id="rId190"/>
    <p:sldId id="791" r:id="rId191"/>
    <p:sldId id="790" r:id="rId192"/>
    <p:sldId id="793" r:id="rId193"/>
    <p:sldId id="792" r:id="rId194"/>
    <p:sldId id="774" r:id="rId195"/>
    <p:sldId id="794" r:id="rId196"/>
    <p:sldId id="795" r:id="rId197"/>
    <p:sldId id="1604" r:id="rId198"/>
    <p:sldId id="800" r:id="rId199"/>
    <p:sldId id="799" r:id="rId200"/>
    <p:sldId id="798" r:id="rId201"/>
    <p:sldId id="801" r:id="rId202"/>
    <p:sldId id="802" r:id="rId203"/>
    <p:sldId id="1605" r:id="rId204"/>
    <p:sldId id="803" r:id="rId205"/>
    <p:sldId id="804" r:id="rId206"/>
    <p:sldId id="1606" r:id="rId207"/>
    <p:sldId id="805" r:id="rId208"/>
    <p:sldId id="806" r:id="rId209"/>
    <p:sldId id="807" r:id="rId210"/>
    <p:sldId id="808" r:id="rId211"/>
    <p:sldId id="1576" r:id="rId212"/>
    <p:sldId id="809" r:id="rId213"/>
    <p:sldId id="810" r:id="rId214"/>
    <p:sldId id="811" r:id="rId215"/>
    <p:sldId id="812" r:id="rId216"/>
    <p:sldId id="1603" r:id="rId217"/>
    <p:sldId id="816" r:id="rId218"/>
    <p:sldId id="817" r:id="rId219"/>
    <p:sldId id="818" r:id="rId220"/>
    <p:sldId id="1607" r:id="rId221"/>
    <p:sldId id="1608" r:id="rId222"/>
    <p:sldId id="813" r:id="rId223"/>
    <p:sldId id="814" r:id="rId224"/>
    <p:sldId id="819" r:id="rId225"/>
    <p:sldId id="820" r:id="rId226"/>
    <p:sldId id="821" r:id="rId227"/>
    <p:sldId id="822" r:id="rId228"/>
    <p:sldId id="823" r:id="rId229"/>
    <p:sldId id="825" r:id="rId230"/>
    <p:sldId id="824" r:id="rId231"/>
    <p:sldId id="815" r:id="rId232"/>
    <p:sldId id="826" r:id="rId233"/>
    <p:sldId id="827" r:id="rId234"/>
    <p:sldId id="832" r:id="rId235"/>
    <p:sldId id="831" r:id="rId236"/>
    <p:sldId id="830" r:id="rId237"/>
    <p:sldId id="829" r:id="rId238"/>
    <p:sldId id="828" r:id="rId239"/>
    <p:sldId id="833" r:id="rId240"/>
    <p:sldId id="355" r:id="rId241"/>
  </p:sldIdLst>
  <p:sldSz cx="12192000" cy="6858000"/>
  <p:notesSz cx="6858000" cy="9144000"/>
  <p:custDataLst>
    <p:tags r:id="rId24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7B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24" autoAdjust="0"/>
    <p:restoredTop sz="94660"/>
  </p:normalViewPr>
  <p:slideViewPr>
    <p:cSldViewPr snapToGrid="0">
      <p:cViewPr varScale="1">
        <p:scale>
          <a:sx n="95" d="100"/>
          <a:sy n="95" d="100"/>
        </p:scale>
        <p:origin x="15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notesMaster" Target="notesMasters/notesMaster1.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5" Type="http://schemas.openxmlformats.org/officeDocument/2006/relationships/tags" Target="tags/tag1.xml"/><Relationship Id="rId244" Type="http://schemas.openxmlformats.org/officeDocument/2006/relationships/tableStyles" Target="tableStyles.xml"/><Relationship Id="rId243" Type="http://schemas.openxmlformats.org/officeDocument/2006/relationships/viewProps" Target="viewProps.xml"/><Relationship Id="rId242" Type="http://schemas.openxmlformats.org/officeDocument/2006/relationships/presProps" Target="presProps.xml"/><Relationship Id="rId241" Type="http://schemas.openxmlformats.org/officeDocument/2006/relationships/slide" Target="slides/slide238.xml"/><Relationship Id="rId240" Type="http://schemas.openxmlformats.org/officeDocument/2006/relationships/slide" Target="slides/slide237.xml"/><Relationship Id="rId24" Type="http://schemas.openxmlformats.org/officeDocument/2006/relationships/slide" Target="slides/slide21.xml"/><Relationship Id="rId239" Type="http://schemas.openxmlformats.org/officeDocument/2006/relationships/slide" Target="slides/slide236.xml"/><Relationship Id="rId238" Type="http://schemas.openxmlformats.org/officeDocument/2006/relationships/slide" Target="slides/slide235.xml"/><Relationship Id="rId237" Type="http://schemas.openxmlformats.org/officeDocument/2006/relationships/slide" Target="slides/slide234.xml"/><Relationship Id="rId236" Type="http://schemas.openxmlformats.org/officeDocument/2006/relationships/slide" Target="slides/slide233.xml"/><Relationship Id="rId235" Type="http://schemas.openxmlformats.org/officeDocument/2006/relationships/slide" Target="slides/slide232.xml"/><Relationship Id="rId234" Type="http://schemas.openxmlformats.org/officeDocument/2006/relationships/slide" Target="slides/slide231.xml"/><Relationship Id="rId233" Type="http://schemas.openxmlformats.org/officeDocument/2006/relationships/slide" Target="slides/slide230.xml"/><Relationship Id="rId232" Type="http://schemas.openxmlformats.org/officeDocument/2006/relationships/slide" Target="slides/slide229.xml"/><Relationship Id="rId231" Type="http://schemas.openxmlformats.org/officeDocument/2006/relationships/slide" Target="slides/slide228.xml"/><Relationship Id="rId230" Type="http://schemas.openxmlformats.org/officeDocument/2006/relationships/slide" Target="slides/slide227.xml"/><Relationship Id="rId23" Type="http://schemas.openxmlformats.org/officeDocument/2006/relationships/slide" Target="slides/slide20.xml"/><Relationship Id="rId229" Type="http://schemas.openxmlformats.org/officeDocument/2006/relationships/slide" Target="slides/slide226.xml"/><Relationship Id="rId228" Type="http://schemas.openxmlformats.org/officeDocument/2006/relationships/slide" Target="slides/slide225.xml"/><Relationship Id="rId227" Type="http://schemas.openxmlformats.org/officeDocument/2006/relationships/slide" Target="slides/slide224.xml"/><Relationship Id="rId226" Type="http://schemas.openxmlformats.org/officeDocument/2006/relationships/slide" Target="slides/slide223.xml"/><Relationship Id="rId225" Type="http://schemas.openxmlformats.org/officeDocument/2006/relationships/slide" Target="slides/slide222.xml"/><Relationship Id="rId224" Type="http://schemas.openxmlformats.org/officeDocument/2006/relationships/slide" Target="slides/slide221.xml"/><Relationship Id="rId223" Type="http://schemas.openxmlformats.org/officeDocument/2006/relationships/slide" Target="slides/slide220.xml"/><Relationship Id="rId222" Type="http://schemas.openxmlformats.org/officeDocument/2006/relationships/slide" Target="slides/slide219.xml"/><Relationship Id="rId221" Type="http://schemas.openxmlformats.org/officeDocument/2006/relationships/slide" Target="slides/slide218.xml"/><Relationship Id="rId220" Type="http://schemas.openxmlformats.org/officeDocument/2006/relationships/slide" Target="slides/slide217.xml"/><Relationship Id="rId22" Type="http://schemas.openxmlformats.org/officeDocument/2006/relationships/slide" Target="slides/slide19.xml"/><Relationship Id="rId219" Type="http://schemas.openxmlformats.org/officeDocument/2006/relationships/slide" Target="slides/slide216.xml"/><Relationship Id="rId218" Type="http://schemas.openxmlformats.org/officeDocument/2006/relationships/slide" Target="slides/slide215.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8.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7.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6.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4E86B2-3929-45EA-907A-657E2CC0D4C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950139-E2A4-4E50-8DA8-852F782C87D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1.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2.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3.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4.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5.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6.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7.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8.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9.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1.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2.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3.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4.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5.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6.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7.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8.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9.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1.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2.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3.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4.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5.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6.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7.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5.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6.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7.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8.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9.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1.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2.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3.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4.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5.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6.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7.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8.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9.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F0AE7AC-8E51-4D98-86B9-F2BE1841E69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7B854B1-D74B-405E-8A29-5ACD1FC76F4C}"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F0AE7AC-8E51-4D98-86B9-F2BE1841E69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7B854B1-D74B-405E-8A29-5ACD1FC76F4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F0AE7AC-8E51-4D98-86B9-F2BE1841E69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7B854B1-D74B-405E-8A29-5ACD1FC76F4C}"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838200" y="1825625"/>
            <a:ext cx="10515600" cy="4351338"/>
          </a:xfrm>
          <a:prstGeom prst="rect">
            <a:avLst/>
          </a:prstGeo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F0AE7AC-8E51-4D98-86B9-F2BE1841E69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7B854B1-D74B-405E-8A29-5ACD1FC76F4C}"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endParaRPr lang="zh-CN" altLang="en-US" smtClean="0"/>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F0AE7AC-8E51-4D98-86B9-F2BE1841E69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7B854B1-D74B-405E-8A29-5ACD1FC76F4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5F0AE7AC-8E51-4D98-86B9-F2BE1841E695}"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7B854B1-D74B-405E-8A29-5ACD1FC76F4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5F0AE7AC-8E51-4D98-86B9-F2BE1841E695}"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77B854B1-D74B-405E-8A29-5ACD1FC76F4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5F0AE7AC-8E51-4D98-86B9-F2BE1841E695}"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77B854B1-D74B-405E-8A29-5ACD1FC76F4C}"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5F0AE7AC-8E51-4D98-86B9-F2BE1841E695}"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77B854B1-D74B-405E-8A29-5ACD1FC76F4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5F0AE7AC-8E51-4D98-86B9-F2BE1841E695}"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7B854B1-D74B-405E-8A29-5ACD1FC76F4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5F0AE7AC-8E51-4D98-86B9-F2BE1841E695}"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7B854B1-D74B-405E-8A29-5ACD1FC76F4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矩形 7"/>
          <p:cNvSpPr>
            <a:spLocks noChangeArrowheads="1"/>
          </p:cNvSpPr>
          <p:nvPr userDrawn="1"/>
        </p:nvSpPr>
        <p:spPr bwMode="auto">
          <a:xfrm flipV="1">
            <a:off x="288700" y="693581"/>
            <a:ext cx="11688652" cy="69850"/>
          </a:xfrm>
          <a:prstGeom prst="rect">
            <a:avLst/>
          </a:prstGeom>
          <a:solidFill>
            <a:srgbClr val="0070C0"/>
          </a:solidFill>
          <a:ln w="25400" algn="ctr">
            <a:noFill/>
            <a:miter lim="800000"/>
          </a:ln>
        </p:spPr>
        <p:txBody>
          <a:bodyPr rot="10800000" anchor="ctr"/>
          <a:lstStyle/>
          <a:p>
            <a:pPr algn="ctr" fontAlgn="auto">
              <a:spcBef>
                <a:spcPts val="0"/>
              </a:spcBef>
              <a:spcAft>
                <a:spcPts val="0"/>
              </a:spcAft>
              <a:defRPr/>
            </a:pPr>
            <a:endParaRPr lang="zh-CN" altLang="en-US">
              <a:solidFill>
                <a:schemeClr val="lt1"/>
              </a:solidFill>
              <a:latin typeface="+mn-lt"/>
              <a:ea typeface="+mn-ea"/>
            </a:endParaRPr>
          </a:p>
        </p:txBody>
      </p:sp>
      <p:sp>
        <p:nvSpPr>
          <p:cNvPr id="10" name="标题 1"/>
          <p:cNvSpPr txBox="1"/>
          <p:nvPr userDrawn="1"/>
        </p:nvSpPr>
        <p:spPr>
          <a:xfrm>
            <a:off x="288700" y="159064"/>
            <a:ext cx="10515600" cy="39830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2800" b="1" kern="1200" dirty="0">
              <a:solidFill>
                <a:srgbClr val="0070C0"/>
              </a:solidFill>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10.jpeg"/><Relationship Id="rId1" Type="http://schemas.openxmlformats.org/officeDocument/2006/relationships/image" Target="../media/image9.w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7.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8.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9.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0.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1.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7.xml"/><Relationship Id="rId1" Type="http://schemas.openxmlformats.org/officeDocument/2006/relationships/image" Target="../media/image40.jpe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11.pn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7.xml"/><Relationship Id="rId1" Type="http://schemas.openxmlformats.org/officeDocument/2006/relationships/image" Target="../media/image103.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4.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6.png"/></Relationships>
</file>

<file path=ppt/slides/_rels/slide11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11.png"/><Relationship Id="rId4" Type="http://schemas.openxmlformats.org/officeDocument/2006/relationships/image" Target="../media/image110.png"/><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image" Target="../media/image107.pn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1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4.png"/></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5.png"/></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6.png"/></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7.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8.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0.png"/></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1.png"/></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2.png"/></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3.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4.png"/></Relationships>
</file>

<file path=ppt/slides/_rels/slide139.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125.emf"/><Relationship Id="rId1"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6.jpe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8.png"/><Relationship Id="rId1" Type="http://schemas.openxmlformats.org/officeDocument/2006/relationships/image" Target="../media/image127.png"/></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9.png"/></Relationships>
</file>

<file path=ppt/slides/_rels/slide14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image" Target="../media/image130.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6" Type="http://schemas.openxmlformats.org/officeDocument/2006/relationships/notesSlide" Target="../notesSlides/notesSlide82.xml"/><Relationship Id="rId5" Type="http://schemas.openxmlformats.org/officeDocument/2006/relationships/slideLayout" Target="../slideLayouts/slideLayout7.xml"/><Relationship Id="rId4" Type="http://schemas.openxmlformats.org/officeDocument/2006/relationships/image" Target="../media/image136.png"/><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image" Target="../media/image133.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7.jpeg"/></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8.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9.png"/></Relationships>
</file>

<file path=ppt/slides/_rels/slide1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1.png"/><Relationship Id="rId1" Type="http://schemas.openxmlformats.org/officeDocument/2006/relationships/image" Target="../media/image140.png"/></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2.png"/></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3.png"/></Relationships>
</file>

<file path=ppt/slides/_rels/slide15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5.png"/><Relationship Id="rId1" Type="http://schemas.openxmlformats.org/officeDocument/2006/relationships/image" Target="../media/image14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160.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7.xml"/><Relationship Id="rId2" Type="http://schemas.openxmlformats.org/officeDocument/2006/relationships/image" Target="../media/image146.emf"/><Relationship Id="rId1" Type="http://schemas.openxmlformats.org/officeDocument/2006/relationships/oleObject" Target="../embeddings/oleObject2.bin"/></Relationships>
</file>

<file path=ppt/slides/_rels/slide16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8.png"/><Relationship Id="rId1" Type="http://schemas.openxmlformats.org/officeDocument/2006/relationships/image" Target="../media/image147.png"/></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9.png"/></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0.png"/></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1.jpe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2.png"/></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3.png"/></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4.png"/></Relationships>
</file>

<file path=ppt/slides/_rels/slide16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6.png"/><Relationship Id="rId1" Type="http://schemas.openxmlformats.org/officeDocument/2006/relationships/image" Target="../media/image15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7.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8.png"/></Relationships>
</file>

<file path=ppt/slides/_rels/slide17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9.png"/></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0.png"/></Relationships>
</file>

<file path=ppt/slides/_rels/slide1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1.png"/></Relationships>
</file>

<file path=ppt/slides/_rels/slide17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2.png"/></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3.png"/></Relationships>
</file>

<file path=ppt/slides/_rels/slide17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4.png"/></Relationships>
</file>

<file path=ppt/slides/_rels/slide17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6.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7.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8.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9.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7.xml"/><Relationship Id="rId1" Type="http://schemas.openxmlformats.org/officeDocument/2006/relationships/image" Target="../media/image170.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4" Type="http://schemas.openxmlformats.org/officeDocument/2006/relationships/notesSlide" Target="../notesSlides/notesSlide85.xml"/><Relationship Id="rId3" Type="http://schemas.openxmlformats.org/officeDocument/2006/relationships/slideLayout" Target="../slideLayouts/slideLayout7.xml"/><Relationship Id="rId2" Type="http://schemas.openxmlformats.org/officeDocument/2006/relationships/image" Target="../media/image172.png"/><Relationship Id="rId1" Type="http://schemas.openxmlformats.org/officeDocument/2006/relationships/image" Target="../media/image171.png"/></Relationships>
</file>

<file path=ppt/slides/_rels/slide197.xml.rels><?xml version="1.0" encoding="UTF-8" standalone="yes"?>
<Relationships xmlns="http://schemas.openxmlformats.org/package/2006/relationships"><Relationship Id="rId4" Type="http://schemas.openxmlformats.org/officeDocument/2006/relationships/notesSlide" Target="../notesSlides/notesSlide86.xml"/><Relationship Id="rId3" Type="http://schemas.openxmlformats.org/officeDocument/2006/relationships/slideLayout" Target="../slideLayouts/slideLayout7.xml"/><Relationship Id="rId2" Type="http://schemas.openxmlformats.org/officeDocument/2006/relationships/image" Target="../media/image174.png"/><Relationship Id="rId1" Type="http://schemas.openxmlformats.org/officeDocument/2006/relationships/image" Target="../media/image173.png"/></Relationships>
</file>

<file path=ppt/slides/_rels/slide198.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7.xml"/><Relationship Id="rId1" Type="http://schemas.openxmlformats.org/officeDocument/2006/relationships/image" Target="../media/image175.png"/></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200.xml.rels><?xml version="1.0" encoding="UTF-8" standalone="yes"?>
<Relationships xmlns="http://schemas.openxmlformats.org/package/2006/relationships"><Relationship Id="rId4" Type="http://schemas.openxmlformats.org/officeDocument/2006/relationships/notesSlide" Target="../notesSlides/notesSlide89.xml"/><Relationship Id="rId3" Type="http://schemas.openxmlformats.org/officeDocument/2006/relationships/slideLayout" Target="../slideLayouts/slideLayout7.xml"/><Relationship Id="rId2" Type="http://schemas.openxmlformats.org/officeDocument/2006/relationships/image" Target="../media/image177.png"/><Relationship Id="rId1" Type="http://schemas.openxmlformats.org/officeDocument/2006/relationships/image" Target="../media/image176.png"/></Relationships>
</file>

<file path=ppt/slides/_rels/slide201.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7.xml"/><Relationship Id="rId1" Type="http://schemas.openxmlformats.org/officeDocument/2006/relationships/image" Target="../media/image178.jpeg"/></Relationships>
</file>

<file path=ppt/slides/_rels/slide202.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7.xml"/><Relationship Id="rId1" Type="http://schemas.openxmlformats.org/officeDocument/2006/relationships/image" Target="../media/image179.png"/></Relationships>
</file>

<file path=ppt/slides/_rels/slide203.xml.rels><?xml version="1.0" encoding="UTF-8" standalone="yes"?>
<Relationships xmlns="http://schemas.openxmlformats.org/package/2006/relationships"><Relationship Id="rId4" Type="http://schemas.openxmlformats.org/officeDocument/2006/relationships/notesSlide" Target="../notesSlides/notesSlide92.xml"/><Relationship Id="rId3" Type="http://schemas.openxmlformats.org/officeDocument/2006/relationships/slideLayout" Target="../slideLayouts/slideLayout7.xml"/><Relationship Id="rId2" Type="http://schemas.openxmlformats.org/officeDocument/2006/relationships/image" Target="../media/image181.jpeg"/><Relationship Id="rId1" Type="http://schemas.openxmlformats.org/officeDocument/2006/relationships/image" Target="../media/image180.png"/></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7.xml"/><Relationship Id="rId1" Type="http://schemas.openxmlformats.org/officeDocument/2006/relationships/image" Target="../media/image172.png"/></Relationships>
</file>

<file path=ppt/slides/_rels/slide206.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7.xml"/><Relationship Id="rId1" Type="http://schemas.openxmlformats.org/officeDocument/2006/relationships/image" Target="../media/image182.png"/></Relationships>
</file>

<file path=ppt/slides/_rels/slide207.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7.xml"/><Relationship Id="rId1" Type="http://schemas.openxmlformats.org/officeDocument/2006/relationships/image" Target="../media/image183.png"/></Relationships>
</file>

<file path=ppt/slides/_rels/slide208.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7.xml"/><Relationship Id="rId1" Type="http://schemas.openxmlformats.org/officeDocument/2006/relationships/image" Target="../media/image184.png"/></Relationships>
</file>

<file path=ppt/slides/_rels/slide209.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7.xml"/><Relationship Id="rId1" Type="http://schemas.openxmlformats.org/officeDocument/2006/relationships/image" Target="../media/image18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7.xml"/><Relationship Id="rId1" Type="http://schemas.openxmlformats.org/officeDocument/2006/relationships/image" Target="../media/image186.png"/></Relationships>
</file>

<file path=ppt/slides/_rels/slide211.xml.rels><?xml version="1.0" encoding="UTF-8" standalone="yes"?>
<Relationships xmlns="http://schemas.openxmlformats.org/package/2006/relationships"><Relationship Id="rId4" Type="http://schemas.openxmlformats.org/officeDocument/2006/relationships/notesSlide" Target="../notesSlides/notesSlide100.xml"/><Relationship Id="rId3" Type="http://schemas.openxmlformats.org/officeDocument/2006/relationships/slideLayout" Target="../slideLayouts/slideLayout7.xml"/><Relationship Id="rId2" Type="http://schemas.openxmlformats.org/officeDocument/2006/relationships/image" Target="../media/image188.png"/><Relationship Id="rId1" Type="http://schemas.openxmlformats.org/officeDocument/2006/relationships/image" Target="../media/image187.png"/></Relationships>
</file>

<file path=ppt/slides/_rels/slide212.xml.rels><?xml version="1.0" encoding="UTF-8" standalone="yes"?>
<Relationships xmlns="http://schemas.openxmlformats.org/package/2006/relationships"><Relationship Id="rId4" Type="http://schemas.openxmlformats.org/officeDocument/2006/relationships/notesSlide" Target="../notesSlides/notesSlide101.xml"/><Relationship Id="rId3" Type="http://schemas.openxmlformats.org/officeDocument/2006/relationships/slideLayout" Target="../slideLayouts/slideLayout7.xml"/><Relationship Id="rId2" Type="http://schemas.openxmlformats.org/officeDocument/2006/relationships/image" Target="../media/image190.png"/><Relationship Id="rId1" Type="http://schemas.openxmlformats.org/officeDocument/2006/relationships/image" Target="../media/image189.png"/></Relationships>
</file>

<file path=ppt/slides/_rels/slide213.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7.xml"/><Relationship Id="rId1" Type="http://schemas.openxmlformats.org/officeDocument/2006/relationships/image" Target="../media/image191.png"/></Relationships>
</file>

<file path=ppt/slides/_rels/slide214.xml.rels><?xml version="1.0" encoding="UTF-8" standalone="yes"?>
<Relationships xmlns="http://schemas.openxmlformats.org/package/2006/relationships"><Relationship Id="rId4" Type="http://schemas.openxmlformats.org/officeDocument/2006/relationships/notesSlide" Target="../notesSlides/notesSlide103.xml"/><Relationship Id="rId3" Type="http://schemas.openxmlformats.org/officeDocument/2006/relationships/slideLayout" Target="../slideLayouts/slideLayout7.xml"/><Relationship Id="rId2" Type="http://schemas.openxmlformats.org/officeDocument/2006/relationships/image" Target="../media/image193.jpeg"/><Relationship Id="rId1" Type="http://schemas.openxmlformats.org/officeDocument/2006/relationships/image" Target="../media/image192.png"/></Relationships>
</file>

<file path=ppt/slides/_rels/slide215.xml.rels><?xml version="1.0" encoding="UTF-8" standalone="yes"?>
<Relationships xmlns="http://schemas.openxmlformats.org/package/2006/relationships"><Relationship Id="rId4" Type="http://schemas.openxmlformats.org/officeDocument/2006/relationships/notesSlide" Target="../notesSlides/notesSlide104.xml"/><Relationship Id="rId3" Type="http://schemas.openxmlformats.org/officeDocument/2006/relationships/slideLayout" Target="../slideLayouts/slideLayout7.xml"/><Relationship Id="rId2" Type="http://schemas.openxmlformats.org/officeDocument/2006/relationships/image" Target="../media/image195.png"/><Relationship Id="rId1" Type="http://schemas.openxmlformats.org/officeDocument/2006/relationships/image" Target="../media/image194.png"/></Relationships>
</file>

<file path=ppt/slides/_rels/slide216.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7.xml"/><Relationship Id="rId1" Type="http://schemas.openxmlformats.org/officeDocument/2006/relationships/image" Target="../media/image196.png"/></Relationships>
</file>

<file path=ppt/slides/_rels/slide217.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7.xml"/><Relationship Id="rId1" Type="http://schemas.openxmlformats.org/officeDocument/2006/relationships/image" Target="../media/image197.png"/></Relationships>
</file>

<file path=ppt/slides/_rels/slide218.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7.xml"/><Relationship Id="rId1" Type="http://schemas.openxmlformats.org/officeDocument/2006/relationships/image" Target="../media/image198.jpeg"/></Relationships>
</file>

<file path=ppt/slides/_rels/slide219.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7.xml"/><Relationship Id="rId1" Type="http://schemas.openxmlformats.org/officeDocument/2006/relationships/image" Target="../media/image199.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21.png"/></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7.xml"/><Relationship Id="rId1" Type="http://schemas.openxmlformats.org/officeDocument/2006/relationships/image" Target="../media/image200.png"/></Relationships>
</file>

<file path=ppt/slides/_rels/slide222.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7.xml"/><Relationship Id="rId1" Type="http://schemas.openxmlformats.org/officeDocument/2006/relationships/image" Target="../media/image201.png"/></Relationships>
</file>

<file path=ppt/slides/_rels/slide223.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7.xml"/><Relationship Id="rId1" Type="http://schemas.openxmlformats.org/officeDocument/2006/relationships/image" Target="../media/image202.png"/></Relationships>
</file>

<file path=ppt/slides/_rels/slide224.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7.xml"/><Relationship Id="rId1" Type="http://schemas.openxmlformats.org/officeDocument/2006/relationships/image" Target="../media/image203.png"/></Relationships>
</file>

<file path=ppt/slides/_rels/slide225.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7.xml"/><Relationship Id="rId1" Type="http://schemas.openxmlformats.org/officeDocument/2006/relationships/image" Target="../media/image204.png"/></Relationships>
</file>

<file path=ppt/slides/_rels/slide226.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7.xml"/><Relationship Id="rId1" Type="http://schemas.openxmlformats.org/officeDocument/2006/relationships/image" Target="../media/image205.png"/></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7.xml"/><Relationship Id="rId1" Type="http://schemas.openxmlformats.org/officeDocument/2006/relationships/image" Target="../media/image206.png"/></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7.xml"/><Relationship Id="rId1" Type="http://schemas.openxmlformats.org/officeDocument/2006/relationships/image" Target="../media/image207.png"/></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7.xml"/><Relationship Id="rId1" Type="http://schemas.openxmlformats.org/officeDocument/2006/relationships/image" Target="../media/image208.png"/></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7.xml"/><Relationship Id="rId1" Type="http://schemas.openxmlformats.org/officeDocument/2006/relationships/image" Target="../media/image209.png"/></Relationships>
</file>

<file path=ppt/slides/_rels/slide238.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7.xml"/><Relationship Id="rId1" Type="http://schemas.openxmlformats.org/officeDocument/2006/relationships/image" Target="../media/image210.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7.xml"/><Relationship Id="rId2" Type="http://schemas.openxmlformats.org/officeDocument/2006/relationships/image" Target="../media/image26.png"/><Relationship Id="rId1"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7.xml"/><Relationship Id="rId2" Type="http://schemas.openxmlformats.org/officeDocument/2006/relationships/image" Target="../media/image29.png"/><Relationship Id="rId1"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7.xml"/><Relationship Id="rId2" Type="http://schemas.openxmlformats.org/officeDocument/2006/relationships/image" Target="../media/image31.png"/><Relationship Id="rId1"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image" Target="../media/image40.jpe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image" Target="../media/image4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image" Target="../media/image45.png"/></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47.xml"/><Relationship Id="rId4" Type="http://schemas.openxmlformats.org/officeDocument/2006/relationships/slideLayout" Target="../slideLayouts/slideLayout7.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7.xml"/><Relationship Id="rId2" Type="http://schemas.openxmlformats.org/officeDocument/2006/relationships/image" Target="../media/image50.png"/><Relationship Id="rId1" Type="http://schemas.openxmlformats.org/officeDocument/2006/relationships/image" Target="../media/image49.png"/></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7.xml"/><Relationship Id="rId2" Type="http://schemas.openxmlformats.org/officeDocument/2006/relationships/image" Target="../media/image52.png"/><Relationship Id="rId1" Type="http://schemas.openxmlformats.org/officeDocument/2006/relationships/image" Target="../media/image51.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7.xml"/><Relationship Id="rId1" Type="http://schemas.openxmlformats.org/officeDocument/2006/relationships/image" Target="../media/image53.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7.xml"/><Relationship Id="rId1" Type="http://schemas.openxmlformats.org/officeDocument/2006/relationships/image" Target="../media/image54.png"/></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7.xml"/><Relationship Id="rId2" Type="http://schemas.openxmlformats.org/officeDocument/2006/relationships/image" Target="../media/image56.png"/><Relationship Id="rId1" Type="http://schemas.openxmlformats.org/officeDocument/2006/relationships/image" Target="../media/image55.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7.xml"/><Relationship Id="rId1" Type="http://schemas.openxmlformats.org/officeDocument/2006/relationships/image" Target="../media/image57.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7.xml"/><Relationship Id="rId1" Type="http://schemas.openxmlformats.org/officeDocument/2006/relationships/image" Target="../media/image58.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7.xml"/><Relationship Id="rId1" Type="http://schemas.openxmlformats.org/officeDocument/2006/relationships/image" Target="../media/image5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7.xml"/><Relationship Id="rId1" Type="http://schemas.openxmlformats.org/officeDocument/2006/relationships/image" Target="../media/image60.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7.xml"/><Relationship Id="rId1" Type="http://schemas.openxmlformats.org/officeDocument/2006/relationships/image" Target="../media/image61.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59.xml"/><Relationship Id="rId3" Type="http://schemas.openxmlformats.org/officeDocument/2006/relationships/slideLayout" Target="../slideLayouts/slideLayout7.xml"/><Relationship Id="rId2" Type="http://schemas.openxmlformats.org/officeDocument/2006/relationships/image" Target="../media/image64.png"/><Relationship Id="rId1" Type="http://schemas.openxmlformats.org/officeDocument/2006/relationships/image" Target="../media/image63.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7.xml"/><Relationship Id="rId1" Type="http://schemas.openxmlformats.org/officeDocument/2006/relationships/image" Target="../media/image65.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image" Target="../media/image66.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image" Target="../media/image67.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7.xml"/><Relationship Id="rId1" Type="http://schemas.openxmlformats.org/officeDocument/2006/relationships/image" Target="../media/image68.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7.xml"/><Relationship Id="rId1" Type="http://schemas.openxmlformats.org/officeDocument/2006/relationships/image" Target="../media/image69.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7.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7.xml"/><Relationship Id="rId1" Type="http://schemas.openxmlformats.org/officeDocument/2006/relationships/image" Target="../media/image70.png"/></Relationships>
</file>

<file path=ppt/slides/_rels/slide71.xml.rels><?xml version="1.0" encoding="UTF-8" standalone="yes"?>
<Relationships xmlns="http://schemas.openxmlformats.org/package/2006/relationships"><Relationship Id="rId4" Type="http://schemas.openxmlformats.org/officeDocument/2006/relationships/notesSlide" Target="../notesSlides/notesSlide67.xml"/><Relationship Id="rId3" Type="http://schemas.openxmlformats.org/officeDocument/2006/relationships/slideLayout" Target="../slideLayouts/slideLayout7.xml"/><Relationship Id="rId2" Type="http://schemas.openxmlformats.org/officeDocument/2006/relationships/image" Target="../media/image68.png"/><Relationship Id="rId1" Type="http://schemas.openxmlformats.org/officeDocument/2006/relationships/image" Target="../media/image70.png"/></Relationships>
</file>

<file path=ppt/slides/_rels/slide72.xml.rels><?xml version="1.0" encoding="UTF-8" standalone="yes"?>
<Relationships xmlns="http://schemas.openxmlformats.org/package/2006/relationships"><Relationship Id="rId4" Type="http://schemas.openxmlformats.org/officeDocument/2006/relationships/notesSlide" Target="../notesSlides/notesSlide68.xml"/><Relationship Id="rId3" Type="http://schemas.openxmlformats.org/officeDocument/2006/relationships/slideLayout" Target="../slideLayouts/slideLayout7.xml"/><Relationship Id="rId2" Type="http://schemas.openxmlformats.org/officeDocument/2006/relationships/image" Target="../media/image72.png"/><Relationship Id="rId1" Type="http://schemas.openxmlformats.org/officeDocument/2006/relationships/image" Target="../media/image71.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7.xml"/><Relationship Id="rId1" Type="http://schemas.openxmlformats.org/officeDocument/2006/relationships/image" Target="../media/image73.png"/></Relationships>
</file>

<file path=ppt/slides/_rels/slide74.xml.rels><?xml version="1.0" encoding="UTF-8" standalone="yes"?>
<Relationships xmlns="http://schemas.openxmlformats.org/package/2006/relationships"><Relationship Id="rId4" Type="http://schemas.openxmlformats.org/officeDocument/2006/relationships/notesSlide" Target="../notesSlides/notesSlide70.xml"/><Relationship Id="rId3" Type="http://schemas.openxmlformats.org/officeDocument/2006/relationships/slideLayout" Target="../slideLayouts/slideLayout7.xml"/><Relationship Id="rId2" Type="http://schemas.openxmlformats.org/officeDocument/2006/relationships/image" Target="../media/image75.png"/><Relationship Id="rId1" Type="http://schemas.openxmlformats.org/officeDocument/2006/relationships/image" Target="../media/image74.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7.xml"/><Relationship Id="rId1" Type="http://schemas.openxmlformats.org/officeDocument/2006/relationships/image" Target="../media/image76.jpe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7.xml"/><Relationship Id="rId1" Type="http://schemas.openxmlformats.org/officeDocument/2006/relationships/image" Target="../media/image7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8.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9.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1.png"/><Relationship Id="rId1" Type="http://schemas.openxmlformats.org/officeDocument/2006/relationships/image" Target="../media/image80.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3.png"/><Relationship Id="rId1" Type="http://schemas.openxmlformats.org/officeDocument/2006/relationships/image" Target="../media/image82.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4.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8.png"/><Relationship Id="rId1" Type="http://schemas.openxmlformats.org/officeDocument/2006/relationships/image" Target="../media/image8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9.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1.png"/><Relationship Id="rId1" Type="http://schemas.openxmlformats.org/officeDocument/2006/relationships/image" Target="../media/image90.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2.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4.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8.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5.png"/></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6.png"/><Relationship Id="rId1" Type="http://schemas.openxmlformats.org/officeDocument/2006/relationships/image" Target="../media/image88.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框 16"/>
          <p:cNvSpPr txBox="1">
            <a:spLocks noChangeArrowheads="1"/>
          </p:cNvSpPr>
          <p:nvPr/>
        </p:nvSpPr>
        <p:spPr bwMode="auto">
          <a:xfrm>
            <a:off x="3441033" y="368518"/>
            <a:ext cx="5558588" cy="700202"/>
          </a:xfrm>
          <a:prstGeom prst="rect">
            <a:avLst/>
          </a:prstGeom>
          <a:noFill/>
          <a:ln w="9525">
            <a:noFill/>
            <a:miter lim="800000"/>
          </a:ln>
        </p:spPr>
        <p:txBody>
          <a:bodyPr wrap="square" lIns="68589" tIns="34295" rIns="68589" bIns="34295">
            <a:spAutoFit/>
          </a:bodyPr>
          <a:lstStyle/>
          <a:p>
            <a:pPr defTabSz="685800"/>
            <a:r>
              <a:rPr lang="zh-CN" altLang="en-US" sz="4100" b="1" dirty="0" smtClean="0">
                <a:solidFill>
                  <a:srgbClr val="1A93D0"/>
                </a:solidFill>
                <a:latin typeface="微软雅黑" panose="020B0503020204020204" pitchFamily="34" charset="-122"/>
                <a:ea typeface="微软雅黑" panose="020B0503020204020204" pitchFamily="34" charset="-122"/>
              </a:rPr>
              <a:t>面向对象分析与设计</a:t>
            </a:r>
            <a:endParaRPr lang="zh-CN" altLang="en-US" sz="4100" b="1" dirty="0">
              <a:solidFill>
                <a:srgbClr val="1A93D0"/>
              </a:solidFill>
              <a:latin typeface="微软雅黑" panose="020B0503020204020204" pitchFamily="34" charset="-122"/>
              <a:ea typeface="微软雅黑" panose="020B0503020204020204" pitchFamily="34" charset="-122"/>
            </a:endParaRPr>
          </a:p>
        </p:txBody>
      </p:sp>
      <p:sp>
        <p:nvSpPr>
          <p:cNvPr id="6" name="直接连接符 13322"/>
          <p:cNvSpPr>
            <a:spLocks noChangeShapeType="1"/>
          </p:cNvSpPr>
          <p:nvPr/>
        </p:nvSpPr>
        <p:spPr bwMode="auto">
          <a:xfrm>
            <a:off x="0" y="1271854"/>
            <a:ext cx="12192000" cy="30782"/>
          </a:xfrm>
          <a:prstGeom prst="line">
            <a:avLst/>
          </a:prstGeom>
          <a:noFill/>
          <a:ln w="28575">
            <a:solidFill>
              <a:srgbClr val="DA2A26"/>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7" name="文本框 6"/>
          <p:cNvSpPr txBox="1"/>
          <p:nvPr/>
        </p:nvSpPr>
        <p:spPr>
          <a:xfrm>
            <a:off x="4884024" y="5828251"/>
            <a:ext cx="1800493" cy="646331"/>
          </a:xfrm>
          <a:prstGeom prst="rect">
            <a:avLst/>
          </a:prstGeom>
          <a:noFill/>
        </p:spPr>
        <p:txBody>
          <a:bodyPr wrap="none" rtlCol="0">
            <a:spAutoFit/>
          </a:bodyPr>
          <a:lstStyle/>
          <a:p>
            <a:pPr algn="ctr"/>
            <a:r>
              <a:rPr lang="zh-CN" altLang="en-US" dirty="0" smtClean="0"/>
              <a:t>西南石油大学</a:t>
            </a:r>
            <a:endParaRPr lang="en-US" altLang="zh-CN" dirty="0" smtClean="0"/>
          </a:p>
          <a:p>
            <a:pPr algn="ctr"/>
            <a:r>
              <a:rPr lang="zh-CN" altLang="en-US" dirty="0" smtClean="0"/>
              <a:t>计算机科学学院</a:t>
            </a:r>
            <a:endParaRPr lang="zh-CN" altLang="en-US" dirty="0"/>
          </a:p>
        </p:txBody>
      </p:sp>
      <p:pic>
        <p:nvPicPr>
          <p:cNvPr id="3" name="图片 2"/>
          <p:cNvPicPr>
            <a:picLocks noChangeAspect="1"/>
          </p:cNvPicPr>
          <p:nvPr/>
        </p:nvPicPr>
        <p:blipFill>
          <a:blip r:embed="rId1"/>
          <a:stretch>
            <a:fillRect/>
          </a:stretch>
        </p:blipFill>
        <p:spPr>
          <a:xfrm>
            <a:off x="3639732" y="1679829"/>
            <a:ext cx="4289078" cy="39746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nodeType="afterEffect">
                                  <p:stCondLst>
                                    <p:cond delay="0"/>
                                  </p:stCondLst>
                                  <p:iterate type="lt">
                                    <p:tmPct val="10000"/>
                                  </p:iterate>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4">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概述</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pic>
        <p:nvPicPr>
          <p:cNvPr id="56"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2418770" y="112547"/>
            <a:ext cx="9931119" cy="6391336"/>
          </a:xfrm>
          <a:prstGeom prst="rect">
            <a:avLst/>
          </a:prstGeom>
          <a:noFill/>
        </p:spPr>
      </p:pic>
      <p:sp>
        <p:nvSpPr>
          <p:cNvPr id="2" name="文本框 1"/>
          <p:cNvSpPr txBox="1"/>
          <p:nvPr/>
        </p:nvSpPr>
        <p:spPr>
          <a:xfrm>
            <a:off x="251138" y="1614015"/>
            <a:ext cx="2672080" cy="521970"/>
          </a:xfrm>
          <a:prstGeom prst="rect">
            <a:avLst/>
          </a:prstGeom>
          <a:noFill/>
        </p:spPr>
        <p:txBody>
          <a:bodyPr wrap="none" rtlCol="0">
            <a:spAutoFit/>
          </a:bodyPr>
          <a:lstStyle/>
          <a:p>
            <a:r>
              <a:rPr lang="zh-CN" altLang="en-US" sz="2800" b="1" dirty="0" smtClean="0"/>
              <a:t>车主用钥匙锁车</a:t>
            </a:r>
            <a:endParaRPr lang="zh-CN" altLang="en-US" sz="2800" b="1" dirty="0"/>
          </a:p>
        </p:txBody>
      </p:sp>
      <p:pic>
        <p:nvPicPr>
          <p:cNvPr id="100" name="图片 99"/>
          <p:cNvPicPr/>
          <p:nvPr/>
        </p:nvPicPr>
        <p:blipFill>
          <a:blip r:embed="rId2"/>
          <a:stretch>
            <a:fillRect/>
          </a:stretch>
        </p:blipFill>
        <p:spPr>
          <a:xfrm>
            <a:off x="250825" y="2270760"/>
            <a:ext cx="2912110" cy="2315845"/>
          </a:xfrm>
          <a:prstGeom prst="rect">
            <a:avLst/>
          </a:prstGeom>
          <a:noFill/>
          <a:ln w="9525">
            <a:noFill/>
          </a:ln>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协作图的元素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矩形 3"/>
          <p:cNvSpPr/>
          <p:nvPr/>
        </p:nvSpPr>
        <p:spPr>
          <a:xfrm>
            <a:off x="381610" y="873606"/>
            <a:ext cx="3467616" cy="486287"/>
          </a:xfrm>
          <a:prstGeom prst="rect">
            <a:avLst/>
          </a:prstGeom>
        </p:spPr>
        <p:txBody>
          <a:bodyPr wrap="none">
            <a:spAutoFit/>
          </a:bodyPr>
          <a:lstStyle/>
          <a:p>
            <a:pPr marL="342900" lvl="0" indent="-342900" eaLnBrk="0" fontAlgn="base" hangingPunct="0">
              <a:lnSpc>
                <a:spcPct val="80000"/>
              </a:lnSpc>
              <a:spcBef>
                <a:spcPct val="20000"/>
              </a:spcBef>
              <a:spcAft>
                <a:spcPct val="0"/>
              </a:spcAft>
            </a:pPr>
            <a:r>
              <a:rPr kumimoji="1" lang="zh-CN" altLang="zh-CN" sz="3200" dirty="0">
                <a:solidFill>
                  <a:srgbClr val="FF0000"/>
                </a:solidFill>
                <a:latin typeface="Tahoma" panose="020B0604030504040204" pitchFamily="34" charset="0"/>
              </a:rPr>
              <a:t>消息的</a:t>
            </a:r>
            <a:r>
              <a:rPr kumimoji="1" lang="zh-CN" altLang="en-US" sz="3200" dirty="0">
                <a:solidFill>
                  <a:srgbClr val="FF0000"/>
                </a:solidFill>
                <a:latin typeface="Tahoma" panose="020B0604030504040204" pitchFamily="34" charset="0"/>
              </a:rPr>
              <a:t>语法</a:t>
            </a:r>
            <a:r>
              <a:rPr kumimoji="1" lang="zh-CN" altLang="zh-CN" sz="3200" dirty="0">
                <a:solidFill>
                  <a:srgbClr val="FF0000"/>
                </a:solidFill>
                <a:latin typeface="Tahoma" panose="020B0604030504040204" pitchFamily="34" charset="0"/>
              </a:rPr>
              <a:t>格式：</a:t>
            </a:r>
            <a:endParaRPr kumimoji="1" lang="zh-CN" altLang="zh-CN" sz="3200" dirty="0">
              <a:solidFill>
                <a:srgbClr val="FF0000"/>
              </a:solidFill>
              <a:latin typeface="Tahoma" panose="020B0604030504040204" pitchFamily="34" charset="0"/>
            </a:endParaRPr>
          </a:p>
        </p:txBody>
      </p:sp>
      <p:graphicFrame>
        <p:nvGraphicFramePr>
          <p:cNvPr id="5" name="表格 4"/>
          <p:cNvGraphicFramePr>
            <a:graphicFrameLocks noGrp="1"/>
          </p:cNvGraphicFramePr>
          <p:nvPr/>
        </p:nvGraphicFramePr>
        <p:xfrm>
          <a:off x="957674" y="1521678"/>
          <a:ext cx="9803843" cy="4857390"/>
        </p:xfrm>
        <a:graphic>
          <a:graphicData uri="http://schemas.openxmlformats.org/drawingml/2006/table">
            <a:tbl>
              <a:tblPr firstRow="1" bandRow="1">
                <a:tableStyleId>{5C22544A-7EE6-4342-B048-85BDC9FD1C3A}</a:tableStyleId>
              </a:tblPr>
              <a:tblGrid>
                <a:gridCol w="2953408"/>
                <a:gridCol w="6850435"/>
              </a:tblGrid>
              <a:tr h="1179933">
                <a:tc>
                  <a:txBody>
                    <a:bodyPr/>
                    <a:lstStyle/>
                    <a:p>
                      <a:r>
                        <a:rPr lang="zh-CN" altLang="en-US" dirty="0" smtClean="0"/>
                        <a:t>前缀</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800" b="1" kern="1200" dirty="0" smtClean="0">
                          <a:solidFill>
                            <a:schemeClr val="lt1"/>
                          </a:solidFill>
                          <a:effectLst/>
                          <a:latin typeface="+mn-lt"/>
                          <a:ea typeface="+mn-ea"/>
                          <a:cs typeface="+mn-cs"/>
                        </a:rPr>
                        <a:t>必须先发生的消息的列表</a:t>
                      </a:r>
                      <a:endParaRPr lang="zh-CN" altLang="zh-CN" dirty="0" smtClean="0">
                        <a:effectLst/>
                      </a:endParaRPr>
                    </a:p>
                    <a:p>
                      <a:r>
                        <a:rPr lang="zh-CN" altLang="en-US" dirty="0" smtClean="0"/>
                        <a:t>前缀用来同步线程，是在发送当前消息之前指定编号的消息被处理。</a:t>
                      </a:r>
                      <a:endParaRPr lang="zh-CN" altLang="en-US" dirty="0"/>
                    </a:p>
                  </a:txBody>
                  <a:tcPr/>
                </a:tc>
              </a:tr>
              <a:tr h="478528">
                <a:tc>
                  <a:txBody>
                    <a:bodyPr/>
                    <a:lstStyle/>
                    <a:p>
                      <a:r>
                        <a:rPr lang="zh-CN" altLang="en-US" sz="1800" dirty="0" smtClean="0">
                          <a:latin typeface="Times New Roman" panose="02020603050405020304" pitchFamily="18" charset="0"/>
                          <a:cs typeface="Times New Roman" panose="02020603050405020304" pitchFamily="18" charset="0"/>
                        </a:rPr>
                        <a:t>监护条件</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800" b="1" kern="1200" dirty="0" smtClean="0">
                          <a:solidFill>
                            <a:schemeClr val="dk1"/>
                          </a:solidFill>
                          <a:effectLst/>
                          <a:latin typeface="+mn-lt"/>
                          <a:ea typeface="+mn-ea"/>
                          <a:cs typeface="+mn-cs"/>
                        </a:rPr>
                        <a:t>消息执行前必须满足的警戒条件</a:t>
                      </a:r>
                      <a:endParaRPr lang="zh-CN" altLang="zh-CN" sz="1800" b="1" kern="1200" dirty="0" smtClean="0">
                        <a:solidFill>
                          <a:schemeClr val="dk1"/>
                        </a:solidFill>
                        <a:effectLst/>
                        <a:latin typeface="+mn-lt"/>
                        <a:ea typeface="+mn-ea"/>
                        <a:cs typeface="+mn-cs"/>
                      </a:endParaRPr>
                    </a:p>
                  </a:txBody>
                  <a:tcPr/>
                </a:tc>
              </a:tr>
              <a:tr h="2241873">
                <a:tc>
                  <a:txBody>
                    <a:bodyPr/>
                    <a:lstStyle/>
                    <a:p>
                      <a:r>
                        <a:rPr lang="zh-CN" altLang="en-US" sz="1800" dirty="0" smtClean="0">
                          <a:latin typeface="Times New Roman" panose="02020603050405020304" pitchFamily="18" charset="0"/>
                          <a:cs typeface="Times New Roman" panose="02020603050405020304" pitchFamily="18" charset="0"/>
                        </a:rPr>
                        <a:t>消息顺序项表达式</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800" b="1" kern="1200" dirty="0" smtClean="0">
                          <a:solidFill>
                            <a:schemeClr val="dk1"/>
                          </a:solidFill>
                          <a:effectLst/>
                          <a:latin typeface="+mn-lt"/>
                          <a:ea typeface="+mn-ea"/>
                          <a:cs typeface="+mn-cs"/>
                        </a:rPr>
                        <a:t>消息顺序项的列表</a:t>
                      </a:r>
                      <a:r>
                        <a:rPr lang="zh-CN" altLang="en-US" sz="1800" b="1" kern="1200" dirty="0" smtClean="0">
                          <a:solidFill>
                            <a:schemeClr val="dk1"/>
                          </a:solidFill>
                          <a:effectLst/>
                          <a:latin typeface="+mn-lt"/>
                          <a:ea typeface="+mn-ea"/>
                          <a:cs typeface="+mn-cs"/>
                        </a:rPr>
                        <a:t>（包括消息序号，消息种类等）</a:t>
                      </a:r>
                      <a:endParaRPr lang="en-US" altLang="zh-CN" sz="1800" b="1" kern="1200" dirty="0" smtClean="0">
                        <a:solidFill>
                          <a:schemeClr val="dk1"/>
                        </a:solidFill>
                        <a:effectLst/>
                        <a:latin typeface="+mn-lt"/>
                        <a:ea typeface="+mn-ea"/>
                        <a:cs typeface="+mn-cs"/>
                      </a:endParaRPr>
                    </a:p>
                    <a:p>
                      <a:r>
                        <a:rPr lang="zh-CN" altLang="zh-CN" sz="1800" b="1" kern="1200" dirty="0" smtClean="0">
                          <a:solidFill>
                            <a:schemeClr val="dk1"/>
                          </a:solidFill>
                          <a:effectLst/>
                          <a:latin typeface="+mn-lt"/>
                          <a:ea typeface="+mn-ea"/>
                          <a:cs typeface="+mn-cs"/>
                        </a:rPr>
                        <a:t>消息顺序项的语法格式</a:t>
                      </a:r>
                      <a:endParaRPr lang="zh-CN" altLang="zh-CN" sz="1800" b="1" kern="1200" dirty="0" smtClean="0">
                        <a:solidFill>
                          <a:schemeClr val="dk1"/>
                        </a:solidFill>
                        <a:effectLst/>
                        <a:latin typeface="+mn-lt"/>
                        <a:ea typeface="+mn-ea"/>
                        <a:cs typeface="+mn-cs"/>
                      </a:endParaRPr>
                    </a:p>
                    <a:p>
                      <a:r>
                        <a:rPr lang="en-US" altLang="zh-CN" sz="1800" b="1" kern="1200" dirty="0" smtClean="0">
                          <a:solidFill>
                            <a:schemeClr val="dk1"/>
                          </a:solidFill>
                          <a:effectLst/>
                          <a:latin typeface="+mn-lt"/>
                          <a:ea typeface="+mn-ea"/>
                          <a:cs typeface="+mn-cs"/>
                        </a:rPr>
                        <a:t>[integer | name] [recurrence]</a:t>
                      </a:r>
                      <a:endParaRPr lang="en-US" altLang="zh-CN" sz="1800" b="1" kern="1200" dirty="0" smtClean="0">
                        <a:solidFill>
                          <a:schemeClr val="dk1"/>
                        </a:solidFill>
                        <a:effectLst/>
                        <a:latin typeface="+mn-lt"/>
                        <a:ea typeface="+mn-ea"/>
                        <a:cs typeface="+mn-cs"/>
                      </a:endParaRPr>
                    </a:p>
                    <a:p>
                      <a:r>
                        <a:rPr lang="en-US" altLang="zh-CN" sz="1800" b="1" kern="1200" dirty="0" smtClean="0">
                          <a:solidFill>
                            <a:schemeClr val="dk1"/>
                          </a:solidFill>
                          <a:effectLst/>
                          <a:latin typeface="+mn-lt"/>
                          <a:ea typeface="+mn-ea"/>
                          <a:cs typeface="+mn-cs"/>
                        </a:rPr>
                        <a:t>integer——</a:t>
                      </a:r>
                      <a:r>
                        <a:rPr lang="zh-CN" altLang="zh-CN" sz="1800" b="1" kern="1200" dirty="0" smtClean="0">
                          <a:solidFill>
                            <a:schemeClr val="dk1"/>
                          </a:solidFill>
                          <a:effectLst/>
                          <a:latin typeface="+mn-lt"/>
                          <a:ea typeface="+mn-ea"/>
                          <a:cs typeface="+mn-cs"/>
                        </a:rPr>
                        <a:t>消息序号</a:t>
                      </a:r>
                      <a:endParaRPr lang="zh-CN" altLang="zh-CN" sz="1800" b="1" kern="1200" dirty="0" smtClean="0">
                        <a:solidFill>
                          <a:schemeClr val="dk1"/>
                        </a:solidFill>
                        <a:effectLst/>
                        <a:latin typeface="+mn-lt"/>
                        <a:ea typeface="+mn-ea"/>
                        <a:cs typeface="+mn-cs"/>
                      </a:endParaRPr>
                    </a:p>
                    <a:p>
                      <a:r>
                        <a:rPr lang="en-US" altLang="zh-CN" sz="1800" b="1" kern="1200" dirty="0" smtClean="0">
                          <a:solidFill>
                            <a:schemeClr val="dk1"/>
                          </a:solidFill>
                          <a:effectLst/>
                          <a:latin typeface="+mn-lt"/>
                          <a:ea typeface="+mn-ea"/>
                          <a:cs typeface="+mn-cs"/>
                        </a:rPr>
                        <a:t>name——</a:t>
                      </a:r>
                      <a:r>
                        <a:rPr lang="zh-CN" altLang="zh-CN" sz="1800" b="1" kern="1200" dirty="0" smtClean="0">
                          <a:solidFill>
                            <a:schemeClr val="dk1"/>
                          </a:solidFill>
                          <a:effectLst/>
                          <a:latin typeface="+mn-lt"/>
                          <a:ea typeface="+mn-ea"/>
                          <a:cs typeface="+mn-cs"/>
                        </a:rPr>
                        <a:t>并发的控制线程名</a:t>
                      </a:r>
                      <a:endParaRPr lang="zh-CN" altLang="zh-CN" sz="1800" b="1" kern="1200" dirty="0" smtClean="0">
                        <a:solidFill>
                          <a:schemeClr val="dk1"/>
                        </a:solidFill>
                        <a:effectLst/>
                        <a:latin typeface="+mn-lt"/>
                        <a:ea typeface="+mn-ea"/>
                        <a:cs typeface="+mn-cs"/>
                      </a:endParaRPr>
                    </a:p>
                    <a:p>
                      <a:r>
                        <a:rPr lang="en-US" altLang="zh-CN" sz="1800" b="1" kern="1200" dirty="0" smtClean="0">
                          <a:solidFill>
                            <a:schemeClr val="dk1"/>
                          </a:solidFill>
                          <a:effectLst/>
                          <a:latin typeface="+mn-lt"/>
                          <a:ea typeface="+mn-ea"/>
                          <a:cs typeface="+mn-cs"/>
                        </a:rPr>
                        <a:t>recurrence——</a:t>
                      </a:r>
                      <a:r>
                        <a:rPr lang="zh-CN" altLang="zh-CN" sz="1800" b="1" kern="1200" smtClean="0">
                          <a:solidFill>
                            <a:schemeClr val="dk1"/>
                          </a:solidFill>
                          <a:effectLst/>
                          <a:latin typeface="+mn-lt"/>
                          <a:ea typeface="+mn-ea"/>
                          <a:cs typeface="+mn-cs"/>
                        </a:rPr>
                        <a:t>表示消息是条件执行或循环执行</a:t>
                      </a:r>
                      <a:endParaRPr lang="zh-CN" altLang="zh-CN" sz="1800" b="1" kern="1200" smtClean="0">
                        <a:solidFill>
                          <a:schemeClr val="dk1"/>
                        </a:solidFill>
                        <a:effectLst/>
                        <a:latin typeface="+mn-lt"/>
                        <a:ea typeface="+mn-ea"/>
                        <a:cs typeface="+mn-cs"/>
                      </a:endParaRPr>
                    </a:p>
                  </a:txBody>
                  <a:tcPr/>
                </a:tc>
              </a:tr>
              <a:tr h="478528">
                <a:tc>
                  <a:txBody>
                    <a:bodyPr/>
                    <a:lstStyle/>
                    <a:p>
                      <a:r>
                        <a:rPr lang="zh-CN" altLang="en-US" sz="1800" dirty="0" smtClean="0">
                          <a:latin typeface="Times New Roman" panose="02020603050405020304" pitchFamily="18" charset="0"/>
                          <a:cs typeface="Times New Roman" panose="02020603050405020304" pitchFamily="18" charset="0"/>
                        </a:rPr>
                        <a:t>返回值</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800" b="1" kern="1200" dirty="0" smtClean="0">
                          <a:solidFill>
                            <a:schemeClr val="dk1"/>
                          </a:solidFill>
                          <a:effectLst/>
                          <a:latin typeface="+mn-lt"/>
                          <a:ea typeface="+mn-ea"/>
                          <a:cs typeface="+mn-cs"/>
                        </a:rPr>
                        <a:t>消息的返回值</a:t>
                      </a:r>
                      <a:endParaRPr lang="zh-CN" altLang="zh-CN" sz="1800" b="1" kern="1200" dirty="0" smtClean="0">
                        <a:solidFill>
                          <a:schemeClr val="dk1"/>
                        </a:solidFill>
                        <a:effectLst/>
                        <a:latin typeface="+mn-lt"/>
                        <a:ea typeface="+mn-ea"/>
                        <a:cs typeface="+mn-cs"/>
                      </a:endParaRPr>
                    </a:p>
                  </a:txBody>
                  <a:tcPr/>
                </a:tc>
              </a:tr>
              <a:tr h="478528">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dirty="0" smtClean="0">
                          <a:latin typeface="Times New Roman" panose="02020603050405020304" pitchFamily="18" charset="0"/>
                          <a:cs typeface="Times New Roman" panose="02020603050405020304" pitchFamily="18" charset="0"/>
                        </a:rPr>
                        <a:t>消息名（</a:t>
                      </a:r>
                      <a:r>
                        <a:rPr lang="en-US" altLang="zh-CN" sz="1800" dirty="0" smtClean="0">
                          <a:latin typeface="Times New Roman" panose="02020603050405020304" pitchFamily="18" charset="0"/>
                          <a:cs typeface="Times New Roman" panose="02020603050405020304" pitchFamily="18" charset="0"/>
                        </a:rPr>
                        <a:t>[</a:t>
                      </a:r>
                      <a:r>
                        <a:rPr lang="zh-CN" altLang="en-US" sz="1800" dirty="0" smtClean="0">
                          <a:latin typeface="Times New Roman" panose="02020603050405020304" pitchFamily="18" charset="0"/>
                          <a:cs typeface="Times New Roman" panose="02020603050405020304" pitchFamily="18" charset="0"/>
                        </a:rPr>
                        <a:t>参数列表</a:t>
                      </a:r>
                      <a:r>
                        <a:rPr lang="en-US" altLang="zh-CN" sz="1800" dirty="0" smtClean="0">
                          <a:latin typeface="Times New Roman" panose="02020603050405020304" pitchFamily="18" charset="0"/>
                          <a:cs typeface="Times New Roman" panose="02020603050405020304" pitchFamily="18" charset="0"/>
                        </a:rPr>
                        <a:t>]</a:t>
                      </a:r>
                      <a:r>
                        <a:rPr lang="zh-CN" altLang="en-US" sz="1800" dirty="0" smtClean="0">
                          <a:latin typeface="Times New Roman" panose="02020603050405020304" pitchFamily="18" charset="0"/>
                          <a:cs typeface="Times New Roman" panose="02020603050405020304" pitchFamily="18" charset="0"/>
                        </a:rPr>
                        <a:t>）</a:t>
                      </a:r>
                      <a:endParaRPr lang="zh-CN" altLang="en-US" sz="1800" dirty="0" smtClean="0">
                        <a:latin typeface="Times New Roman" panose="02020603050405020304" pitchFamily="18" charset="0"/>
                        <a:cs typeface="Times New Roman" panose="02020603050405020304" pitchFamily="18" charset="0"/>
                      </a:endParaRPr>
                    </a:p>
                  </a:txBody>
                  <a:tcPr/>
                </a:tc>
                <a:tc>
                  <a:txBody>
                    <a:bodyPr/>
                    <a:lstStyle/>
                    <a:p>
                      <a:r>
                        <a:rPr lang="zh-CN" altLang="en-US" dirty="0" smtClean="0"/>
                        <a:t>消息名称及参数</a:t>
                      </a:r>
                      <a:endParaRPr lang="zh-CN" altLang="en-US" dirty="0"/>
                    </a:p>
                  </a:txBody>
                  <a:tcPr/>
                </a:tc>
              </a:tr>
            </a:tbl>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协作图的元素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矩形 3"/>
          <p:cNvSpPr/>
          <p:nvPr/>
        </p:nvSpPr>
        <p:spPr>
          <a:xfrm>
            <a:off x="227108" y="1006059"/>
            <a:ext cx="3877985" cy="486287"/>
          </a:xfrm>
          <a:prstGeom prst="rect">
            <a:avLst/>
          </a:prstGeom>
        </p:spPr>
        <p:txBody>
          <a:bodyPr wrap="none">
            <a:spAutoFit/>
          </a:bodyPr>
          <a:lstStyle/>
          <a:p>
            <a:pPr marL="342900" lvl="0" indent="-342900" eaLnBrk="0" fontAlgn="base" hangingPunct="0">
              <a:lnSpc>
                <a:spcPct val="80000"/>
              </a:lnSpc>
              <a:spcBef>
                <a:spcPct val="20000"/>
              </a:spcBef>
              <a:spcAft>
                <a:spcPct val="0"/>
              </a:spcAft>
            </a:pPr>
            <a:r>
              <a:rPr kumimoji="1" lang="zh-CN" altLang="en-US" sz="3200" dirty="0" smtClean="0">
                <a:solidFill>
                  <a:srgbClr val="FF0000"/>
                </a:solidFill>
                <a:latin typeface="Tahoma" panose="020B0604030504040204" pitchFamily="34" charset="0"/>
              </a:rPr>
              <a:t>消息</a:t>
            </a:r>
            <a:r>
              <a:rPr kumimoji="1" lang="zh-CN" altLang="en-US" sz="3200" dirty="0">
                <a:solidFill>
                  <a:srgbClr val="FF0000"/>
                </a:solidFill>
                <a:latin typeface="Tahoma" panose="020B0604030504040204" pitchFamily="34" charset="0"/>
              </a:rPr>
              <a:t>的语法格式</a:t>
            </a:r>
            <a:r>
              <a:rPr kumimoji="1" lang="zh-CN" altLang="en-US" sz="3200" dirty="0" smtClean="0">
                <a:solidFill>
                  <a:srgbClr val="FF0000"/>
                </a:solidFill>
                <a:latin typeface="Tahoma" panose="020B0604030504040204" pitchFamily="34" charset="0"/>
              </a:rPr>
              <a:t>案例</a:t>
            </a:r>
            <a:endParaRPr kumimoji="1" lang="zh-CN" altLang="en-US" sz="3200" dirty="0">
              <a:solidFill>
                <a:srgbClr val="FF0000"/>
              </a:solidFill>
              <a:latin typeface="Tahoma" panose="020B0604030504040204" pitchFamily="34" charset="0"/>
            </a:endParaRPr>
          </a:p>
        </p:txBody>
      </p:sp>
      <p:sp>
        <p:nvSpPr>
          <p:cNvPr id="5" name="矩形 4"/>
          <p:cNvSpPr/>
          <p:nvPr/>
        </p:nvSpPr>
        <p:spPr>
          <a:xfrm>
            <a:off x="406529" y="1599183"/>
            <a:ext cx="10919460" cy="461665"/>
          </a:xfrm>
          <a:prstGeom prst="rect">
            <a:avLst/>
          </a:prstGeom>
        </p:spPr>
        <p:txBody>
          <a:bodyPr wrap="square">
            <a:spAutoFit/>
          </a:bodyPr>
          <a:lstStyle/>
          <a:p>
            <a:pPr>
              <a:buFont typeface="Wingdings" panose="05000000000000000000" pitchFamily="2" charset="2"/>
              <a:buNone/>
            </a:pPr>
            <a:r>
              <a:rPr lang="en-US" altLang="zh-CN" sz="2400" dirty="0" smtClean="0">
                <a:latin typeface="Times New Roman" panose="02020603050405020304" pitchFamily="18" charset="0"/>
                <a:cs typeface="Times New Roman" panose="02020603050405020304" pitchFamily="18" charset="0"/>
              </a:rPr>
              <a:t>[</a:t>
            </a:r>
            <a:r>
              <a:rPr lang="zh-CN" altLang="en-US" sz="2400" dirty="0" smtClean="0">
                <a:latin typeface="Times New Roman" panose="02020603050405020304" pitchFamily="18" charset="0"/>
                <a:cs typeface="Times New Roman" panose="02020603050405020304" pitchFamily="18" charset="0"/>
              </a:rPr>
              <a:t>前缀</a:t>
            </a:r>
            <a:r>
              <a:rPr lang="en-US" altLang="zh-CN" sz="2400" dirty="0" smtClean="0">
                <a:latin typeface="Times New Roman" panose="02020603050405020304" pitchFamily="18" charset="0"/>
                <a:cs typeface="Times New Roman" panose="02020603050405020304" pitchFamily="18" charset="0"/>
              </a:rPr>
              <a:t>] [</a:t>
            </a:r>
            <a:r>
              <a:rPr lang="zh-CN" altLang="en-US" sz="2400" dirty="0" smtClean="0">
                <a:latin typeface="Times New Roman" panose="02020603050405020304" pitchFamily="18" charset="0"/>
                <a:cs typeface="Times New Roman" panose="02020603050405020304" pitchFamily="18" charset="0"/>
              </a:rPr>
              <a:t>监护条件</a:t>
            </a:r>
            <a:r>
              <a:rPr lang="en-US" altLang="zh-CN" sz="2400" dirty="0" smtClean="0">
                <a:latin typeface="Times New Roman" panose="02020603050405020304" pitchFamily="18" charset="0"/>
                <a:cs typeface="Times New Roman" panose="02020603050405020304" pitchFamily="18" charset="0"/>
              </a:rPr>
              <a:t>] [</a:t>
            </a:r>
            <a:r>
              <a:rPr lang="zh-CN" altLang="en-US" sz="2400" dirty="0" smtClean="0">
                <a:latin typeface="Times New Roman" panose="02020603050405020304" pitchFamily="18" charset="0"/>
                <a:cs typeface="Times New Roman" panose="02020603050405020304" pitchFamily="18" charset="0"/>
              </a:rPr>
              <a:t>消息顺序项表达式</a:t>
            </a:r>
            <a:r>
              <a:rPr lang="en-US" altLang="zh-CN" sz="2400" dirty="0" smtClean="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返回值</a:t>
            </a:r>
            <a:r>
              <a:rPr lang="en-US" altLang="zh-CN" sz="2400" dirty="0" smtClean="0">
                <a:latin typeface="Times New Roman" panose="02020603050405020304" pitchFamily="18" charset="0"/>
                <a:cs typeface="Times New Roman" panose="02020603050405020304" pitchFamily="18" charset="0"/>
              </a:rPr>
              <a:t>:=] </a:t>
            </a:r>
            <a:r>
              <a:rPr lang="zh-CN" altLang="en-US" sz="2400" dirty="0" smtClean="0">
                <a:latin typeface="Times New Roman" panose="02020603050405020304" pitchFamily="18" charset="0"/>
                <a:cs typeface="Times New Roman" panose="02020603050405020304" pitchFamily="18" charset="0"/>
              </a:rPr>
              <a:t>消息名（</a:t>
            </a:r>
            <a:r>
              <a:rPr lang="en-US" altLang="zh-CN" sz="2400" dirty="0" smtClean="0">
                <a:latin typeface="Times New Roman" panose="02020603050405020304" pitchFamily="18" charset="0"/>
                <a:cs typeface="Times New Roman" panose="02020603050405020304" pitchFamily="18" charset="0"/>
              </a:rPr>
              <a:t>[</a:t>
            </a:r>
            <a:r>
              <a:rPr lang="zh-CN" altLang="en-US" sz="2400" dirty="0" smtClean="0">
                <a:latin typeface="Times New Roman" panose="02020603050405020304" pitchFamily="18" charset="0"/>
                <a:cs typeface="Times New Roman" panose="02020603050405020304" pitchFamily="18" charset="0"/>
              </a:rPr>
              <a:t>参数列表</a:t>
            </a:r>
            <a:r>
              <a:rPr lang="en-US" altLang="zh-CN" sz="2400" dirty="0" smtClean="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6009679" y="4741214"/>
            <a:ext cx="5302111" cy="1284332"/>
          </a:xfrm>
          <a:prstGeom prst="rect">
            <a:avLst/>
          </a:prstGeom>
        </p:spPr>
      </p:pic>
      <p:graphicFrame>
        <p:nvGraphicFramePr>
          <p:cNvPr id="7" name="表格 6"/>
          <p:cNvGraphicFramePr>
            <a:graphicFrameLocks noGrp="1"/>
          </p:cNvGraphicFramePr>
          <p:nvPr/>
        </p:nvGraphicFramePr>
        <p:xfrm>
          <a:off x="635862" y="2060848"/>
          <a:ext cx="8923710" cy="2499360"/>
        </p:xfrm>
        <a:graphic>
          <a:graphicData uri="http://schemas.openxmlformats.org/drawingml/2006/table">
            <a:tbl>
              <a:tblPr firstRow="1" bandRow="1">
                <a:tableStyleId>{5C22544A-7EE6-4342-B048-85BDC9FD1C3A}</a:tableStyleId>
              </a:tblPr>
              <a:tblGrid>
                <a:gridCol w="4461855"/>
                <a:gridCol w="4461855"/>
              </a:tblGrid>
              <a:tr h="0">
                <a:tc>
                  <a:txBody>
                    <a:bodyPr/>
                    <a:lstStyle/>
                    <a:p>
                      <a:pPr rtl="0" fontAlgn="t"/>
                      <a:r>
                        <a:rPr lang="en-US" sz="1800" b="1" dirty="0">
                          <a:effectLst/>
                          <a:latin typeface="Times New Roman" panose="02020603050405020304" pitchFamily="18" charset="0"/>
                          <a:ea typeface="宋体" panose="02010600030101010101" pitchFamily="2" charset="-122"/>
                          <a:cs typeface="Times New Roman" panose="02020603050405020304" pitchFamily="18" charset="0"/>
                        </a:rPr>
                        <a:t>2:display(</a:t>
                      </a:r>
                      <a:r>
                        <a:rPr lang="en-US" sz="1800" b="1" dirty="0" err="1">
                          <a:effectLst/>
                          <a:latin typeface="Times New Roman" panose="02020603050405020304" pitchFamily="18" charset="0"/>
                          <a:ea typeface="宋体" panose="02010600030101010101" pitchFamily="2" charset="-122"/>
                          <a:cs typeface="Times New Roman" panose="02020603050405020304" pitchFamily="18" charset="0"/>
                        </a:rPr>
                        <a:t>x,y</a:t>
                      </a:r>
                      <a:r>
                        <a:rPr lang="en-US" sz="1800" b="1"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sz="1800" dirty="0">
                        <a:effectLst/>
                      </a:endParaRPr>
                    </a:p>
                  </a:txBody>
                  <a:tcPr marL="0" marR="0" marT="0" marB="0"/>
                </a:tc>
                <a:tc>
                  <a:txBody>
                    <a:bodyPr/>
                    <a:lstStyle/>
                    <a:p>
                      <a:pPr rtl="0" fontAlgn="t"/>
                      <a:r>
                        <a:rPr lang="zh-CN" sz="1800" b="1" dirty="0">
                          <a:effectLst/>
                          <a:latin typeface="Times New Roman" panose="02020603050405020304" pitchFamily="18" charset="0"/>
                          <a:ea typeface="宋体" panose="02010600030101010101" pitchFamily="2" charset="-122"/>
                          <a:cs typeface="Times New Roman" panose="02020603050405020304" pitchFamily="18" charset="0"/>
                        </a:rPr>
                        <a:t>简单消息</a:t>
                      </a:r>
                      <a:endParaRPr lang="zh-CN" sz="1800" dirty="0">
                        <a:effectLst/>
                      </a:endParaRPr>
                    </a:p>
                  </a:txBody>
                  <a:tcPr marL="0" marR="0" marT="0" marB="0"/>
                </a:tc>
              </a:tr>
              <a:tr h="370840">
                <a:tc>
                  <a:txBody>
                    <a:bodyPr/>
                    <a:lstStyle/>
                    <a:p>
                      <a:pPr rtl="0" fontAlgn="t"/>
                      <a:r>
                        <a:rPr lang="en-US" sz="1800" b="1" dirty="0">
                          <a:effectLst/>
                          <a:latin typeface="Times New Roman" panose="02020603050405020304" pitchFamily="18" charset="0"/>
                          <a:ea typeface="宋体" panose="02010600030101010101" pitchFamily="2" charset="-122"/>
                          <a:cs typeface="Times New Roman" panose="02020603050405020304" pitchFamily="18" charset="0"/>
                        </a:rPr>
                        <a:t>1.3.1:p:=find(specs)</a:t>
                      </a:r>
                      <a:endParaRPr lang="zh-CN" sz="1800" dirty="0">
                        <a:effectLst/>
                      </a:endParaRPr>
                    </a:p>
                  </a:txBody>
                  <a:tcPr marL="0" marR="0" marT="0" marB="0"/>
                </a:tc>
                <a:tc>
                  <a:txBody>
                    <a:bodyPr/>
                    <a:lstStyle/>
                    <a:p>
                      <a:pPr rtl="0" fontAlgn="t"/>
                      <a:r>
                        <a:rPr lang="zh-CN" sz="1800" b="1" dirty="0">
                          <a:effectLst/>
                          <a:latin typeface="Times New Roman" panose="02020603050405020304" pitchFamily="18" charset="0"/>
                          <a:ea typeface="宋体" panose="02010600030101010101" pitchFamily="2" charset="-122"/>
                          <a:cs typeface="Times New Roman" panose="02020603050405020304" pitchFamily="18" charset="0"/>
                        </a:rPr>
                        <a:t>嵌套消息，消息带返回值</a:t>
                      </a:r>
                      <a:endParaRPr lang="zh-CN" sz="1800" dirty="0">
                        <a:effectLst/>
                      </a:endParaRPr>
                    </a:p>
                  </a:txBody>
                  <a:tcPr marL="0" marR="0" marT="0" marB="0"/>
                </a:tc>
              </a:tr>
              <a:tr h="370840">
                <a:tc>
                  <a:txBody>
                    <a:bodyPr/>
                    <a:lstStyle/>
                    <a:p>
                      <a:pPr rtl="0" fontAlgn="t"/>
                      <a:r>
                        <a:rPr lang="en-US" sz="1800" b="1" dirty="0">
                          <a:effectLst/>
                          <a:latin typeface="Times New Roman" panose="02020603050405020304" pitchFamily="18" charset="0"/>
                          <a:ea typeface="宋体" panose="02010600030101010101" pitchFamily="2" charset="-122"/>
                          <a:cs typeface="Times New Roman" panose="02020603050405020304" pitchFamily="18" charset="0"/>
                        </a:rPr>
                        <a:t>[x&lt;0]4:invert(</a:t>
                      </a:r>
                      <a:r>
                        <a:rPr lang="en-US" sz="1800" b="1" dirty="0" err="1">
                          <a:effectLst/>
                          <a:latin typeface="Times New Roman" panose="02020603050405020304" pitchFamily="18" charset="0"/>
                          <a:ea typeface="宋体" panose="02010600030101010101" pitchFamily="2" charset="-122"/>
                          <a:cs typeface="Times New Roman" panose="02020603050405020304" pitchFamily="18" charset="0"/>
                        </a:rPr>
                        <a:t>x,color</a:t>
                      </a:r>
                      <a:r>
                        <a:rPr lang="en-US" sz="1800" b="1"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sz="1800" dirty="0">
                        <a:effectLst/>
                      </a:endParaRPr>
                    </a:p>
                  </a:txBody>
                  <a:tcPr marL="0" marR="0" marT="0" marB="0"/>
                </a:tc>
                <a:tc>
                  <a:txBody>
                    <a:bodyPr/>
                    <a:lstStyle/>
                    <a:p>
                      <a:pPr rtl="0" fontAlgn="t"/>
                      <a:r>
                        <a:rPr lang="zh-CN" sz="1800" b="1" dirty="0">
                          <a:effectLst/>
                          <a:latin typeface="Times New Roman" panose="02020603050405020304" pitchFamily="18" charset="0"/>
                          <a:ea typeface="宋体" panose="02010600030101010101" pitchFamily="2" charset="-122"/>
                          <a:cs typeface="Times New Roman" panose="02020603050405020304" pitchFamily="18" charset="0"/>
                        </a:rPr>
                        <a:t>警戒条件消息或条件发送消息</a:t>
                      </a:r>
                      <a:endParaRPr lang="zh-CN" sz="1800" dirty="0">
                        <a:effectLst/>
                      </a:endParaRPr>
                    </a:p>
                  </a:txBody>
                  <a:tcPr marL="0" marR="0" marT="0" marB="0"/>
                </a:tc>
              </a:tr>
              <a:tr h="370840">
                <a:tc>
                  <a:txBody>
                    <a:bodyPr/>
                    <a:lstStyle/>
                    <a:p>
                      <a:pPr rtl="0" fontAlgn="t"/>
                      <a:r>
                        <a:rPr lang="en-US" sz="1800" b="1" dirty="0">
                          <a:effectLst/>
                          <a:latin typeface="Times New Roman" panose="02020603050405020304" pitchFamily="18" charset="0"/>
                          <a:ea typeface="宋体" panose="02010600030101010101" pitchFamily="2" charset="-122"/>
                          <a:cs typeface="Times New Roman" panose="02020603050405020304" pitchFamily="18" charset="0"/>
                        </a:rPr>
                        <a:t>4.2[x&gt;y]:invert(</a:t>
                      </a:r>
                      <a:r>
                        <a:rPr lang="en-US" sz="1800" b="1" dirty="0" err="1">
                          <a:effectLst/>
                          <a:latin typeface="Times New Roman" panose="02020603050405020304" pitchFamily="18" charset="0"/>
                          <a:ea typeface="宋体" panose="02010600030101010101" pitchFamily="2" charset="-122"/>
                          <a:cs typeface="Times New Roman" panose="02020603050405020304" pitchFamily="18" charset="0"/>
                        </a:rPr>
                        <a:t>x,color</a:t>
                      </a:r>
                      <a:r>
                        <a:rPr lang="en-US" sz="1800" b="1"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sz="1800" dirty="0">
                        <a:effectLst/>
                      </a:endParaRPr>
                    </a:p>
                  </a:txBody>
                  <a:tcPr marL="0" marR="0" marT="0" marB="0"/>
                </a:tc>
                <a:tc>
                  <a:txBody>
                    <a:bodyPr/>
                    <a:lstStyle/>
                    <a:p>
                      <a:pPr rtl="0" fontAlgn="t"/>
                      <a:r>
                        <a:rPr lang="zh-CN" sz="1800" b="1" dirty="0">
                          <a:effectLst/>
                          <a:latin typeface="Times New Roman" panose="02020603050405020304" pitchFamily="18" charset="0"/>
                          <a:ea typeface="宋体" panose="02010600030101010101" pitchFamily="2" charset="-122"/>
                          <a:cs typeface="Times New Roman" panose="02020603050405020304" pitchFamily="18" charset="0"/>
                        </a:rPr>
                        <a:t>条件发送消息</a:t>
                      </a:r>
                      <a:endParaRPr lang="zh-CN" sz="1800" dirty="0">
                        <a:effectLst/>
                      </a:endParaRPr>
                    </a:p>
                  </a:txBody>
                  <a:tcPr marL="0" marR="0" marT="0" marB="0"/>
                </a:tc>
              </a:tr>
              <a:tr h="370840">
                <a:tc>
                  <a:txBody>
                    <a:bodyPr/>
                    <a:lstStyle/>
                    <a:p>
                      <a:pPr rtl="0" fontAlgn="t"/>
                      <a:r>
                        <a:rPr lang="en-US" sz="1800" b="1" dirty="0">
                          <a:effectLst/>
                          <a:latin typeface="Times New Roman" panose="02020603050405020304" pitchFamily="18" charset="0"/>
                          <a:ea typeface="宋体" panose="02010600030101010101" pitchFamily="2" charset="-122"/>
                          <a:cs typeface="Times New Roman" panose="02020603050405020304" pitchFamily="18" charset="0"/>
                        </a:rPr>
                        <a:t>3.1*:update()</a:t>
                      </a:r>
                      <a:endParaRPr lang="zh-CN" sz="1800" dirty="0">
                        <a:effectLst/>
                      </a:endParaRPr>
                    </a:p>
                  </a:txBody>
                  <a:tcPr marL="0" marR="0" marT="0" marB="0"/>
                </a:tc>
                <a:tc>
                  <a:txBody>
                    <a:bodyPr/>
                    <a:lstStyle/>
                    <a:p>
                      <a:pPr rtl="0" fontAlgn="t"/>
                      <a:r>
                        <a:rPr lang="zh-CN" sz="1800" b="1" dirty="0">
                          <a:effectLst/>
                          <a:latin typeface="Times New Roman" panose="02020603050405020304" pitchFamily="18" charset="0"/>
                          <a:ea typeface="宋体" panose="02010600030101010101" pitchFamily="2" charset="-122"/>
                          <a:cs typeface="Times New Roman" panose="02020603050405020304" pitchFamily="18" charset="0"/>
                        </a:rPr>
                        <a:t>循环发送消息</a:t>
                      </a:r>
                      <a:endParaRPr lang="zh-CN" sz="1800" dirty="0">
                        <a:effectLst/>
                      </a:endParaRPr>
                    </a:p>
                  </a:txBody>
                  <a:tcPr marL="0" marR="0" marT="0" marB="0"/>
                </a:tc>
              </a:tr>
              <a:tr h="370840">
                <a:tc>
                  <a:txBody>
                    <a:bodyPr/>
                    <a:lstStyle/>
                    <a:p>
                      <a:pPr rtl="0" fontAlgn="t"/>
                      <a:r>
                        <a:rPr lang="en-US" sz="1800" b="1" dirty="0">
                          <a:effectLst/>
                          <a:latin typeface="Times New Roman" panose="02020603050405020304" pitchFamily="18" charset="0"/>
                          <a:ea typeface="宋体" panose="02010600030101010101" pitchFamily="2" charset="-122"/>
                          <a:cs typeface="Times New Roman" panose="02020603050405020304" pitchFamily="18" charset="0"/>
                        </a:rPr>
                        <a:t>A3,B4/C2:copy(</a:t>
                      </a:r>
                      <a:r>
                        <a:rPr lang="en-US" sz="1800" b="1" dirty="0" err="1">
                          <a:effectLst/>
                          <a:latin typeface="Times New Roman" panose="02020603050405020304" pitchFamily="18" charset="0"/>
                          <a:ea typeface="宋体" panose="02010600030101010101" pitchFamily="2" charset="-122"/>
                          <a:cs typeface="Times New Roman" panose="02020603050405020304" pitchFamily="18" charset="0"/>
                        </a:rPr>
                        <a:t>a,b</a:t>
                      </a:r>
                      <a:r>
                        <a:rPr lang="en-US" sz="1800" b="1"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sz="1800" dirty="0">
                        <a:effectLst/>
                      </a:endParaRPr>
                    </a:p>
                  </a:txBody>
                  <a:tcPr marL="0" marR="0" marT="0" marB="0"/>
                </a:tc>
                <a:tc>
                  <a:txBody>
                    <a:bodyPr/>
                    <a:lstStyle/>
                    <a:p>
                      <a:pPr rtl="0" fontAlgn="t"/>
                      <a:r>
                        <a:rPr lang="zh-CN" sz="1800" b="1" dirty="0">
                          <a:effectLst/>
                          <a:latin typeface="Times New Roman" panose="02020603050405020304" pitchFamily="18" charset="0"/>
                          <a:ea typeface="宋体" panose="02010600030101010101" pitchFamily="2" charset="-122"/>
                          <a:cs typeface="Times New Roman" panose="02020603050405020304" pitchFamily="18" charset="0"/>
                        </a:rPr>
                        <a:t>线程间同步</a:t>
                      </a:r>
                      <a:endParaRPr lang="zh-CN" sz="1800" dirty="0">
                        <a:effectLst/>
                      </a:endParaRPr>
                    </a:p>
                  </a:txBody>
                  <a:tcPr marL="0" marR="0" marT="0" marB="0"/>
                </a:tc>
              </a:tr>
              <a:tr h="370840">
                <a:tc>
                  <a:txBody>
                    <a:bodyPr/>
                    <a:lstStyle/>
                    <a:p>
                      <a:pPr rtl="0" fontAlgn="t"/>
                      <a:r>
                        <a:rPr lang="en-US" sz="1800" b="1" dirty="0">
                          <a:effectLst/>
                          <a:latin typeface="Times New Roman" panose="02020603050405020304" pitchFamily="18" charset="0"/>
                          <a:ea typeface="宋体" panose="02010600030101010101" pitchFamily="2" charset="-122"/>
                          <a:cs typeface="Times New Roman" panose="02020603050405020304" pitchFamily="18" charset="0"/>
                        </a:rPr>
                        <a:t>1.1a,1.1b/1.2:continue()</a:t>
                      </a:r>
                      <a:endParaRPr lang="zh-CN" sz="1800" dirty="0">
                        <a:effectLst/>
                      </a:endParaRPr>
                    </a:p>
                  </a:txBody>
                  <a:tcPr marL="0" marR="0" marT="0" marB="0"/>
                </a:tc>
                <a:tc>
                  <a:txBody>
                    <a:bodyPr/>
                    <a:lstStyle/>
                    <a:p>
                      <a:pPr rtl="0" fontAlgn="t"/>
                      <a:r>
                        <a:rPr lang="zh-CN" sz="1800" b="1" dirty="0">
                          <a:effectLst/>
                          <a:latin typeface="Times New Roman" panose="02020603050405020304" pitchFamily="18" charset="0"/>
                          <a:ea typeface="宋体" panose="02010600030101010101" pitchFamily="2" charset="-122"/>
                          <a:cs typeface="Times New Roman" panose="02020603050405020304" pitchFamily="18" charset="0"/>
                        </a:rPr>
                        <a:t>同时发送的并发消息作为先发消息序列</a:t>
                      </a:r>
                      <a:endParaRPr lang="zh-CN" sz="1800" dirty="0">
                        <a:effectLst/>
                      </a:endParaRPr>
                    </a:p>
                  </a:txBody>
                  <a:tcPr marL="0" marR="0" marT="0" marB="0"/>
                </a:tc>
              </a:tr>
            </a:tbl>
          </a:graphicData>
        </a:graphic>
      </p:graphicFrame>
      <p:sp>
        <p:nvSpPr>
          <p:cNvPr id="8" name="Rectangle 1"/>
          <p:cNvSpPr>
            <a:spLocks noChangeArrowheads="1"/>
          </p:cNvSpPr>
          <p:nvPr/>
        </p:nvSpPr>
        <p:spPr bwMode="auto">
          <a:xfrm>
            <a:off x="743945" y="4741214"/>
            <a:ext cx="849249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marL="342900" indent="-3429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20000"/>
              </a:spcBef>
              <a:spcAft>
                <a:spcPct val="0"/>
              </a:spcAft>
              <a:buClrTx/>
              <a:buSzTx/>
              <a:buFontTx/>
              <a:buNone/>
            </a:pPr>
            <a:r>
              <a:rPr kumimoji="1" lang="en-US" altLang="zh-CN" sz="20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3 *[n:=a . . z] : prim:=</a:t>
            </a:r>
            <a:r>
              <a:rPr kumimoji="1" lang="en-US" altLang="zh-CN" sz="2000" b="1" i="0" u="none" strike="noStrike" cap="none" normalizeH="0" baseline="0" dirty="0" err="1" smtClean="0">
                <a:ln>
                  <a:noFill/>
                </a:ln>
                <a:solidFill>
                  <a:schemeClr val="tx1"/>
                </a:solidFill>
                <a:effectLst/>
                <a:latin typeface="Tahoma" panose="020B0604030504040204" pitchFamily="34" charset="0"/>
                <a:ea typeface="宋体" panose="02010600030101010101" pitchFamily="2" charset="-122"/>
              </a:rPr>
              <a:t>nextPrim</a:t>
            </a:r>
            <a:r>
              <a:rPr kumimoji="1" lang="en-US" altLang="zh-CN" sz="20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(prim)</a:t>
            </a:r>
            <a:endParaRPr kumimoji="1" lang="en-US" altLang="zh-CN" sz="20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p>
            <a:pPr lvl="0">
              <a:spcBef>
                <a:spcPct val="20000"/>
              </a:spcBef>
            </a:pPr>
            <a:r>
              <a:rPr kumimoji="1" lang="zh-CN" altLang="en-US" sz="2000" b="1" dirty="0">
                <a:latin typeface="Tahoma" panose="020B0604030504040204" pitchFamily="34" charset="0"/>
              </a:rPr>
              <a:t>序号 重复次数 </a:t>
            </a:r>
            <a:r>
              <a:rPr kumimoji="1" lang="zh-CN" altLang="en-US" sz="2000" b="1" dirty="0" smtClean="0">
                <a:latin typeface="Tahoma" panose="020B0604030504040204" pitchFamily="34" charset="0"/>
              </a:rPr>
              <a:t>    返回</a:t>
            </a:r>
            <a:r>
              <a:rPr kumimoji="1" lang="zh-CN" altLang="en-US" sz="2000" b="1" dirty="0">
                <a:latin typeface="Tahoma" panose="020B0604030504040204" pitchFamily="34" charset="0"/>
              </a:rPr>
              <a:t>值 </a:t>
            </a:r>
            <a:r>
              <a:rPr kumimoji="1" lang="zh-CN" altLang="en-US" sz="2000" b="1" dirty="0" smtClean="0">
                <a:latin typeface="Tahoma" panose="020B0604030504040204" pitchFamily="34" charset="0"/>
              </a:rPr>
              <a:t>     消息</a:t>
            </a:r>
            <a:r>
              <a:rPr kumimoji="1" lang="zh-CN" altLang="en-US" sz="2000" b="1" dirty="0">
                <a:latin typeface="Tahoma" panose="020B0604030504040204" pitchFamily="34" charset="0"/>
              </a:rPr>
              <a:t>名 </a:t>
            </a:r>
            <a:endParaRPr kumimoji="1" lang="en-US" altLang="zh-CN" sz="20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p>
            <a:pPr marL="342900" marR="0" lvl="0" indent="-342900" algn="l" defTabSz="914400" rtl="0" eaLnBrk="0" fontAlgn="base" latinLnBrk="0" hangingPunct="0">
              <a:lnSpc>
                <a:spcPct val="100000"/>
              </a:lnSpc>
              <a:spcBef>
                <a:spcPct val="0"/>
              </a:spcBef>
              <a:spcAft>
                <a:spcPct val="0"/>
              </a:spcAft>
              <a:buClrTx/>
              <a:buSzTx/>
              <a:buFontTx/>
              <a:buNone/>
            </a:pPr>
            <a:endParaRPr kumimoji="0" lang="en-US" altLang="zh-CN" sz="2000" b="0" i="0" u="none" strike="noStrike" cap="none" normalizeH="0" baseline="0" dirty="0" smtClean="0">
              <a:ln>
                <a:noFill/>
              </a:ln>
              <a:solidFill>
                <a:schemeClr val="tx1"/>
              </a:solidFill>
              <a:effectLst/>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协作图的元素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矩形 3"/>
          <p:cNvSpPr/>
          <p:nvPr/>
        </p:nvSpPr>
        <p:spPr>
          <a:xfrm>
            <a:off x="193910" y="868880"/>
            <a:ext cx="11136630" cy="523220"/>
          </a:xfrm>
          <a:prstGeom prst="rect">
            <a:avLst/>
          </a:prstGeom>
        </p:spPr>
        <p:txBody>
          <a:bodyPr wrap="square">
            <a:spAutoFit/>
          </a:bodyPr>
          <a:lstStyle/>
          <a:p>
            <a:r>
              <a:rPr lang="zh-CN" altLang="en-US" sz="2800" dirty="0">
                <a:latin typeface="微软雅黑" panose="020B0503020204020204" pitchFamily="34" charset="-122"/>
                <a:ea typeface="微软雅黑" panose="020B0503020204020204" pitchFamily="34" charset="-122"/>
              </a:rPr>
              <a:t>条件消息：带有监护条件的消息，当条件为真时，才</a:t>
            </a:r>
            <a:r>
              <a:rPr lang="zh-CN" altLang="en-US" sz="2800" dirty="0" smtClean="0">
                <a:latin typeface="微软雅黑" panose="020B0503020204020204" pitchFamily="34" charset="-122"/>
                <a:ea typeface="微软雅黑" panose="020B0503020204020204" pitchFamily="34" charset="-122"/>
              </a:rPr>
              <a:t>发送</a:t>
            </a:r>
            <a:r>
              <a:rPr lang="zh-CN" altLang="en-US" sz="2800" dirty="0">
                <a:latin typeface="微软雅黑" panose="020B0503020204020204" pitchFamily="34" charset="-122"/>
                <a:ea typeface="微软雅黑" panose="020B0503020204020204" pitchFamily="34" charset="-122"/>
              </a:rPr>
              <a:t>相关的</a:t>
            </a:r>
            <a:r>
              <a:rPr lang="zh-CN" altLang="en-US" sz="2800" dirty="0" smtClean="0">
                <a:latin typeface="微软雅黑" panose="020B0503020204020204" pitchFamily="34" charset="-122"/>
                <a:ea typeface="微软雅黑" panose="020B0503020204020204" pitchFamily="34" charset="-122"/>
              </a:rPr>
              <a:t>消息</a:t>
            </a:r>
            <a:endParaRPr lang="en-US" altLang="zh-CN" sz="2800" dirty="0" smtClean="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821335" y="1480521"/>
            <a:ext cx="8549330" cy="5095679"/>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协作图的元素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矩形 3"/>
          <p:cNvSpPr/>
          <p:nvPr/>
        </p:nvSpPr>
        <p:spPr>
          <a:xfrm>
            <a:off x="164701" y="1369263"/>
            <a:ext cx="11558711" cy="2308324"/>
          </a:xfrm>
          <a:prstGeom prst="rect">
            <a:avLst/>
          </a:prstGeom>
        </p:spPr>
        <p:txBody>
          <a:bodyPr wrap="square">
            <a:spAutoFit/>
          </a:bodyPr>
          <a:lstStyle/>
          <a:p>
            <a:r>
              <a:rPr lang="en-US" altLang="zh-CN" sz="2400" dirty="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表示有条件地重复执行，形式如下：</a:t>
            </a:r>
            <a:endParaRPr lang="en-US" altLang="zh-CN" sz="2400" dirty="0" smtClean="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循环执行条件</a:t>
            </a:r>
            <a:r>
              <a:rPr lang="en-US" altLang="zh-CN"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endParaRPr lang="en-US" altLang="zh-CN" sz="2400" dirty="0" smtClean="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如：</a:t>
            </a:r>
            <a:r>
              <a:rPr lang="en-US" altLang="zh-CN" sz="2400" dirty="0" smtClean="0">
                <a:latin typeface="微软雅黑" panose="020B0503020204020204" pitchFamily="34" charset="-122"/>
                <a:ea typeface="微软雅黑" panose="020B0503020204020204" pitchFamily="34" charset="-122"/>
              </a:rPr>
              <a:t>1.1</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收款单！</a:t>
            </a:r>
            <a:r>
              <a:rPr lang="en-US" altLang="zh-CN" sz="2400" dirty="0" smtClean="0">
                <a:latin typeface="微软雅黑" panose="020B0503020204020204" pitchFamily="34" charset="-122"/>
                <a:ea typeface="微软雅黑" panose="020B0503020204020204" pitchFamily="34" charset="-122"/>
              </a:rPr>
              <a:t>=NULL]</a:t>
            </a:r>
            <a:r>
              <a:rPr lang="zh-CN" altLang="en-US" sz="2400" dirty="0" smtClean="0">
                <a:latin typeface="微软雅黑" panose="020B0503020204020204" pitchFamily="34" charset="-122"/>
                <a:ea typeface="微软雅黑" panose="020B0503020204020204" pitchFamily="34" charset="-122"/>
              </a:rPr>
              <a:t>：打印出库单</a:t>
            </a:r>
            <a:r>
              <a:rPr lang="en-US" altLang="zh-CN"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表示消息序列</a:t>
            </a:r>
            <a:r>
              <a:rPr lang="en-US" altLang="zh-CN" sz="2400" dirty="0" smtClean="0">
                <a:latin typeface="微软雅黑" panose="020B0503020204020204" pitchFamily="34" charset="-122"/>
                <a:ea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rPr>
              <a:t>中第</a:t>
            </a:r>
            <a:r>
              <a:rPr lang="en-US" altLang="zh-CN" sz="2400" dirty="0" smtClean="0">
                <a:latin typeface="微软雅黑" panose="020B0503020204020204" pitchFamily="34" charset="-122"/>
                <a:ea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rPr>
              <a:t>个嵌套消息要求根据收款单的个数依次循环顺序打印出库单，直到收款单为空才停止。</a:t>
            </a:r>
            <a:endParaRPr lang="en-US" altLang="zh-CN" sz="2400" dirty="0" smtClean="0">
              <a:latin typeface="微软雅黑" panose="020B0503020204020204" pitchFamily="34" charset="-122"/>
              <a:ea typeface="微软雅黑" panose="020B0503020204020204" pitchFamily="34" charset="-122"/>
            </a:endParaRPr>
          </a:p>
        </p:txBody>
      </p:sp>
      <p:sp>
        <p:nvSpPr>
          <p:cNvPr id="5" name="矩形 4"/>
          <p:cNvSpPr/>
          <p:nvPr/>
        </p:nvSpPr>
        <p:spPr>
          <a:xfrm>
            <a:off x="164701" y="846043"/>
            <a:ext cx="5375189" cy="523220"/>
          </a:xfrm>
          <a:prstGeom prst="rect">
            <a:avLst/>
          </a:prstGeom>
        </p:spPr>
        <p:txBody>
          <a:bodyPr wrap="none">
            <a:spAutoFit/>
          </a:bodyPr>
          <a:lstStyle/>
          <a:p>
            <a:r>
              <a:rPr lang="zh-CN" altLang="en-US" sz="2800" dirty="0" smtClean="0">
                <a:solidFill>
                  <a:srgbClr val="FF0000"/>
                </a:solidFill>
              </a:rPr>
              <a:t>循环</a:t>
            </a:r>
            <a:r>
              <a:rPr lang="zh-CN" altLang="en-US" sz="2800" dirty="0">
                <a:solidFill>
                  <a:srgbClr val="FF0000"/>
                </a:solidFill>
              </a:rPr>
              <a:t>发送消息 即迭代或循环标记 </a:t>
            </a:r>
            <a:endParaRPr lang="zh-CN" altLang="en-US" sz="2800" dirty="0">
              <a:solidFill>
                <a:srgbClr val="FF0000"/>
              </a:solidFill>
            </a:endParaRPr>
          </a:p>
        </p:txBody>
      </p:sp>
      <p:pic>
        <p:nvPicPr>
          <p:cNvPr id="6" name="图片 5"/>
          <p:cNvPicPr>
            <a:picLocks noChangeAspect="1"/>
          </p:cNvPicPr>
          <p:nvPr/>
        </p:nvPicPr>
        <p:blipFill>
          <a:blip r:embed="rId1"/>
          <a:stretch>
            <a:fillRect/>
          </a:stretch>
        </p:blipFill>
        <p:spPr>
          <a:xfrm>
            <a:off x="983432" y="3707472"/>
            <a:ext cx="10422073" cy="3268530"/>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协作图的元素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矩形 3"/>
          <p:cNvSpPr/>
          <p:nvPr/>
        </p:nvSpPr>
        <p:spPr>
          <a:xfrm>
            <a:off x="340974" y="1446242"/>
            <a:ext cx="11558711" cy="1815882"/>
          </a:xfrm>
          <a:prstGeom prst="rect">
            <a:avLst/>
          </a:prstGeom>
        </p:spPr>
        <p:txBody>
          <a:bodyPr wrap="square">
            <a:spAutoFit/>
          </a:bodyPr>
          <a:lstStyle/>
          <a:p>
            <a:r>
              <a:rPr lang="en-US" altLang="zh-CN" sz="2800" dirty="0" smtClean="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两个相同对象之间存在多个消息，并且这些消息可以是同 时调用，</a:t>
            </a:r>
            <a:endParaRPr lang="en-US" altLang="zh-CN" sz="2800" dirty="0">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即</a:t>
            </a:r>
            <a:r>
              <a:rPr lang="zh-CN" altLang="en-US" sz="2800" dirty="0">
                <a:solidFill>
                  <a:srgbClr val="FF0000"/>
                </a:solidFill>
                <a:latin typeface="微软雅黑" panose="020B0503020204020204" pitchFamily="34" charset="-122"/>
                <a:ea typeface="微软雅黑" panose="020B0503020204020204" pitchFamily="34" charset="-122"/>
              </a:rPr>
              <a:t>并发消息</a:t>
            </a:r>
            <a:endParaRPr lang="en-US" altLang="zh-CN" sz="2800" dirty="0" smtClean="0">
              <a:latin typeface="微软雅黑" panose="020B0503020204020204" pitchFamily="34" charset="-122"/>
              <a:ea typeface="微软雅黑" panose="020B0503020204020204" pitchFamily="34" charset="-122"/>
            </a:endParaRPr>
          </a:p>
          <a:p>
            <a:r>
              <a:rPr lang="zh-CN" altLang="en-US" sz="2800" dirty="0" smtClean="0">
                <a:latin typeface="微软雅黑" panose="020B0503020204020204" pitchFamily="34" charset="-122"/>
                <a:ea typeface="微软雅黑" panose="020B0503020204020204" pitchFamily="34" charset="-122"/>
              </a:rPr>
              <a:t>一</a:t>
            </a:r>
            <a:r>
              <a:rPr lang="zh-CN" altLang="en-US" sz="2800" dirty="0">
                <a:latin typeface="微软雅黑" panose="020B0503020204020204" pitchFamily="34" charset="-122"/>
                <a:ea typeface="微软雅黑" panose="020B0503020204020204" pitchFamily="34" charset="-122"/>
              </a:rPr>
              <a:t>个程序项目包含资源文件和源文件，当打开该项目时， 开发工具将同时打开所属的资源文件和源文件</a:t>
            </a:r>
            <a:endParaRPr lang="en-US" altLang="zh-CN" sz="2800" dirty="0" smtClean="0">
              <a:latin typeface="微软雅黑" panose="020B0503020204020204" pitchFamily="34" charset="-122"/>
              <a:ea typeface="微软雅黑" panose="020B0503020204020204" pitchFamily="34" charset="-122"/>
            </a:endParaRPr>
          </a:p>
        </p:txBody>
      </p:sp>
      <p:sp>
        <p:nvSpPr>
          <p:cNvPr id="5" name="矩形 4"/>
          <p:cNvSpPr/>
          <p:nvPr/>
        </p:nvSpPr>
        <p:spPr>
          <a:xfrm>
            <a:off x="340974" y="770845"/>
            <a:ext cx="1620957" cy="523220"/>
          </a:xfrm>
          <a:prstGeom prst="rect">
            <a:avLst/>
          </a:prstGeom>
        </p:spPr>
        <p:txBody>
          <a:bodyPr wrap="none">
            <a:spAutoFit/>
          </a:bodyPr>
          <a:lstStyle/>
          <a:p>
            <a:r>
              <a:rPr lang="zh-CN" altLang="en-US" sz="2800" dirty="0">
                <a:solidFill>
                  <a:srgbClr val="FF0000"/>
                </a:solidFill>
                <a:latin typeface="微软雅黑" panose="020B0503020204020204" pitchFamily="34" charset="-122"/>
                <a:ea typeface="微软雅黑" panose="020B0503020204020204" pitchFamily="34" charset="-122"/>
              </a:rPr>
              <a:t>并发</a:t>
            </a:r>
            <a:r>
              <a:rPr lang="zh-CN" altLang="en-US" sz="2800" dirty="0" smtClean="0">
                <a:solidFill>
                  <a:srgbClr val="FF0000"/>
                </a:solidFill>
                <a:latin typeface="微软雅黑" panose="020B0503020204020204" pitchFamily="34" charset="-122"/>
                <a:ea typeface="微软雅黑" panose="020B0503020204020204" pitchFamily="34" charset="-122"/>
              </a:rPr>
              <a:t>消息</a:t>
            </a:r>
            <a:endParaRPr lang="zh-CN" altLang="en-US" sz="2800" dirty="0">
              <a:solidFill>
                <a:srgbClr val="FF000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509362" y="3414300"/>
            <a:ext cx="10715846" cy="2497915"/>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协作图的元素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243741" y="1196752"/>
            <a:ext cx="11458502" cy="4942626"/>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协作图的元素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TextBox 8"/>
          <p:cNvSpPr txBox="1"/>
          <p:nvPr/>
        </p:nvSpPr>
        <p:spPr>
          <a:xfrm>
            <a:off x="164092" y="805146"/>
            <a:ext cx="3709449" cy="430887"/>
          </a:xfrm>
          <a:prstGeom prst="rect">
            <a:avLst/>
          </a:prstGeom>
          <a:noFill/>
        </p:spPr>
        <p:txBody>
          <a:bodyPr wrap="square" lIns="0" tIns="0" rIns="0" bIns="0" rtlCol="0" anchor="ctr">
            <a:spAutoFit/>
          </a:bodyPr>
          <a:lstStyle/>
          <a:p>
            <a:r>
              <a:rPr lang="zh-CN" altLang="en-US" sz="2800" dirty="0" smtClean="0">
                <a:latin typeface="微软雅黑" panose="020B0503020204020204" pitchFamily="34" charset="-122"/>
                <a:ea typeface="微软雅黑" panose="020B0503020204020204" pitchFamily="34" charset="-122"/>
              </a:rPr>
              <a:t>（</a:t>
            </a:r>
            <a:r>
              <a:rPr lang="en-US" altLang="zh-CN" sz="2800" dirty="0" smtClean="0">
                <a:latin typeface="微软雅黑" panose="020B0503020204020204" pitchFamily="34" charset="-122"/>
                <a:ea typeface="微软雅黑" panose="020B0503020204020204" pitchFamily="34" charset="-122"/>
              </a:rPr>
              <a:t>3</a:t>
            </a:r>
            <a:r>
              <a:rPr lang="zh-CN" altLang="en-US" sz="2800" dirty="0">
                <a:latin typeface="微软雅黑" panose="020B0503020204020204" pitchFamily="34" charset="-122"/>
                <a:ea typeface="微软雅黑" panose="020B0503020204020204" pitchFamily="34" charset="-122"/>
              </a:rPr>
              <a:t>）</a:t>
            </a:r>
            <a:r>
              <a:rPr lang="zh-CN" altLang="en-US" sz="2800" dirty="0" smtClean="0">
                <a:latin typeface="微软雅黑" panose="020B0503020204020204" pitchFamily="34" charset="-122"/>
                <a:ea typeface="微软雅黑" panose="020B0503020204020204" pitchFamily="34" charset="-122"/>
              </a:rPr>
              <a:t>消息</a:t>
            </a:r>
            <a:endParaRPr lang="zh-CN" altLang="en-US" sz="2800" dirty="0">
              <a:latin typeface="微软雅黑" panose="020B0503020204020204" pitchFamily="34" charset="-122"/>
              <a:ea typeface="微软雅黑" panose="020B0503020204020204" pitchFamily="34" charset="-122"/>
            </a:endParaRPr>
          </a:p>
        </p:txBody>
      </p:sp>
      <p:sp>
        <p:nvSpPr>
          <p:cNvPr id="5" name="矩形 4"/>
          <p:cNvSpPr/>
          <p:nvPr/>
        </p:nvSpPr>
        <p:spPr>
          <a:xfrm>
            <a:off x="323868" y="1949802"/>
            <a:ext cx="11558711" cy="3108543"/>
          </a:xfrm>
          <a:prstGeom prst="rect">
            <a:avLst/>
          </a:prstGeom>
        </p:spPr>
        <p:txBody>
          <a:bodyPr wrap="square">
            <a:spAutoFit/>
          </a:bodyPr>
          <a:lstStyle/>
          <a:p>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消息可能是要求某个对象进行计算并返回结果的值</a:t>
            </a:r>
            <a:r>
              <a:rPr lang="zh-CN" altLang="en-US" sz="2800" dirty="0" smtClean="0">
                <a:latin typeface="微软雅黑" panose="020B0503020204020204" pitchFamily="34" charset="-122"/>
                <a:ea typeface="微软雅黑" panose="020B0503020204020204" pitchFamily="34" charset="-122"/>
              </a:rPr>
              <a:t>。</a:t>
            </a:r>
            <a:endParaRPr lang="en-US" altLang="zh-CN" sz="2800" dirty="0" smtClean="0">
              <a:latin typeface="微软雅黑" panose="020B0503020204020204" pitchFamily="34" charset="-122"/>
              <a:ea typeface="微软雅黑" panose="020B0503020204020204" pitchFamily="34" charset="-122"/>
            </a:endParaRPr>
          </a:p>
          <a:p>
            <a:r>
              <a:rPr lang="en-US" altLang="zh-CN" sz="2800" dirty="0" smtClean="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UML</a:t>
            </a:r>
            <a:r>
              <a:rPr lang="zh-CN" altLang="en-US" sz="2800" dirty="0">
                <a:latin typeface="微软雅黑" panose="020B0503020204020204" pitchFamily="34" charset="-122"/>
                <a:ea typeface="微软雅黑" panose="020B0503020204020204" pitchFamily="34" charset="-122"/>
              </a:rPr>
              <a:t>提供了返回值的表示法。返回值的名字在最左，后 </a:t>
            </a:r>
            <a:r>
              <a:rPr lang="zh-CN" altLang="en-US" sz="2800" dirty="0" smtClean="0">
                <a:latin typeface="微软雅黑" panose="020B0503020204020204" pitchFamily="34" charset="-122"/>
                <a:ea typeface="微软雅黑" panose="020B0503020204020204" pitchFamily="34" charset="-122"/>
              </a:rPr>
              <a:t>跟</a:t>
            </a:r>
            <a:r>
              <a:rPr lang="zh-CN" altLang="en-US" sz="2800" dirty="0">
                <a:latin typeface="微软雅黑" panose="020B0503020204020204" pitchFamily="34" charset="-122"/>
                <a:ea typeface="微软雅黑" panose="020B0503020204020204" pitchFamily="34" charset="-122"/>
              </a:rPr>
              <a:t>赋值号“</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，接着是操作名和操作的参数</a:t>
            </a:r>
            <a:r>
              <a:rPr lang="zh-CN" altLang="en-US" sz="2800" dirty="0" smtClean="0">
                <a:latin typeface="微软雅黑" panose="020B0503020204020204" pitchFamily="34" charset="-122"/>
                <a:ea typeface="微软雅黑" panose="020B0503020204020204" pitchFamily="34" charset="-122"/>
              </a:rPr>
              <a:t>。</a:t>
            </a:r>
            <a:endParaRPr lang="en-US" altLang="zh-CN" sz="2800" dirty="0" smtClean="0">
              <a:latin typeface="微软雅黑" panose="020B0503020204020204" pitchFamily="34" charset="-122"/>
              <a:ea typeface="微软雅黑" panose="020B0503020204020204" pitchFamily="34" charset="-122"/>
            </a:endParaRPr>
          </a:p>
          <a:p>
            <a:endParaRPr lang="zh-CN" altLang="en-US" sz="2800" dirty="0">
              <a:latin typeface="微软雅黑" panose="020B0503020204020204" pitchFamily="34" charset="-122"/>
              <a:ea typeface="微软雅黑" panose="020B0503020204020204" pitchFamily="34" charset="-122"/>
            </a:endParaRPr>
          </a:p>
          <a:p>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例如：一个顾客对象请求一个计算器对象计算某项商品的 总价，包括该项商品的价格和税款</a:t>
            </a:r>
            <a:r>
              <a:rPr lang="zh-CN" altLang="en-US" sz="2800" dirty="0" smtClean="0">
                <a:latin typeface="微软雅黑" panose="020B0503020204020204" pitchFamily="34" charset="-122"/>
                <a:ea typeface="微软雅黑" panose="020B0503020204020204" pitchFamily="34" charset="-122"/>
              </a:rPr>
              <a:t>。</a:t>
            </a:r>
            <a:endParaRPr lang="en-US" altLang="zh-CN" sz="2800" dirty="0" smtClean="0">
              <a:latin typeface="微软雅黑" panose="020B0503020204020204" pitchFamily="34" charset="-122"/>
              <a:ea typeface="微软雅黑" panose="020B0503020204020204" pitchFamily="34" charset="-122"/>
            </a:endParaRPr>
          </a:p>
          <a:p>
            <a:r>
              <a:rPr lang="en-US" altLang="zh-CN" sz="2800" dirty="0">
                <a:latin typeface="微软雅黑" panose="020B0503020204020204" pitchFamily="34" charset="-122"/>
                <a:ea typeface="微软雅黑" panose="020B0503020204020204" pitchFamily="34" charset="-122"/>
              </a:rPr>
              <a:t> </a:t>
            </a:r>
            <a:r>
              <a:rPr lang="en-US" altLang="zh-CN" sz="2800" dirty="0" smtClean="0">
                <a:latin typeface="微软雅黑" panose="020B0503020204020204" pitchFamily="34" charset="-122"/>
                <a:ea typeface="微软雅黑" panose="020B0503020204020204" pitchFamily="34" charset="-122"/>
              </a:rPr>
              <a:t>     </a:t>
            </a:r>
            <a:r>
              <a:rPr lang="zh-CN" altLang="en-US" sz="2800" dirty="0" smtClean="0">
                <a:latin typeface="微软雅黑" panose="020B0503020204020204" pitchFamily="34" charset="-122"/>
                <a:ea typeface="微软雅黑" panose="020B0503020204020204" pitchFamily="34" charset="-122"/>
              </a:rPr>
              <a:t> </a:t>
            </a:r>
            <a:r>
              <a:rPr lang="en-US" altLang="zh-CN" sz="2800" dirty="0" err="1">
                <a:solidFill>
                  <a:srgbClr val="FF0000"/>
                </a:solidFill>
                <a:latin typeface="微软雅黑" panose="020B0503020204020204" pitchFamily="34" charset="-122"/>
                <a:ea typeface="微软雅黑" panose="020B0503020204020204" pitchFamily="34" charset="-122"/>
              </a:rPr>
              <a:t>totalPrice</a:t>
            </a:r>
            <a:r>
              <a:rPr lang="en-US" altLang="zh-CN" sz="2800" dirty="0">
                <a:solidFill>
                  <a:srgbClr val="FF0000"/>
                </a:solidFill>
                <a:latin typeface="微软雅黑" panose="020B0503020204020204" pitchFamily="34" charset="-122"/>
                <a:ea typeface="微软雅黑" panose="020B0503020204020204" pitchFamily="34" charset="-122"/>
              </a:rPr>
              <a:t>:=compute(</a:t>
            </a:r>
            <a:r>
              <a:rPr lang="en-US" altLang="zh-CN" sz="2800" dirty="0" err="1">
                <a:solidFill>
                  <a:srgbClr val="FF0000"/>
                </a:solidFill>
                <a:latin typeface="微软雅黑" panose="020B0503020204020204" pitchFamily="34" charset="-122"/>
                <a:ea typeface="微软雅黑" panose="020B0503020204020204" pitchFamily="34" charset="-122"/>
              </a:rPr>
              <a:t>itemPrice,salesTax</a:t>
            </a:r>
            <a:r>
              <a:rPr lang="en-US" altLang="zh-CN" sz="2800" dirty="0">
                <a:solidFill>
                  <a:srgbClr val="FF0000"/>
                </a:solidFill>
                <a:latin typeface="微软雅黑" panose="020B0503020204020204" pitchFamily="34" charset="-122"/>
                <a:ea typeface="微软雅黑" panose="020B0503020204020204" pitchFamily="34" charset="-122"/>
              </a:rPr>
              <a:t>)</a:t>
            </a:r>
            <a:endParaRPr lang="en-US" altLang="zh-CN" sz="2800" dirty="0" smtClean="0">
              <a:solidFill>
                <a:srgbClr val="FF0000"/>
              </a:solidFill>
              <a:latin typeface="微软雅黑" panose="020B0503020204020204" pitchFamily="34" charset="-122"/>
              <a:ea typeface="微软雅黑" panose="020B0503020204020204" pitchFamily="34" charset="-122"/>
            </a:endParaRPr>
          </a:p>
        </p:txBody>
      </p:sp>
      <p:sp>
        <p:nvSpPr>
          <p:cNvPr id="6" name="矩形 5"/>
          <p:cNvSpPr/>
          <p:nvPr/>
        </p:nvSpPr>
        <p:spPr>
          <a:xfrm>
            <a:off x="502024" y="1453982"/>
            <a:ext cx="1620957" cy="523220"/>
          </a:xfrm>
          <a:prstGeom prst="rect">
            <a:avLst/>
          </a:prstGeom>
        </p:spPr>
        <p:txBody>
          <a:bodyPr wrap="none">
            <a:spAutoFit/>
          </a:bodyPr>
          <a:lstStyle/>
          <a:p>
            <a:r>
              <a:rPr lang="zh-CN" altLang="en-US" sz="2800" dirty="0">
                <a:solidFill>
                  <a:srgbClr val="FF0000"/>
                </a:solidFill>
                <a:latin typeface="微软雅黑" panose="020B0503020204020204" pitchFamily="34" charset="-122"/>
                <a:ea typeface="微软雅黑" panose="020B0503020204020204" pitchFamily="34" charset="-122"/>
              </a:rPr>
              <a:t>返回</a:t>
            </a:r>
            <a:r>
              <a:rPr lang="zh-CN" altLang="en-US" sz="2800" dirty="0" smtClean="0">
                <a:solidFill>
                  <a:srgbClr val="FF0000"/>
                </a:solidFill>
                <a:latin typeface="微软雅黑" panose="020B0503020204020204" pitchFamily="34" charset="-122"/>
                <a:ea typeface="微软雅黑" panose="020B0503020204020204" pitchFamily="34" charset="-122"/>
              </a:rPr>
              <a:t>结果</a:t>
            </a:r>
            <a:endParaRPr lang="zh-CN" altLang="en-US" sz="2800" dirty="0">
              <a:solidFill>
                <a:srgbClr val="FF0000"/>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323868" y="5378801"/>
            <a:ext cx="11739148" cy="1501657"/>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协作图的元素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标题 1"/>
          <p:cNvSpPr txBox="1"/>
          <p:nvPr/>
        </p:nvSpPr>
        <p:spPr>
          <a:xfrm>
            <a:off x="223321" y="95932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mtClean="0"/>
              <a:t>课堂练习</a:t>
            </a:r>
            <a:endParaRPr lang="zh-CN" altLang="en-US" dirty="0"/>
          </a:p>
        </p:txBody>
      </p:sp>
      <p:sp>
        <p:nvSpPr>
          <p:cNvPr id="5" name="Rectangle 1"/>
          <p:cNvSpPr txBox="1">
            <a:spLocks noChangeArrowheads="1"/>
          </p:cNvSpPr>
          <p:nvPr/>
        </p:nvSpPr>
        <p:spPr bwMode="auto">
          <a:xfrm>
            <a:off x="622775" y="1916832"/>
            <a:ext cx="10946450" cy="3120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marL="342900" indent="-3429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a:lnSpc>
                <a:spcPct val="100000"/>
              </a:lnSpc>
              <a:spcBef>
                <a:spcPct val="20000"/>
              </a:spcBef>
              <a:buFontTx/>
              <a:buNone/>
            </a:pPr>
            <a:r>
              <a:rPr kumimoji="1" lang="zh-CN" sz="2400" b="1" dirty="0" smtClean="0">
                <a:latin typeface="Tahoma" panose="020B0604030504040204" pitchFamily="34" charset="0"/>
                <a:ea typeface="宋体" panose="02010600030101010101" pitchFamily="2" charset="-122"/>
              </a:rPr>
              <a:t>请指出下面的消息标签各部分的内容。</a:t>
            </a:r>
            <a:endParaRPr kumimoji="1" lang="zh-CN" sz="2400" b="1" dirty="0" smtClean="0">
              <a:latin typeface="Tahoma" panose="020B0604030504040204" pitchFamily="34" charset="0"/>
              <a:ea typeface="宋体" panose="02010600030101010101" pitchFamily="2" charset="-122"/>
            </a:endParaRPr>
          </a:p>
          <a:p>
            <a:pPr>
              <a:lnSpc>
                <a:spcPct val="100000"/>
              </a:lnSpc>
              <a:spcBef>
                <a:spcPct val="20000"/>
              </a:spcBef>
              <a:buFontTx/>
              <a:buNone/>
            </a:pPr>
            <a:r>
              <a:rPr kumimoji="1" lang="en-US" altLang="zh-CN" sz="2400" b="1" dirty="0" smtClean="0">
                <a:latin typeface="Tahoma" panose="020B0604030504040204" pitchFamily="34" charset="0"/>
                <a:ea typeface="宋体" panose="02010600030101010101" pitchFamily="2" charset="-122"/>
              </a:rPr>
              <a:t>1:display( )</a:t>
            </a:r>
            <a:endParaRPr kumimoji="1" lang="en-US" altLang="zh-CN" sz="2400" b="1" dirty="0" smtClean="0">
              <a:latin typeface="Tahoma" panose="020B0604030504040204" pitchFamily="34" charset="0"/>
              <a:ea typeface="宋体" panose="02010600030101010101" pitchFamily="2" charset="-122"/>
            </a:endParaRPr>
          </a:p>
          <a:p>
            <a:pPr>
              <a:lnSpc>
                <a:spcPct val="100000"/>
              </a:lnSpc>
              <a:spcBef>
                <a:spcPct val="20000"/>
              </a:spcBef>
              <a:buFontTx/>
              <a:buNone/>
            </a:pPr>
            <a:r>
              <a:rPr kumimoji="1" lang="en-US" altLang="zh-CN" sz="2400" b="1" dirty="0" smtClean="0">
                <a:latin typeface="Tahoma" panose="020B0604030504040204" pitchFamily="34" charset="0"/>
                <a:ea typeface="宋体" panose="02010600030101010101" pitchFamily="2" charset="-122"/>
              </a:rPr>
              <a:t>   A.</a:t>
            </a:r>
            <a:r>
              <a:rPr kumimoji="1" lang="zh-CN" altLang="en-US" sz="2400" b="1" dirty="0" smtClean="0">
                <a:latin typeface="Tahoma" panose="020B0604030504040204" pitchFamily="34" charset="0"/>
                <a:ea typeface="宋体" panose="02010600030101010101" pitchFamily="2" charset="-122"/>
              </a:rPr>
              <a:t>序号</a:t>
            </a:r>
            <a:r>
              <a:rPr kumimoji="1" lang="en-US" altLang="zh-CN" sz="2400" b="1" dirty="0" smtClean="0">
                <a:latin typeface="Tahoma" panose="020B0604030504040204" pitchFamily="34" charset="0"/>
                <a:ea typeface="宋体" panose="02010600030101010101" pitchFamily="2" charset="-122"/>
              </a:rPr>
              <a:t>:</a:t>
            </a:r>
            <a:r>
              <a:rPr kumimoji="1" lang="zh-CN" altLang="en-US" sz="2400" b="1" dirty="0" smtClean="0">
                <a:latin typeface="Tahoma" panose="020B0604030504040204" pitchFamily="34" charset="0"/>
                <a:ea typeface="宋体" panose="02010600030101010101" pitchFamily="2" charset="-122"/>
              </a:rPr>
              <a:t>消息名         </a:t>
            </a:r>
            <a:r>
              <a:rPr kumimoji="1" lang="en-US" altLang="zh-CN" sz="2400" b="1" dirty="0" smtClean="0">
                <a:latin typeface="Tahoma" panose="020B0604030504040204" pitchFamily="34" charset="0"/>
                <a:ea typeface="宋体" panose="02010600030101010101" pitchFamily="2" charset="-122"/>
              </a:rPr>
              <a:t>B.</a:t>
            </a:r>
            <a:r>
              <a:rPr kumimoji="1" lang="zh-CN" altLang="en-US" sz="2400" b="1" dirty="0" smtClean="0">
                <a:latin typeface="Tahoma" panose="020B0604030504040204" pitchFamily="34" charset="0"/>
                <a:ea typeface="宋体" panose="02010600030101010101" pitchFamily="2" charset="-122"/>
              </a:rPr>
              <a:t>返回值：消息名</a:t>
            </a:r>
            <a:endParaRPr kumimoji="1" lang="zh-CN" altLang="en-US" sz="2400" b="1" dirty="0" smtClean="0">
              <a:latin typeface="Tahoma" panose="020B0604030504040204" pitchFamily="34" charset="0"/>
              <a:ea typeface="宋体" panose="02010600030101010101" pitchFamily="2" charset="-122"/>
            </a:endParaRPr>
          </a:p>
          <a:p>
            <a:pPr>
              <a:lnSpc>
                <a:spcPct val="100000"/>
              </a:lnSpc>
              <a:spcBef>
                <a:spcPct val="20000"/>
              </a:spcBef>
              <a:buFontTx/>
              <a:buNone/>
            </a:pPr>
            <a:r>
              <a:rPr kumimoji="1" lang="en-US" altLang="zh-CN" sz="2400" b="1" dirty="0" smtClean="0">
                <a:latin typeface="Tahoma" panose="020B0604030504040204" pitchFamily="34" charset="0"/>
                <a:ea typeface="宋体" panose="02010600030101010101" pitchFamily="2" charset="-122"/>
              </a:rPr>
              <a:t>2 [mode=display] 1.2.3.7: redraw( )</a:t>
            </a:r>
            <a:endParaRPr kumimoji="1" lang="en-US" altLang="zh-CN" sz="2400" b="1" dirty="0" smtClean="0">
              <a:latin typeface="Tahoma" panose="020B0604030504040204" pitchFamily="34" charset="0"/>
              <a:ea typeface="宋体" panose="02010600030101010101" pitchFamily="2" charset="-122"/>
            </a:endParaRPr>
          </a:p>
          <a:p>
            <a:pPr>
              <a:lnSpc>
                <a:spcPct val="100000"/>
              </a:lnSpc>
              <a:spcBef>
                <a:spcPct val="20000"/>
              </a:spcBef>
              <a:buFontTx/>
              <a:buNone/>
            </a:pPr>
            <a:r>
              <a:rPr kumimoji="1" lang="en-US" altLang="zh-CN" sz="2400" b="1" dirty="0" smtClean="0">
                <a:latin typeface="Tahoma" panose="020B0604030504040204" pitchFamily="34" charset="0"/>
                <a:ea typeface="宋体" panose="02010600030101010101" pitchFamily="2" charset="-122"/>
              </a:rPr>
              <a:t>   A.</a:t>
            </a:r>
            <a:r>
              <a:rPr kumimoji="1" lang="zh-CN" altLang="en-US" sz="2400" b="1" dirty="0" smtClean="0">
                <a:latin typeface="Tahoma" panose="020B0604030504040204" pitchFamily="34" charset="0"/>
                <a:ea typeface="宋体" panose="02010600030101010101" pitchFamily="2" charset="-122"/>
              </a:rPr>
              <a:t>序号 返回值 消息名    </a:t>
            </a:r>
            <a:r>
              <a:rPr kumimoji="1" lang="en-US" altLang="zh-CN" sz="2400" b="1" dirty="0" smtClean="0">
                <a:latin typeface="Tahoma" panose="020B0604030504040204" pitchFamily="34" charset="0"/>
                <a:ea typeface="宋体" panose="02010600030101010101" pitchFamily="2" charset="-122"/>
              </a:rPr>
              <a:t>B.</a:t>
            </a:r>
            <a:r>
              <a:rPr kumimoji="1" lang="zh-CN" altLang="en-US" sz="2400" b="1" dirty="0" smtClean="0">
                <a:latin typeface="Tahoma" panose="020B0604030504040204" pitchFamily="34" charset="0"/>
                <a:ea typeface="宋体" panose="02010600030101010101" pitchFamily="2" charset="-122"/>
              </a:rPr>
              <a:t>警戒条件 序号：消息名</a:t>
            </a:r>
            <a:endParaRPr kumimoji="1" lang="zh-CN" altLang="en-US" sz="2400" b="1" dirty="0" smtClean="0">
              <a:latin typeface="Tahoma" panose="020B0604030504040204" pitchFamily="34" charset="0"/>
              <a:ea typeface="宋体" panose="02010600030101010101" pitchFamily="2" charset="-122"/>
            </a:endParaRPr>
          </a:p>
          <a:p>
            <a:pPr>
              <a:lnSpc>
                <a:spcPct val="100000"/>
              </a:lnSpc>
              <a:spcBef>
                <a:spcPct val="20000"/>
              </a:spcBef>
              <a:buFontTx/>
              <a:buNone/>
            </a:pPr>
            <a:r>
              <a:rPr kumimoji="1" lang="en-US" altLang="zh-CN" sz="2400" b="1" dirty="0" smtClean="0">
                <a:latin typeface="Tahoma" panose="020B0604030504040204" pitchFamily="34" charset="0"/>
                <a:ea typeface="宋体" panose="02010600030101010101" pitchFamily="2" charset="-122"/>
              </a:rPr>
              <a:t>3 *[n:=a . . z] : prim:=</a:t>
            </a:r>
            <a:r>
              <a:rPr kumimoji="1" lang="en-US" altLang="zh-CN" sz="2400" b="1" dirty="0" err="1" smtClean="0">
                <a:latin typeface="Tahoma" panose="020B0604030504040204" pitchFamily="34" charset="0"/>
                <a:ea typeface="宋体" panose="02010600030101010101" pitchFamily="2" charset="-122"/>
              </a:rPr>
              <a:t>nextPrim</a:t>
            </a:r>
            <a:r>
              <a:rPr kumimoji="1" lang="en-US" altLang="zh-CN" sz="2400" b="1" dirty="0" smtClean="0">
                <a:latin typeface="Tahoma" panose="020B0604030504040204" pitchFamily="34" charset="0"/>
                <a:ea typeface="宋体" panose="02010600030101010101" pitchFamily="2" charset="-122"/>
              </a:rPr>
              <a:t>(prim)</a:t>
            </a:r>
            <a:endParaRPr kumimoji="1" lang="en-US" altLang="zh-CN" sz="2400" b="1" dirty="0" smtClean="0">
              <a:latin typeface="Tahoma" panose="020B0604030504040204" pitchFamily="34" charset="0"/>
              <a:ea typeface="宋体" panose="02010600030101010101" pitchFamily="2" charset="-122"/>
            </a:endParaRPr>
          </a:p>
          <a:p>
            <a:pPr>
              <a:lnSpc>
                <a:spcPct val="100000"/>
              </a:lnSpc>
              <a:spcBef>
                <a:spcPct val="20000"/>
              </a:spcBef>
              <a:buFontTx/>
              <a:buNone/>
            </a:pPr>
            <a:r>
              <a:rPr kumimoji="1" lang="en-US" altLang="zh-CN" sz="2400" b="1" dirty="0" smtClean="0">
                <a:latin typeface="Tahoma" panose="020B0604030504040204" pitchFamily="34" charset="0"/>
                <a:ea typeface="宋体" panose="02010600030101010101" pitchFamily="2" charset="-122"/>
              </a:rPr>
              <a:t>   A.</a:t>
            </a:r>
            <a:r>
              <a:rPr kumimoji="1" lang="zh-CN" altLang="en-US" sz="2400" b="1" dirty="0" smtClean="0">
                <a:latin typeface="Tahoma" panose="020B0604030504040204" pitchFamily="34" charset="0"/>
                <a:ea typeface="宋体" panose="02010600030101010101" pitchFamily="2" charset="-122"/>
              </a:rPr>
              <a:t>序号 重复次数 返回值 消息名    </a:t>
            </a:r>
            <a:r>
              <a:rPr kumimoji="1" lang="en-US" altLang="zh-CN" sz="2400" b="1" dirty="0" smtClean="0">
                <a:latin typeface="Tahoma" panose="020B0604030504040204" pitchFamily="34" charset="0"/>
                <a:ea typeface="宋体" panose="02010600030101010101" pitchFamily="2" charset="-122"/>
              </a:rPr>
              <a:t>B.</a:t>
            </a:r>
            <a:r>
              <a:rPr kumimoji="1" lang="zh-CN" altLang="en-US" sz="2400" b="1" dirty="0" smtClean="0">
                <a:latin typeface="Tahoma" panose="020B0604030504040204" pitchFamily="34" charset="0"/>
                <a:ea typeface="宋体" panose="02010600030101010101" pitchFamily="2" charset="-122"/>
              </a:rPr>
              <a:t>序号 返回值 消息名</a:t>
            </a:r>
            <a:endParaRPr lang="zh-CN" altLang="en-US" sz="1800" dirty="0" smtClean="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顺序图的元素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47345" y="1577975"/>
            <a:ext cx="10699750" cy="2245360"/>
          </a:xfrm>
          <a:prstGeom prst="rect">
            <a:avLst/>
          </a:prstGeom>
          <a:noFill/>
        </p:spPr>
        <p:txBody>
          <a:bodyPr wrap="square" rtlCol="0" anchor="t">
            <a:spAutoFit/>
          </a:bodyPr>
          <a:p>
            <a:pPr marL="457200" indent="-457200">
              <a:buFont typeface="Wingdings" panose="05000000000000000000" charset="0"/>
              <a:buChar char="l"/>
            </a:pPr>
            <a:r>
              <a:rPr lang="zh-CN" altLang="en-US" sz="2800"/>
              <a:t>玩家通过操作弹弓拉动，发射小鸟。</a:t>
            </a:r>
            <a:endParaRPr lang="zh-CN" altLang="en-US" sz="2800"/>
          </a:p>
          <a:p>
            <a:pPr marL="457200" indent="-457200">
              <a:buFont typeface="Wingdings" panose="05000000000000000000" charset="0"/>
              <a:buChar char="l"/>
            </a:pPr>
            <a:r>
              <a:rPr lang="zh-CN" altLang="en-US" sz="2800"/>
              <a:t>小鸟在飞行中进行碰撞检测，检测是否与障碍物或敌对目标碰撞。</a:t>
            </a:r>
            <a:endParaRPr lang="zh-CN" altLang="en-US" sz="2800"/>
          </a:p>
          <a:p>
            <a:pPr marL="457200" indent="-457200">
              <a:buFont typeface="Wingdings" panose="05000000000000000000" charset="0"/>
              <a:buChar char="l"/>
            </a:pPr>
            <a:r>
              <a:rPr lang="zh-CN" altLang="en-US" sz="2800"/>
              <a:t>障碍物或敌对目标返回碰撞结果，如果小鸟成功命中目标，则会造成相应的效果。</a:t>
            </a:r>
            <a:endParaRPr lang="zh-CN" altLang="en-US" sz="2800"/>
          </a:p>
          <a:p>
            <a:pPr marL="457200" indent="-457200">
              <a:buFont typeface="Wingdings" panose="05000000000000000000" charset="0"/>
              <a:buChar char="l"/>
            </a:pPr>
            <a:r>
              <a:rPr lang="zh-CN" altLang="en-US" sz="2800"/>
              <a:t>最后，小鸟返回飞行状态给玩家，玩家可以继续操作。</a:t>
            </a:r>
            <a:endParaRPr lang="zh-CN" altLang="en-US" sz="2800"/>
          </a:p>
        </p:txBody>
      </p:sp>
      <p:pic>
        <p:nvPicPr>
          <p:cNvPr id="102" name="图片 101"/>
          <p:cNvPicPr/>
          <p:nvPr/>
        </p:nvPicPr>
        <p:blipFill>
          <a:blip r:embed="rId1"/>
          <a:stretch>
            <a:fillRect/>
          </a:stretch>
        </p:blipFill>
        <p:spPr>
          <a:xfrm>
            <a:off x="6692900" y="3823335"/>
            <a:ext cx="4732655" cy="2672715"/>
          </a:xfrm>
          <a:prstGeom prst="rect">
            <a:avLst/>
          </a:prstGeom>
          <a:noFill/>
          <a:ln w="9525">
            <a:noFill/>
          </a:ln>
        </p:spPr>
      </p:pic>
      <p:sp>
        <p:nvSpPr>
          <p:cNvPr id="4" name="标题 1"/>
          <p:cNvSpPr txBox="1"/>
          <p:nvPr/>
        </p:nvSpPr>
        <p:spPr>
          <a:xfrm>
            <a:off x="1313815" y="797560"/>
            <a:ext cx="6442710" cy="6305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smtClean="0"/>
              <a:t>课堂练习</a:t>
            </a:r>
            <a:endParaRPr lang="zh-CN" altLang="en-US" dirty="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顺序图的元素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1126901" y="1423114"/>
            <a:ext cx="1858888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4" name="图片 3"/>
          <p:cNvPicPr>
            <a:picLocks noChangeAspect="1"/>
          </p:cNvPicPr>
          <p:nvPr/>
        </p:nvPicPr>
        <p:blipFill>
          <a:blip r:embed="rId1"/>
          <a:stretch>
            <a:fillRect/>
          </a:stretch>
        </p:blipFill>
        <p:spPr>
          <a:xfrm>
            <a:off x="1127125" y="918210"/>
            <a:ext cx="10101580" cy="566483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概述</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84785" y="1925955"/>
            <a:ext cx="3028315" cy="1383665"/>
          </a:xfrm>
          <a:prstGeom prst="rect">
            <a:avLst/>
          </a:prstGeom>
          <a:noFill/>
        </p:spPr>
        <p:txBody>
          <a:bodyPr wrap="square" rtlCol="0">
            <a:spAutoFit/>
          </a:bodyPr>
          <a:lstStyle/>
          <a:p>
            <a:pPr algn="l">
              <a:buClrTx/>
              <a:buSzTx/>
              <a:buFontTx/>
            </a:pPr>
            <a:r>
              <a:rPr lang="zh-CN" altLang="en-US" sz="2800" b="1" dirty="0" smtClean="0"/>
              <a:t>开发者使用编译器和连接器生成可执行文件</a:t>
            </a:r>
            <a:endParaRPr lang="zh-CN" altLang="en-US" sz="2800" b="1" dirty="0" smtClean="0"/>
          </a:p>
        </p:txBody>
      </p:sp>
      <p:pic>
        <p:nvPicPr>
          <p:cNvPr id="3" name="图片 2"/>
          <p:cNvPicPr>
            <a:picLocks noChangeAspect="1"/>
          </p:cNvPicPr>
          <p:nvPr/>
        </p:nvPicPr>
        <p:blipFill>
          <a:blip r:embed="rId1"/>
          <a:stretch>
            <a:fillRect/>
          </a:stretch>
        </p:blipFill>
        <p:spPr>
          <a:xfrm>
            <a:off x="3212871" y="115240"/>
            <a:ext cx="8419306" cy="6742760"/>
          </a:xfrm>
          <a:prstGeom prst="rect">
            <a:avLst/>
          </a:prstGeom>
        </p:spPr>
      </p:pic>
      <p:pic>
        <p:nvPicPr>
          <p:cNvPr id="101" name="图片 100"/>
          <p:cNvPicPr/>
          <p:nvPr/>
        </p:nvPicPr>
        <p:blipFill>
          <a:blip r:embed="rId2"/>
          <a:stretch>
            <a:fillRect/>
          </a:stretch>
        </p:blipFill>
        <p:spPr>
          <a:xfrm>
            <a:off x="252730" y="3309620"/>
            <a:ext cx="3006090" cy="1663700"/>
          </a:xfrm>
          <a:prstGeom prst="rect">
            <a:avLst/>
          </a:prstGeom>
          <a:noFill/>
          <a:ln w="9525">
            <a:noFill/>
          </a:ln>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顺序图的元素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1126901" y="1423114"/>
            <a:ext cx="1858888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3" name="图片 2"/>
          <p:cNvPicPr>
            <a:picLocks noChangeAspect="1"/>
          </p:cNvPicPr>
          <p:nvPr/>
        </p:nvPicPr>
        <p:blipFill>
          <a:blip r:embed="rId1"/>
          <a:stretch>
            <a:fillRect/>
          </a:stretch>
        </p:blipFill>
        <p:spPr>
          <a:xfrm>
            <a:off x="864235" y="1008380"/>
            <a:ext cx="10463530" cy="5091430"/>
          </a:xfrm>
          <a:prstGeom prst="rect">
            <a:avLst/>
          </a:prstGeom>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协作图的元素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3529470" y="2738990"/>
            <a:ext cx="5438833" cy="4119010"/>
          </a:xfrm>
          <a:prstGeom prst="rect">
            <a:avLst/>
          </a:prstGeom>
        </p:spPr>
      </p:pic>
      <p:sp>
        <p:nvSpPr>
          <p:cNvPr id="5" name="矩形 4"/>
          <p:cNvSpPr/>
          <p:nvPr/>
        </p:nvSpPr>
        <p:spPr>
          <a:xfrm>
            <a:off x="158007" y="668783"/>
            <a:ext cx="11724572" cy="2062103"/>
          </a:xfrm>
          <a:prstGeom prst="rect">
            <a:avLst/>
          </a:prstGeom>
        </p:spPr>
        <p:txBody>
          <a:bodyPr wrap="square">
            <a:spAutoFit/>
          </a:bodyPr>
          <a:lstStyle/>
          <a:p>
            <a:pPr algn="ctr"/>
            <a:r>
              <a:rPr lang="zh-CN" altLang="en-US" sz="3200" dirty="0" smtClean="0">
                <a:solidFill>
                  <a:srgbClr val="FF0000"/>
                </a:solidFill>
                <a:latin typeface="微软雅黑" panose="020B0503020204020204" pitchFamily="34" charset="-122"/>
                <a:ea typeface="微软雅黑" panose="020B0503020204020204" pitchFamily="34" charset="-122"/>
              </a:rPr>
              <a:t>赤壁之战</a:t>
            </a:r>
            <a:endParaRPr lang="en-US" altLang="zh-CN" sz="3200" dirty="0" smtClean="0">
              <a:solidFill>
                <a:srgbClr val="FF0000"/>
              </a:solidFill>
              <a:latin typeface="微软雅黑" panose="020B0503020204020204" pitchFamily="34" charset="-122"/>
              <a:ea typeface="微软雅黑" panose="020B0503020204020204" pitchFamily="34" charset="-122"/>
            </a:endParaRPr>
          </a:p>
          <a:p>
            <a:r>
              <a:rPr lang="zh-CN" altLang="en-US" sz="3200" dirty="0" smtClean="0">
                <a:latin typeface="微软雅黑" panose="020B0503020204020204" pitchFamily="34" charset="-122"/>
                <a:ea typeface="微软雅黑" panose="020B0503020204020204" pitchFamily="34" charset="-122"/>
              </a:rPr>
              <a:t>       曹操</a:t>
            </a:r>
            <a:r>
              <a:rPr lang="zh-CN" altLang="en-US" sz="3200" dirty="0">
                <a:latin typeface="微软雅黑" panose="020B0503020204020204" pitchFamily="34" charset="-122"/>
                <a:ea typeface="微软雅黑" panose="020B0503020204020204" pitchFamily="34" charset="-122"/>
              </a:rPr>
              <a:t>举兵南下，刘备请孔明拟定策略。派遣关羽和张飞防守荆州，同时请孔明联络孙权，共同对抗曹操。孔明联合孙权，借东风，火烧曹军于赤壁。</a:t>
            </a:r>
            <a:endParaRPr lang="zh-CN" altLang="en-US" sz="3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协作图的元素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椭圆 3"/>
          <p:cNvSpPr/>
          <p:nvPr/>
        </p:nvSpPr>
        <p:spPr>
          <a:xfrm>
            <a:off x="4223792" y="3321691"/>
            <a:ext cx="2919177" cy="1039660"/>
          </a:xfrm>
          <a:prstGeom prst="ellipse">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rPr>
              <a:t>赤壁之战</a:t>
            </a:r>
            <a:endParaRPr lang="zh-CN" altLang="en-US" sz="2400" dirty="0">
              <a:solidFill>
                <a:schemeClr val="tx1"/>
              </a:solidFill>
            </a:endParaRPr>
          </a:p>
        </p:txBody>
      </p:sp>
      <p:pic>
        <p:nvPicPr>
          <p:cNvPr id="5" name="图片 4"/>
          <p:cNvPicPr>
            <a:picLocks noChangeAspect="1"/>
          </p:cNvPicPr>
          <p:nvPr/>
        </p:nvPicPr>
        <p:blipFill>
          <a:blip r:embed="rId1"/>
          <a:stretch>
            <a:fillRect/>
          </a:stretch>
        </p:blipFill>
        <p:spPr>
          <a:xfrm>
            <a:off x="1815133" y="3309660"/>
            <a:ext cx="808992" cy="1051691"/>
          </a:xfrm>
          <a:prstGeom prst="rect">
            <a:avLst/>
          </a:prstGeom>
        </p:spPr>
      </p:pic>
      <p:pic>
        <p:nvPicPr>
          <p:cNvPr id="6" name="图片 5"/>
          <p:cNvPicPr>
            <a:picLocks noChangeAspect="1"/>
          </p:cNvPicPr>
          <p:nvPr/>
        </p:nvPicPr>
        <p:blipFill>
          <a:blip r:embed="rId1"/>
          <a:stretch>
            <a:fillRect/>
          </a:stretch>
        </p:blipFill>
        <p:spPr>
          <a:xfrm>
            <a:off x="8742636" y="3321691"/>
            <a:ext cx="808992" cy="1051691"/>
          </a:xfrm>
          <a:prstGeom prst="rect">
            <a:avLst/>
          </a:prstGeom>
        </p:spPr>
      </p:pic>
      <p:sp>
        <p:nvSpPr>
          <p:cNvPr id="7" name="文本框 6"/>
          <p:cNvSpPr txBox="1"/>
          <p:nvPr/>
        </p:nvSpPr>
        <p:spPr>
          <a:xfrm>
            <a:off x="1896463" y="4527414"/>
            <a:ext cx="646331" cy="369332"/>
          </a:xfrm>
          <a:prstGeom prst="rect">
            <a:avLst/>
          </a:prstGeom>
          <a:noFill/>
        </p:spPr>
        <p:txBody>
          <a:bodyPr wrap="none" rtlCol="0">
            <a:spAutoFit/>
          </a:bodyPr>
          <a:lstStyle/>
          <a:p>
            <a:r>
              <a:rPr lang="zh-CN" altLang="en-US" dirty="0" smtClean="0"/>
              <a:t>曹操</a:t>
            </a:r>
            <a:endParaRPr lang="zh-CN" altLang="en-US" dirty="0"/>
          </a:p>
        </p:txBody>
      </p:sp>
      <p:sp>
        <p:nvSpPr>
          <p:cNvPr id="8" name="文本框 7"/>
          <p:cNvSpPr txBox="1"/>
          <p:nvPr/>
        </p:nvSpPr>
        <p:spPr>
          <a:xfrm>
            <a:off x="8905297" y="4574294"/>
            <a:ext cx="646331" cy="369332"/>
          </a:xfrm>
          <a:prstGeom prst="rect">
            <a:avLst/>
          </a:prstGeom>
          <a:noFill/>
        </p:spPr>
        <p:txBody>
          <a:bodyPr wrap="none" rtlCol="0">
            <a:spAutoFit/>
          </a:bodyPr>
          <a:lstStyle/>
          <a:p>
            <a:r>
              <a:rPr lang="zh-CN" altLang="en-US" dirty="0" smtClean="0"/>
              <a:t>孙权</a:t>
            </a:r>
            <a:endParaRPr lang="zh-CN" altLang="en-US" dirty="0"/>
          </a:p>
        </p:txBody>
      </p:sp>
      <p:cxnSp>
        <p:nvCxnSpPr>
          <p:cNvPr id="9" name="直接连接符 8"/>
          <p:cNvCxnSpPr>
            <a:stCxn id="5" idx="3"/>
            <a:endCxn id="4" idx="2"/>
          </p:cNvCxnSpPr>
          <p:nvPr/>
        </p:nvCxnSpPr>
        <p:spPr>
          <a:xfrm>
            <a:off x="2624125" y="3835506"/>
            <a:ext cx="1599667" cy="60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4" idx="6"/>
            <a:endCxn id="6" idx="1"/>
          </p:cNvCxnSpPr>
          <p:nvPr/>
        </p:nvCxnSpPr>
        <p:spPr>
          <a:xfrm>
            <a:off x="7142969" y="3841521"/>
            <a:ext cx="1599667" cy="6016"/>
          </a:xfrm>
          <a:prstGeom prst="line">
            <a:avLst/>
          </a:prstGeom>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382624" y="854157"/>
            <a:ext cx="1261885" cy="523220"/>
          </a:xfrm>
          <a:prstGeom prst="rect">
            <a:avLst/>
          </a:prstGeom>
        </p:spPr>
        <p:txBody>
          <a:bodyPr wrap="none">
            <a:spAutoFit/>
          </a:bodyPr>
          <a:lstStyle/>
          <a:p>
            <a:pPr algn="ctr"/>
            <a:r>
              <a:rPr lang="zh-CN" altLang="en-US" sz="2800" dirty="0" smtClean="0">
                <a:solidFill>
                  <a:srgbClr val="FF0000"/>
                </a:solidFill>
                <a:latin typeface="微软雅黑" panose="020B0503020204020204" pitchFamily="34" charset="-122"/>
                <a:ea typeface="微软雅黑" panose="020B0503020204020204" pitchFamily="34" charset="-122"/>
              </a:rPr>
              <a:t>用例图</a:t>
            </a:r>
            <a:endParaRPr lang="en-US" altLang="zh-CN" sz="28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协作图的元素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矩形 3"/>
          <p:cNvSpPr/>
          <p:nvPr/>
        </p:nvSpPr>
        <p:spPr>
          <a:xfrm>
            <a:off x="178505" y="1015701"/>
            <a:ext cx="2494594" cy="523220"/>
          </a:xfrm>
          <a:prstGeom prst="rect">
            <a:avLst/>
          </a:prstGeom>
        </p:spPr>
        <p:txBody>
          <a:bodyPr wrap="none">
            <a:spAutoFit/>
          </a:bodyPr>
          <a:lstStyle/>
          <a:p>
            <a:pPr algn="ctr"/>
            <a:r>
              <a:rPr lang="zh-CN" altLang="en-US" sz="2800" dirty="0" smtClean="0">
                <a:solidFill>
                  <a:srgbClr val="FF0000"/>
                </a:solidFill>
                <a:latin typeface="微软雅黑" panose="020B0503020204020204" pitchFamily="34" charset="-122"/>
                <a:ea typeface="微软雅黑" panose="020B0503020204020204" pitchFamily="34" charset="-122"/>
              </a:rPr>
              <a:t>静态模型</a:t>
            </a:r>
            <a:r>
              <a:rPr lang="en-US" altLang="zh-CN" sz="2800" dirty="0" smtClean="0">
                <a:solidFill>
                  <a:srgbClr val="FF0000"/>
                </a:solidFill>
                <a:latin typeface="微软雅黑" panose="020B0503020204020204" pitchFamily="34" charset="-122"/>
                <a:ea typeface="微软雅黑" panose="020B0503020204020204" pitchFamily="34" charset="-122"/>
              </a:rPr>
              <a:t>-</a:t>
            </a:r>
            <a:r>
              <a:rPr lang="zh-CN" altLang="en-US" sz="2800" dirty="0" smtClean="0">
                <a:solidFill>
                  <a:srgbClr val="FF0000"/>
                </a:solidFill>
                <a:latin typeface="微软雅黑" panose="020B0503020204020204" pitchFamily="34" charset="-122"/>
                <a:ea typeface="微软雅黑" panose="020B0503020204020204" pitchFamily="34" charset="-122"/>
              </a:rPr>
              <a:t>类图</a:t>
            </a:r>
            <a:endParaRPr lang="en-US" altLang="zh-CN" sz="2800" dirty="0">
              <a:solidFill>
                <a:srgbClr val="FF0000"/>
              </a:solidFill>
              <a:latin typeface="微软雅黑" panose="020B0503020204020204" pitchFamily="34" charset="-122"/>
              <a:ea typeface="微软雅黑" panose="020B0503020204020204" pitchFamily="34" charset="-122"/>
            </a:endParaRPr>
          </a:p>
        </p:txBody>
      </p:sp>
      <p:sp>
        <p:nvSpPr>
          <p:cNvPr id="5" name="矩形 4"/>
          <p:cNvSpPr/>
          <p:nvPr/>
        </p:nvSpPr>
        <p:spPr>
          <a:xfrm>
            <a:off x="1743126" y="3433131"/>
            <a:ext cx="1540702" cy="66387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tx1"/>
                </a:solidFill>
              </a:rPr>
              <a:t>曹操</a:t>
            </a:r>
            <a:endParaRPr lang="zh-CN" altLang="en-US" sz="2800" dirty="0">
              <a:solidFill>
                <a:schemeClr val="tx1"/>
              </a:solidFill>
            </a:endParaRPr>
          </a:p>
        </p:txBody>
      </p:sp>
      <p:sp>
        <p:nvSpPr>
          <p:cNvPr id="6" name="矩形 5"/>
          <p:cNvSpPr/>
          <p:nvPr/>
        </p:nvSpPr>
        <p:spPr>
          <a:xfrm>
            <a:off x="4599060" y="3433131"/>
            <a:ext cx="1540702" cy="66387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tx1"/>
                </a:solidFill>
              </a:rPr>
              <a:t>刘备</a:t>
            </a:r>
            <a:endParaRPr lang="zh-CN" altLang="en-US" sz="2800" dirty="0">
              <a:solidFill>
                <a:schemeClr val="tx1"/>
              </a:solidFill>
            </a:endParaRPr>
          </a:p>
        </p:txBody>
      </p:sp>
      <p:sp>
        <p:nvSpPr>
          <p:cNvPr id="7" name="矩形 6"/>
          <p:cNvSpPr/>
          <p:nvPr/>
        </p:nvSpPr>
        <p:spPr>
          <a:xfrm>
            <a:off x="7129318" y="3433130"/>
            <a:ext cx="1540702" cy="66387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tx1"/>
                </a:solidFill>
              </a:rPr>
              <a:t>关羽</a:t>
            </a:r>
            <a:endParaRPr lang="zh-CN" altLang="en-US" sz="2800" dirty="0">
              <a:solidFill>
                <a:schemeClr val="tx1"/>
              </a:solidFill>
            </a:endParaRPr>
          </a:p>
        </p:txBody>
      </p:sp>
      <p:sp>
        <p:nvSpPr>
          <p:cNvPr id="8" name="矩形 7"/>
          <p:cNvSpPr/>
          <p:nvPr/>
        </p:nvSpPr>
        <p:spPr>
          <a:xfrm>
            <a:off x="1743126" y="5048988"/>
            <a:ext cx="1540702" cy="66387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tx1"/>
                </a:solidFill>
              </a:rPr>
              <a:t>张飞</a:t>
            </a:r>
            <a:endParaRPr lang="zh-CN" altLang="en-US" sz="2800" dirty="0">
              <a:solidFill>
                <a:schemeClr val="tx1"/>
              </a:solidFill>
            </a:endParaRPr>
          </a:p>
        </p:txBody>
      </p:sp>
      <p:sp>
        <p:nvSpPr>
          <p:cNvPr id="9" name="矩形 8"/>
          <p:cNvSpPr/>
          <p:nvPr/>
        </p:nvSpPr>
        <p:spPr>
          <a:xfrm>
            <a:off x="4599060" y="5048987"/>
            <a:ext cx="1540702" cy="66387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tx1"/>
                </a:solidFill>
              </a:rPr>
              <a:t>孙权</a:t>
            </a:r>
            <a:endParaRPr lang="zh-CN" altLang="en-US" sz="2800" dirty="0">
              <a:solidFill>
                <a:schemeClr val="tx1"/>
              </a:solidFill>
            </a:endParaRPr>
          </a:p>
        </p:txBody>
      </p:sp>
      <p:sp>
        <p:nvSpPr>
          <p:cNvPr id="10" name="矩形 9"/>
          <p:cNvSpPr/>
          <p:nvPr/>
        </p:nvSpPr>
        <p:spPr>
          <a:xfrm>
            <a:off x="855866" y="1628800"/>
            <a:ext cx="10292219" cy="830997"/>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    曹操</a:t>
            </a:r>
            <a:r>
              <a:rPr lang="zh-CN" altLang="en-US" sz="2400" dirty="0">
                <a:latin typeface="微软雅黑" panose="020B0503020204020204" pitchFamily="34" charset="-122"/>
                <a:ea typeface="微软雅黑" panose="020B0503020204020204" pitchFamily="34" charset="-122"/>
              </a:rPr>
              <a:t>举兵南下，刘备请孔明拟定策略。派遣关羽和张飞防守荆州，同时请孔明联络孙权，共同对抗曹操。孔明联合孙权，借东风，火烧曹军于赤壁。</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协作图的元素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431554" y="891084"/>
            <a:ext cx="8683214" cy="5738094"/>
          </a:xfrm>
          <a:prstGeom prst="rect">
            <a:avLst/>
          </a:prstGeom>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协作图的元素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4403069" y="2089588"/>
            <a:ext cx="2362162" cy="1842894"/>
          </a:xfrm>
          <a:prstGeom prst="rect">
            <a:avLst/>
          </a:prstGeom>
        </p:spPr>
      </p:pic>
      <p:pic>
        <p:nvPicPr>
          <p:cNvPr id="5" name="图片 4"/>
          <p:cNvPicPr>
            <a:picLocks noChangeAspect="1"/>
          </p:cNvPicPr>
          <p:nvPr/>
        </p:nvPicPr>
        <p:blipFill>
          <a:blip r:embed="rId2"/>
          <a:stretch>
            <a:fillRect/>
          </a:stretch>
        </p:blipFill>
        <p:spPr>
          <a:xfrm>
            <a:off x="1263668" y="2089588"/>
            <a:ext cx="1952590" cy="1842894"/>
          </a:xfrm>
          <a:prstGeom prst="rect">
            <a:avLst/>
          </a:prstGeom>
        </p:spPr>
      </p:pic>
      <p:sp>
        <p:nvSpPr>
          <p:cNvPr id="6" name="矩形 5"/>
          <p:cNvSpPr/>
          <p:nvPr/>
        </p:nvSpPr>
        <p:spPr>
          <a:xfrm>
            <a:off x="255387" y="812169"/>
            <a:ext cx="10292219" cy="830997"/>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    曹操</a:t>
            </a:r>
            <a:r>
              <a:rPr lang="zh-CN" altLang="en-US" sz="2400" dirty="0">
                <a:latin typeface="微软雅黑" panose="020B0503020204020204" pitchFamily="34" charset="-122"/>
                <a:ea typeface="微软雅黑" panose="020B0503020204020204" pitchFamily="34" charset="-122"/>
              </a:rPr>
              <a:t>举兵南下，刘备请孔明拟定策略。派遣关羽和张飞防守荆州，同时请孔明联络孙权，共同对抗曹操。孔明联合孙权，借东风，火烧曹军于赤壁。</a:t>
            </a:r>
            <a:endParaRPr lang="zh-CN" altLang="en-US" sz="2400" dirty="0"/>
          </a:p>
        </p:txBody>
      </p:sp>
      <p:pic>
        <p:nvPicPr>
          <p:cNvPr id="7" name="图片 6"/>
          <p:cNvPicPr>
            <a:picLocks noChangeAspect="1"/>
          </p:cNvPicPr>
          <p:nvPr/>
        </p:nvPicPr>
        <p:blipFill>
          <a:blip r:embed="rId3"/>
          <a:stretch>
            <a:fillRect/>
          </a:stretch>
        </p:blipFill>
        <p:spPr>
          <a:xfrm>
            <a:off x="7952042" y="2089588"/>
            <a:ext cx="2435174" cy="1721416"/>
          </a:xfrm>
          <a:prstGeom prst="rect">
            <a:avLst/>
          </a:prstGeom>
        </p:spPr>
      </p:pic>
      <p:pic>
        <p:nvPicPr>
          <p:cNvPr id="8" name="图片 7"/>
          <p:cNvPicPr>
            <a:picLocks noChangeAspect="1"/>
          </p:cNvPicPr>
          <p:nvPr/>
        </p:nvPicPr>
        <p:blipFill>
          <a:blip r:embed="rId4"/>
          <a:stretch>
            <a:fillRect/>
          </a:stretch>
        </p:blipFill>
        <p:spPr>
          <a:xfrm>
            <a:off x="1263668" y="4979318"/>
            <a:ext cx="3114449" cy="1596155"/>
          </a:xfrm>
          <a:prstGeom prst="rect">
            <a:avLst/>
          </a:prstGeom>
        </p:spPr>
      </p:pic>
      <p:pic>
        <p:nvPicPr>
          <p:cNvPr id="9" name="图片 8"/>
          <p:cNvPicPr>
            <a:picLocks noChangeAspect="1"/>
          </p:cNvPicPr>
          <p:nvPr/>
        </p:nvPicPr>
        <p:blipFill>
          <a:blip r:embed="rId5"/>
          <a:stretch>
            <a:fillRect/>
          </a:stretch>
        </p:blipFill>
        <p:spPr>
          <a:xfrm>
            <a:off x="4861571" y="4866583"/>
            <a:ext cx="2178365" cy="17088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协作图的元素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376606" y="1045922"/>
            <a:ext cx="9895600" cy="5446016"/>
          </a:xfrm>
          <a:prstGeom prst="rect">
            <a:avLst/>
          </a:prstGeom>
        </p:spPr>
      </p:pic>
      <p:sp>
        <p:nvSpPr>
          <p:cNvPr id="2" name="矩形 1"/>
          <p:cNvSpPr/>
          <p:nvPr/>
        </p:nvSpPr>
        <p:spPr>
          <a:xfrm>
            <a:off x="7388181" y="755779"/>
            <a:ext cx="4803819" cy="1477328"/>
          </a:xfrm>
          <a:prstGeom prst="rect">
            <a:avLst/>
          </a:prstGeom>
        </p:spPr>
        <p:txBody>
          <a:bodyPr wrap="square">
            <a:spAutoFit/>
          </a:bodyPr>
          <a:lstStyle/>
          <a:p>
            <a:r>
              <a:rPr lang="zh-CN" altLang="en-US" dirty="0"/>
              <a:t>时序图按照时间顺序布图，而写作图按照空间结构布图</a:t>
            </a:r>
            <a:endParaRPr lang="zh-CN" altLang="en-US" dirty="0"/>
          </a:p>
          <a:p>
            <a:endParaRPr lang="zh-CN" altLang="en-US" dirty="0"/>
          </a:p>
          <a:p>
            <a:r>
              <a:rPr lang="zh-CN" altLang="en-US" dirty="0"/>
              <a:t>协作图与时序图在语义上是等价的，二者可以相互转换，而不会丢失信息</a:t>
            </a:r>
            <a:endParaRPr lang="zh-CN" altLang="en-US"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201244"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协作图建模</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Rectangle 1"/>
          <p:cNvSpPr txBox="1">
            <a:spLocks noChangeArrowheads="1"/>
          </p:cNvSpPr>
          <p:nvPr/>
        </p:nvSpPr>
        <p:spPr bwMode="auto">
          <a:xfrm>
            <a:off x="193301" y="756484"/>
            <a:ext cx="345960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lnSpc>
                <a:spcPct val="100000"/>
              </a:lnSpc>
              <a:spcAft>
                <a:spcPct val="0"/>
              </a:spcAft>
            </a:pPr>
            <a:r>
              <a:rPr lang="zh-CN" sz="3200" b="1" dirty="0" smtClean="0">
                <a:solidFill>
                  <a:srgbClr val="FF3300"/>
                </a:solidFill>
                <a:latin typeface="Arial" panose="020B0604020202020204" pitchFamily="34" charset="0"/>
                <a:ea typeface="宋体" panose="02010600030101010101" pitchFamily="2" charset="-122"/>
              </a:rPr>
              <a:t>协作图的建模</a:t>
            </a:r>
            <a:r>
              <a:rPr lang="zh-CN" altLang="en-US" sz="3200" b="1" dirty="0" smtClean="0">
                <a:solidFill>
                  <a:srgbClr val="FF3300"/>
                </a:solidFill>
                <a:latin typeface="Arial" panose="020B0604020202020204" pitchFamily="34" charset="0"/>
                <a:ea typeface="宋体" panose="02010600030101010101" pitchFamily="2" charset="-122"/>
              </a:rPr>
              <a:t>步骤</a:t>
            </a:r>
            <a:endParaRPr lang="zh-CN" sz="1800" dirty="0" smtClean="0">
              <a:latin typeface="Arial" panose="020B0604020202020204" pitchFamily="34" charset="0"/>
            </a:endParaRPr>
          </a:p>
        </p:txBody>
      </p:sp>
      <p:sp>
        <p:nvSpPr>
          <p:cNvPr id="5" name="Rectangle 1"/>
          <p:cNvSpPr>
            <a:spLocks noChangeArrowheads="1"/>
          </p:cNvSpPr>
          <p:nvPr/>
        </p:nvSpPr>
        <p:spPr bwMode="auto">
          <a:xfrm>
            <a:off x="421004" y="1515445"/>
            <a:ext cx="11461575" cy="5041380"/>
          </a:xfrm>
          <a:prstGeom prst="rect">
            <a:avLst/>
          </a:prstGeom>
          <a:solidFill>
            <a:schemeClr val="bg1"/>
          </a:solidFill>
          <a:ln>
            <a:noFill/>
          </a:ln>
          <a:effectLst/>
        </p:spPr>
        <p:txBody>
          <a:bodyPr vert="horz" wrap="square" lIns="91440" tIns="45720" rIns="91440" bIns="45720" numCol="1" anchor="ctr" anchorCtr="0" compatLnSpc="1">
            <a:spAutoFit/>
          </a:bodyPr>
          <a:lstStyle/>
          <a:p>
            <a:pPr lvl="0" fontAlgn="base">
              <a:spcBef>
                <a:spcPct val="20000"/>
              </a:spcBef>
              <a:spcAft>
                <a:spcPct val="0"/>
              </a:spcAft>
              <a:buClr>
                <a:schemeClr val="hlink"/>
              </a:buClr>
            </a:pPr>
            <a:r>
              <a:rPr kumimoji="0" lang="en-US" altLang="zh-CN"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r>
              <a:rPr lang="zh-CN" altLang="en-US" sz="2400" b="1" dirty="0">
                <a:latin typeface="Arial" panose="020B0604020202020204" pitchFamily="34" charset="0"/>
              </a:rPr>
              <a:t>、</a:t>
            </a:r>
            <a:r>
              <a:rPr lang="zh-CN" altLang="en-US" sz="2400" b="1" dirty="0">
                <a:solidFill>
                  <a:srgbClr val="FF0000"/>
                </a:solidFill>
                <a:latin typeface="Arial" panose="020B0604020202020204" pitchFamily="34" charset="0"/>
              </a:rPr>
              <a:t>确定需要建模的</a:t>
            </a:r>
            <a:r>
              <a:rPr lang="zh-CN" altLang="en-US" sz="2400" b="1" dirty="0" smtClean="0">
                <a:solidFill>
                  <a:srgbClr val="FF0000"/>
                </a:solidFill>
                <a:latin typeface="Arial" panose="020B0604020202020204" pitchFamily="34" charset="0"/>
              </a:rPr>
              <a:t>用例：</a:t>
            </a:r>
            <a:r>
              <a:rPr lang="zh-CN" altLang="en-US" sz="2400" b="1" dirty="0" smtClean="0">
                <a:latin typeface="Arial" panose="020B0604020202020204" pitchFamily="34" charset="0"/>
              </a:rPr>
              <a:t>根据</a:t>
            </a:r>
            <a:r>
              <a:rPr kumimoji="0" lang="zh-CN" altLang="en-US"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一个用例的用例描述，找出基本事件流和可选事件流。</a:t>
            </a:r>
            <a:endParaRPr kumimoji="0" lang="en-US" altLang="zh-CN"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fontAlgn="base">
              <a:spcBef>
                <a:spcPct val="20000"/>
              </a:spcBef>
              <a:spcAft>
                <a:spcPct val="0"/>
              </a:spcAft>
              <a:buClr>
                <a:schemeClr val="hlink"/>
              </a:buClr>
            </a:pPr>
            <a:r>
              <a:rPr lang="en-US" altLang="zh-CN" sz="2400" b="1" dirty="0" smtClean="0">
                <a:latin typeface="Arial" panose="020B0604020202020204" pitchFamily="34" charset="0"/>
                <a:ea typeface="宋体" panose="02010600030101010101" pitchFamily="2" charset="-122"/>
              </a:rPr>
              <a:t>2</a:t>
            </a:r>
            <a:r>
              <a:rPr lang="zh-CN" altLang="en-US" sz="2400" b="1" dirty="0">
                <a:latin typeface="Arial" panose="020B0604020202020204" pitchFamily="34" charset="0"/>
              </a:rPr>
              <a:t>、</a:t>
            </a:r>
            <a:r>
              <a:rPr lang="zh-CN" altLang="en-US" sz="2400" b="1" dirty="0">
                <a:solidFill>
                  <a:srgbClr val="FF0000"/>
                </a:solidFill>
                <a:latin typeface="Arial" panose="020B0604020202020204" pitchFamily="34" charset="0"/>
              </a:rPr>
              <a:t>确定用例的工作</a:t>
            </a:r>
            <a:r>
              <a:rPr lang="zh-CN" altLang="en-US" sz="2400" b="1" dirty="0" smtClean="0">
                <a:solidFill>
                  <a:srgbClr val="FF0000"/>
                </a:solidFill>
                <a:latin typeface="Arial" panose="020B0604020202020204" pitchFamily="34" charset="0"/>
              </a:rPr>
              <a:t>流：</a:t>
            </a:r>
            <a:r>
              <a:rPr lang="zh-CN" altLang="en-US" sz="2400" b="1" dirty="0" smtClean="0">
                <a:latin typeface="Arial" panose="020B0604020202020204" pitchFamily="34" charset="0"/>
              </a:rPr>
              <a:t>分析</a:t>
            </a:r>
            <a:r>
              <a:rPr lang="zh-CN" altLang="en-US" sz="2400" b="1" dirty="0">
                <a:latin typeface="Arial" panose="020B0604020202020204" pitchFamily="34" charset="0"/>
              </a:rPr>
              <a:t>事件流的先后次序。事件流的先后顺序决定了消息的发送次序。一个消息导致接收消息的对象执行一个动作</a:t>
            </a:r>
            <a:r>
              <a:rPr lang="zh-CN" altLang="en-US" sz="2400" b="1" dirty="0" smtClean="0">
                <a:latin typeface="Arial" panose="020B0604020202020204" pitchFamily="34" charset="0"/>
              </a:rPr>
              <a:t>。</a:t>
            </a:r>
            <a:endParaRPr kumimoji="0" lang="zh-CN" altLang="en-US"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lvl="0" fontAlgn="base">
              <a:spcBef>
                <a:spcPct val="20000"/>
              </a:spcBef>
              <a:spcAft>
                <a:spcPct val="0"/>
              </a:spcAft>
              <a:buClr>
                <a:schemeClr val="hlink"/>
              </a:buClr>
            </a:pPr>
            <a:r>
              <a:rPr kumimoji="0" lang="en-US" altLang="zh-CN"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3</a:t>
            </a:r>
            <a:r>
              <a:rPr lang="zh-CN" altLang="en-US" sz="2400" b="1" dirty="0" smtClean="0">
                <a:latin typeface="Arial" panose="020B0604020202020204" pitchFamily="34" charset="0"/>
              </a:rPr>
              <a:t>、</a:t>
            </a:r>
            <a:r>
              <a:rPr lang="zh-CN" altLang="en-US" sz="2400" b="1" dirty="0">
                <a:solidFill>
                  <a:srgbClr val="FF0000"/>
                </a:solidFill>
                <a:latin typeface="Arial" panose="020B0604020202020204" pitchFamily="34" charset="0"/>
              </a:rPr>
              <a:t>确定各工作流涉及的</a:t>
            </a:r>
            <a:r>
              <a:rPr lang="zh-CN" altLang="en-US" sz="2400" b="1" dirty="0" smtClean="0">
                <a:solidFill>
                  <a:srgbClr val="FF0000"/>
                </a:solidFill>
                <a:latin typeface="Arial" panose="020B0604020202020204" pitchFamily="34" charset="0"/>
              </a:rPr>
              <a:t>对象</a:t>
            </a:r>
            <a:r>
              <a:rPr lang="zh-CN" altLang="en-US" sz="2400" b="1" dirty="0" smtClean="0">
                <a:latin typeface="Arial" panose="020B0604020202020204" pitchFamily="34" charset="0"/>
              </a:rPr>
              <a:t>：根据</a:t>
            </a:r>
            <a:r>
              <a:rPr kumimoji="0" lang="zh-CN" altLang="en-US"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结构模型中确定的类，确定它在用例描述中的职责。一个职责对应该对象执行一个动作。</a:t>
            </a:r>
            <a:r>
              <a:rPr lang="zh-CN" altLang="en-US" sz="2400" b="1" dirty="0" smtClean="0">
                <a:solidFill>
                  <a:srgbClr val="FF0000"/>
                </a:solidFill>
                <a:latin typeface="Arial" panose="020B0604020202020204" pitchFamily="34" charset="0"/>
              </a:rPr>
              <a:t>并在</a:t>
            </a:r>
            <a:r>
              <a:rPr lang="zh-CN" altLang="en-US" sz="2400" b="1" dirty="0">
                <a:solidFill>
                  <a:srgbClr val="FF0000"/>
                </a:solidFill>
                <a:latin typeface="Arial" panose="020B0604020202020204" pitchFamily="34" charset="0"/>
              </a:rPr>
              <a:t>写作</a:t>
            </a:r>
            <a:r>
              <a:rPr lang="zh-CN" altLang="en-US" sz="2400" b="1" dirty="0" smtClean="0">
                <a:solidFill>
                  <a:srgbClr val="FF0000"/>
                </a:solidFill>
                <a:latin typeface="Arial" panose="020B0604020202020204" pitchFamily="34" charset="0"/>
              </a:rPr>
              <a:t>图中安排布局</a:t>
            </a:r>
            <a:endParaRPr lang="en-US" altLang="zh-CN" sz="2400" b="1" dirty="0" smtClean="0">
              <a:solidFill>
                <a:srgbClr val="FF0000"/>
              </a:solidFill>
              <a:latin typeface="Arial" panose="020B0604020202020204" pitchFamily="34" charset="0"/>
            </a:endParaRPr>
          </a:p>
          <a:p>
            <a:pPr lvl="0" fontAlgn="base">
              <a:spcBef>
                <a:spcPct val="20000"/>
              </a:spcBef>
              <a:spcAft>
                <a:spcPct val="0"/>
              </a:spcAft>
              <a:buClr>
                <a:schemeClr val="hlink"/>
              </a:buClr>
            </a:pPr>
            <a:r>
              <a:rPr lang="en-US" altLang="zh-CN" sz="2400" b="1" dirty="0" smtClean="0">
                <a:latin typeface="Arial" panose="020B0604020202020204" pitchFamily="34" charset="0"/>
              </a:rPr>
              <a:t>4.</a:t>
            </a:r>
            <a:r>
              <a:rPr lang="zh-CN" altLang="en-US" sz="2400" b="1" dirty="0" smtClean="0">
                <a:solidFill>
                  <a:srgbClr val="FF0000"/>
                </a:solidFill>
                <a:latin typeface="Arial" panose="020B0604020202020204" pitchFamily="34" charset="0"/>
              </a:rPr>
              <a:t>在</a:t>
            </a:r>
            <a:r>
              <a:rPr lang="zh-CN" altLang="en-US" sz="2400" b="1" dirty="0">
                <a:solidFill>
                  <a:srgbClr val="FF0000"/>
                </a:solidFill>
                <a:latin typeface="Arial" panose="020B0604020202020204" pitchFamily="34" charset="0"/>
              </a:rPr>
              <a:t>写作</a:t>
            </a:r>
            <a:r>
              <a:rPr lang="zh-CN" altLang="en-US" sz="2400" b="1" dirty="0" smtClean="0">
                <a:solidFill>
                  <a:srgbClr val="FF0000"/>
                </a:solidFill>
                <a:latin typeface="Arial" panose="020B0604020202020204" pitchFamily="34" charset="0"/>
              </a:rPr>
              <a:t>图中添加带编号的消息</a:t>
            </a:r>
            <a:r>
              <a:rPr lang="zh-CN" altLang="en-US" sz="2400" b="1" dirty="0">
                <a:solidFill>
                  <a:srgbClr val="FF0000"/>
                </a:solidFill>
                <a:latin typeface="Arial" panose="020B0604020202020204" pitchFamily="34" charset="0"/>
              </a:rPr>
              <a:t>和条件以便创建每个工作流</a:t>
            </a:r>
            <a:endParaRPr lang="zh-CN" altLang="en-US" sz="2400" b="1" dirty="0">
              <a:solidFill>
                <a:srgbClr val="FF0000"/>
              </a:solidFill>
              <a:latin typeface="Arial" panose="020B0604020202020204" pitchFamily="34" charset="0"/>
            </a:endParaRPr>
          </a:p>
          <a:p>
            <a:pPr marL="0" marR="0" lvl="0" indent="0" algn="l" defTabSz="914400" rtl="0" eaLnBrk="1" fontAlgn="base" latinLnBrk="0" hangingPunct="1">
              <a:lnSpc>
                <a:spcPct val="100000"/>
              </a:lnSpc>
              <a:spcBef>
                <a:spcPct val="20000"/>
              </a:spcBef>
              <a:spcAft>
                <a:spcPct val="0"/>
              </a:spcAft>
              <a:buClr>
                <a:schemeClr val="hlink"/>
              </a:buClr>
              <a:buSzTx/>
            </a:pPr>
            <a:r>
              <a:rPr kumimoji="0" lang="zh-CN" altLang="en-US"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补充说明</a:t>
            </a:r>
            <a:r>
              <a:rPr kumimoji="0" lang="en-US" altLang="zh-CN"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endParaRPr kumimoji="0" lang="en-US" altLang="zh-CN"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lvl="0" fontAlgn="base">
              <a:spcBef>
                <a:spcPct val="20000"/>
              </a:spcBef>
              <a:spcAft>
                <a:spcPct val="0"/>
              </a:spcAft>
              <a:buClr>
                <a:schemeClr val="hlink"/>
              </a:buClr>
            </a:pPr>
            <a:r>
              <a:rPr lang="en-US" altLang="zh-CN" sz="2400" b="1" dirty="0" smtClean="0">
                <a:latin typeface="Arial" panose="020B0604020202020204" pitchFamily="34" charset="0"/>
              </a:rPr>
              <a:t>a</a:t>
            </a:r>
            <a:r>
              <a:rPr lang="zh-CN" altLang="en-US" sz="2400" b="1" dirty="0" smtClean="0">
                <a:latin typeface="Arial" panose="020B0604020202020204" pitchFamily="34" charset="0"/>
              </a:rPr>
              <a:t>、</a:t>
            </a:r>
            <a:r>
              <a:rPr lang="zh-CN" altLang="en-US" sz="2400" b="1" dirty="0">
                <a:latin typeface="Arial" panose="020B0604020202020204" pitchFamily="34" charset="0"/>
              </a:rPr>
              <a:t>必要的话，表达出需要创建的对象和需要撤销的对象。</a:t>
            </a:r>
            <a:endParaRPr lang="zh-CN" altLang="en-US" sz="2400" b="1" dirty="0">
              <a:latin typeface="Arial" panose="020B0604020202020204" pitchFamily="34" charset="0"/>
            </a:endParaRPr>
          </a:p>
          <a:p>
            <a:pPr lvl="0" fontAlgn="base">
              <a:spcBef>
                <a:spcPct val="20000"/>
              </a:spcBef>
              <a:spcAft>
                <a:spcPct val="0"/>
              </a:spcAft>
              <a:buClr>
                <a:schemeClr val="hlink"/>
              </a:buClr>
            </a:pPr>
            <a:r>
              <a:rPr lang="en-US" altLang="zh-CN" sz="2400" b="1" dirty="0" smtClean="0">
                <a:latin typeface="Arial" panose="020B0604020202020204" pitchFamily="34" charset="0"/>
              </a:rPr>
              <a:t>b</a:t>
            </a:r>
            <a:r>
              <a:rPr lang="zh-CN" altLang="en-US" sz="2400" b="1" dirty="0" smtClean="0">
                <a:latin typeface="Arial" panose="020B0604020202020204" pitchFamily="34" charset="0"/>
              </a:rPr>
              <a:t>、</a:t>
            </a:r>
            <a:r>
              <a:rPr lang="zh-CN" altLang="en-US" sz="2400" b="1" dirty="0">
                <a:latin typeface="Arial" panose="020B0604020202020204" pitchFamily="34" charset="0"/>
              </a:rPr>
              <a:t>对于循环发送或分支发送的消息，使用消息顺序项进行表达。或者，使用交互架构表达。</a:t>
            </a:r>
            <a:endParaRPr lang="zh-CN" altLang="en-US" sz="2400" b="1" dirty="0">
              <a:latin typeface="Arial" panose="020B0604020202020204" pitchFamily="34" charset="0"/>
            </a:endParaRPr>
          </a:p>
          <a:p>
            <a:pPr lvl="0" fontAlgn="base">
              <a:spcBef>
                <a:spcPct val="20000"/>
              </a:spcBef>
              <a:spcAft>
                <a:spcPct val="0"/>
              </a:spcAft>
              <a:buClr>
                <a:schemeClr val="hlink"/>
              </a:buClr>
            </a:pPr>
            <a:r>
              <a:rPr lang="en-US" altLang="zh-CN" sz="2400" b="1" dirty="0" smtClean="0">
                <a:latin typeface="Arial" panose="020B0604020202020204" pitchFamily="34" charset="0"/>
              </a:rPr>
              <a:t>c</a:t>
            </a:r>
            <a:r>
              <a:rPr lang="zh-CN" altLang="en-US" sz="2400" b="1" dirty="0" smtClean="0">
                <a:latin typeface="Arial" panose="020B0604020202020204" pitchFamily="34" charset="0"/>
              </a:rPr>
              <a:t>、</a:t>
            </a:r>
            <a:r>
              <a:rPr lang="zh-CN" altLang="en-US" sz="2400" b="1" dirty="0">
                <a:latin typeface="Arial" panose="020B0604020202020204" pitchFamily="34" charset="0"/>
              </a:rPr>
              <a:t>在系统分析阶段，可以只使用一般意义下的类。在系统设计阶段，可以细分出边界类、控制类、实体类</a:t>
            </a:r>
            <a:r>
              <a:rPr lang="zh-CN" altLang="en-US" sz="2400" b="1" dirty="0" smtClean="0">
                <a:latin typeface="Arial" panose="020B0604020202020204" pitchFamily="34" charset="0"/>
              </a:rPr>
              <a:t>。</a:t>
            </a:r>
            <a:endParaRPr kumimoji="0" lang="zh-CN" altLang="en-US" sz="24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201244"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协作图建模</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2" name="矩形 1"/>
          <p:cNvSpPr/>
          <p:nvPr/>
        </p:nvSpPr>
        <p:spPr>
          <a:xfrm>
            <a:off x="391160" y="878205"/>
            <a:ext cx="3806825" cy="953135"/>
          </a:xfrm>
          <a:prstGeom prst="rect">
            <a:avLst/>
          </a:prstGeom>
        </p:spPr>
        <p:txBody>
          <a:bodyPr wrap="square">
            <a:spAutoFit/>
          </a:bodyPr>
          <a:lstStyle/>
          <a:p>
            <a:r>
              <a:rPr lang="zh-CN" altLang="en-US" sz="2800" b="1" dirty="0">
                <a:solidFill>
                  <a:srgbClr val="002060"/>
                </a:solidFill>
              </a:rPr>
              <a:t>绘制图书馆“还书”的顺序图</a:t>
            </a:r>
            <a:r>
              <a:rPr lang="zh-CN" altLang="en-US" sz="2800" b="1" dirty="0" smtClean="0">
                <a:solidFill>
                  <a:srgbClr val="002060"/>
                </a:solidFill>
              </a:rPr>
              <a:t>和</a:t>
            </a:r>
            <a:r>
              <a:rPr lang="zh-CN" altLang="en-US" sz="2800" b="1" dirty="0">
                <a:solidFill>
                  <a:srgbClr val="002060"/>
                </a:solidFill>
              </a:rPr>
              <a:t>协作</a:t>
            </a:r>
            <a:r>
              <a:rPr lang="zh-CN" altLang="en-US" sz="2800" b="1" dirty="0" smtClean="0">
                <a:solidFill>
                  <a:srgbClr val="002060"/>
                </a:solidFill>
              </a:rPr>
              <a:t>图</a:t>
            </a:r>
            <a:r>
              <a:rPr lang="zh-CN" altLang="en-US" sz="2800" b="1" dirty="0">
                <a:solidFill>
                  <a:srgbClr val="002060"/>
                </a:solidFill>
              </a:rPr>
              <a:t>。</a:t>
            </a:r>
            <a:endParaRPr lang="zh-CN" altLang="en-US" sz="2800" dirty="0"/>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41545" y="821690"/>
            <a:ext cx="6863715" cy="587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201244"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协作图建模</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Rectangle 6"/>
          <p:cNvSpPr>
            <a:spLocks noChangeArrowheads="1"/>
          </p:cNvSpPr>
          <p:nvPr/>
        </p:nvSpPr>
        <p:spPr bwMode="auto">
          <a:xfrm>
            <a:off x="684213" y="1341438"/>
            <a:ext cx="8137525" cy="375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20000"/>
              </a:spcBef>
            </a:pPr>
            <a:r>
              <a:rPr lang="en-US" altLang="zh-CN" sz="2000" b="1" dirty="0">
                <a:solidFill>
                  <a:srgbClr val="002060"/>
                </a:solidFill>
              </a:rPr>
              <a:t>●</a:t>
            </a:r>
            <a:r>
              <a:rPr lang="en-US" altLang="zh-CN" sz="2000" b="1" dirty="0">
                <a:solidFill>
                  <a:srgbClr val="002060"/>
                </a:solidFill>
                <a:ea typeface="黑体" panose="02010609060101010101" pitchFamily="49" charset="-122"/>
              </a:rPr>
              <a:t> </a:t>
            </a:r>
            <a:r>
              <a:rPr lang="zh-CN" altLang="en-US" sz="2000" b="1" dirty="0">
                <a:solidFill>
                  <a:srgbClr val="002060"/>
                </a:solidFill>
                <a:ea typeface="黑体" panose="02010609060101010101" pitchFamily="49" charset="-122"/>
              </a:rPr>
              <a:t>用例：还书</a:t>
            </a:r>
            <a:endParaRPr lang="zh-CN" altLang="en-US" sz="2000" b="1" dirty="0">
              <a:solidFill>
                <a:srgbClr val="002060"/>
              </a:solidFill>
              <a:ea typeface="黑体" panose="02010609060101010101" pitchFamily="49" charset="-122"/>
            </a:endParaRPr>
          </a:p>
          <a:p>
            <a:pPr eaLnBrk="1" hangingPunct="1">
              <a:lnSpc>
                <a:spcPct val="110000"/>
              </a:lnSpc>
              <a:spcBef>
                <a:spcPct val="20000"/>
              </a:spcBef>
            </a:pPr>
            <a:r>
              <a:rPr lang="zh-CN" altLang="en-US" sz="2000" b="1" dirty="0">
                <a:solidFill>
                  <a:srgbClr val="002060"/>
                </a:solidFill>
              </a:rPr>
              <a:t>●</a:t>
            </a:r>
            <a:r>
              <a:rPr lang="zh-CN" altLang="en-US" sz="2000" b="1" dirty="0">
                <a:solidFill>
                  <a:srgbClr val="002060"/>
                </a:solidFill>
                <a:latin typeface="黑体" panose="02010609060101010101" pitchFamily="49" charset="-122"/>
                <a:ea typeface="黑体" panose="02010609060101010101" pitchFamily="49" charset="-122"/>
              </a:rPr>
              <a:t>参与者：管理员</a:t>
            </a:r>
            <a:r>
              <a:rPr lang="en-US" altLang="zh-CN" sz="2000" b="1" dirty="0">
                <a:solidFill>
                  <a:srgbClr val="002060"/>
                </a:solidFill>
                <a:latin typeface="黑体" panose="02010609060101010101" pitchFamily="49" charset="-122"/>
                <a:ea typeface="黑体" panose="02010609060101010101" pitchFamily="49" charset="-122"/>
              </a:rPr>
              <a:t>,</a:t>
            </a:r>
            <a:r>
              <a:rPr lang="zh-CN" altLang="en-US" sz="2000" b="1" dirty="0">
                <a:solidFill>
                  <a:srgbClr val="002060"/>
                </a:solidFill>
                <a:latin typeface="黑体" panose="02010609060101010101" pitchFamily="49" charset="-122"/>
                <a:ea typeface="黑体" panose="02010609060101010101" pitchFamily="49" charset="-122"/>
              </a:rPr>
              <a:t>借阅者</a:t>
            </a:r>
            <a:endParaRPr lang="zh-CN" altLang="en-US" sz="2000" b="1" dirty="0">
              <a:solidFill>
                <a:srgbClr val="002060"/>
              </a:solidFill>
              <a:latin typeface="黑体" panose="02010609060101010101" pitchFamily="49" charset="-122"/>
              <a:ea typeface="黑体" panose="02010609060101010101" pitchFamily="49" charset="-122"/>
            </a:endParaRPr>
          </a:p>
          <a:p>
            <a:pPr eaLnBrk="1" hangingPunct="1">
              <a:lnSpc>
                <a:spcPct val="110000"/>
              </a:lnSpc>
              <a:spcBef>
                <a:spcPct val="20000"/>
              </a:spcBef>
            </a:pPr>
            <a:r>
              <a:rPr lang="zh-CN" altLang="en-US" sz="2000" b="1" dirty="0">
                <a:solidFill>
                  <a:srgbClr val="002060"/>
                </a:solidFill>
              </a:rPr>
              <a:t>●</a:t>
            </a:r>
            <a:r>
              <a:rPr lang="zh-CN" altLang="en-US" sz="2000" b="1" dirty="0">
                <a:solidFill>
                  <a:srgbClr val="002060"/>
                </a:solidFill>
                <a:latin typeface="黑体" panose="02010609060101010101" pitchFamily="49" charset="-122"/>
                <a:ea typeface="黑体" panose="02010609060101010101" pitchFamily="49" charset="-122"/>
              </a:rPr>
              <a:t>操作流：</a:t>
            </a:r>
            <a:endParaRPr lang="zh-CN" altLang="en-US" sz="2000" b="1" dirty="0">
              <a:solidFill>
                <a:srgbClr val="002060"/>
              </a:solidFill>
              <a:latin typeface="黑体" panose="02010609060101010101" pitchFamily="49" charset="-122"/>
              <a:ea typeface="黑体" panose="02010609060101010101" pitchFamily="49" charset="-122"/>
            </a:endParaRPr>
          </a:p>
          <a:p>
            <a:pPr eaLnBrk="1" hangingPunct="1">
              <a:lnSpc>
                <a:spcPct val="110000"/>
              </a:lnSpc>
              <a:spcBef>
                <a:spcPct val="20000"/>
              </a:spcBef>
            </a:pPr>
            <a:r>
              <a:rPr lang="zh-CN" altLang="en-US" b="1" dirty="0">
                <a:solidFill>
                  <a:srgbClr val="002060"/>
                </a:solidFill>
                <a:latin typeface="黑体" panose="02010609060101010101" pitchFamily="49" charset="-122"/>
                <a:ea typeface="黑体" panose="02010609060101010101" pitchFamily="49" charset="-122"/>
              </a:rPr>
              <a:t>  </a:t>
            </a:r>
            <a:r>
              <a:rPr lang="zh-CN" altLang="en-US" sz="2200" b="1" dirty="0">
                <a:solidFill>
                  <a:srgbClr val="002060"/>
                </a:solidFill>
              </a:rPr>
              <a:t>① 管理员进入图书借阅界面，用例开始。</a:t>
            </a:r>
            <a:endParaRPr lang="zh-CN" altLang="en-US" sz="2200" b="1" dirty="0">
              <a:solidFill>
                <a:srgbClr val="002060"/>
              </a:solidFill>
            </a:endParaRPr>
          </a:p>
          <a:p>
            <a:pPr eaLnBrk="1" hangingPunct="1">
              <a:lnSpc>
                <a:spcPct val="110000"/>
              </a:lnSpc>
              <a:spcBef>
                <a:spcPct val="20000"/>
              </a:spcBef>
            </a:pPr>
            <a:r>
              <a:rPr lang="zh-CN" altLang="en-US" sz="2200" b="1" dirty="0">
                <a:solidFill>
                  <a:srgbClr val="002060"/>
                </a:solidFill>
              </a:rPr>
              <a:t>     ②系统要求输入所还图书的条码。</a:t>
            </a:r>
            <a:endParaRPr lang="zh-CN" altLang="en-US" sz="2200" b="1" dirty="0">
              <a:solidFill>
                <a:srgbClr val="002060"/>
              </a:solidFill>
            </a:endParaRPr>
          </a:p>
          <a:p>
            <a:pPr eaLnBrk="1" hangingPunct="1">
              <a:lnSpc>
                <a:spcPct val="110000"/>
              </a:lnSpc>
              <a:spcBef>
                <a:spcPct val="20000"/>
              </a:spcBef>
            </a:pPr>
            <a:r>
              <a:rPr lang="zh-CN" altLang="en-US" sz="2200" b="1" dirty="0">
                <a:solidFill>
                  <a:srgbClr val="002060"/>
                </a:solidFill>
              </a:rPr>
              <a:t>     ③系统显示所还图书的图书、读者、借阅等信息。</a:t>
            </a:r>
            <a:endParaRPr lang="zh-CN" altLang="en-US" sz="2200" b="1" dirty="0">
              <a:solidFill>
                <a:srgbClr val="002060"/>
              </a:solidFill>
            </a:endParaRPr>
          </a:p>
          <a:p>
            <a:pPr eaLnBrk="1" hangingPunct="1">
              <a:lnSpc>
                <a:spcPct val="110000"/>
              </a:lnSpc>
              <a:spcBef>
                <a:spcPct val="20000"/>
              </a:spcBef>
            </a:pPr>
            <a:r>
              <a:rPr lang="zh-CN" altLang="en-US" sz="2200" b="1" dirty="0">
                <a:solidFill>
                  <a:srgbClr val="002060"/>
                </a:solidFill>
              </a:rPr>
              <a:t>     ④确认还书。</a:t>
            </a:r>
            <a:endParaRPr lang="zh-CN" altLang="en-US" sz="2200" b="1" dirty="0">
              <a:solidFill>
                <a:srgbClr val="002060"/>
              </a:solidFill>
            </a:endParaRPr>
          </a:p>
          <a:p>
            <a:pPr eaLnBrk="1" hangingPunct="1">
              <a:lnSpc>
                <a:spcPct val="110000"/>
              </a:lnSpc>
              <a:spcBef>
                <a:spcPct val="20000"/>
              </a:spcBef>
            </a:pPr>
            <a:r>
              <a:rPr lang="zh-CN" altLang="en-US" sz="2200" b="1" dirty="0">
                <a:solidFill>
                  <a:srgbClr val="002060"/>
                </a:solidFill>
              </a:rPr>
              <a:t>     ⑤系统回到上一界面，等待处理下一业务。</a:t>
            </a:r>
            <a:endParaRPr lang="zh-CN" altLang="en-US" sz="2200" b="1" dirty="0">
              <a:solidFill>
                <a:srgbClr val="00206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概述</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252730" y="1202690"/>
            <a:ext cx="2454910" cy="1028700"/>
          </a:xfrm>
          <a:prstGeom prst="rect">
            <a:avLst/>
          </a:prstGeom>
          <a:noFill/>
        </p:spPr>
        <p:txBody>
          <a:bodyPr wrap="square" rtlCol="0">
            <a:noAutofit/>
          </a:bodyPr>
          <a:lstStyle/>
          <a:p>
            <a:pPr lvl="0" algn="l">
              <a:buClrTx/>
              <a:buSzTx/>
              <a:buFontTx/>
            </a:pPr>
            <a:r>
              <a:rPr lang="zh-CN" altLang="en-US" sz="2800" b="1" dirty="0" smtClean="0">
                <a:sym typeface="+mn-ea"/>
              </a:rPr>
              <a:t>用户登录系统</a:t>
            </a:r>
            <a:endParaRPr lang="zh-CN" altLang="en-US" sz="2800" b="1" dirty="0" smtClean="0">
              <a:sym typeface="+mn-ea"/>
            </a:endParaRPr>
          </a:p>
        </p:txBody>
      </p:sp>
      <p:pic>
        <p:nvPicPr>
          <p:cNvPr id="4" name="图片 3"/>
          <p:cNvPicPr>
            <a:picLocks noChangeAspect="1"/>
          </p:cNvPicPr>
          <p:nvPr/>
        </p:nvPicPr>
        <p:blipFill>
          <a:blip r:embed="rId1"/>
          <a:stretch>
            <a:fillRect/>
          </a:stretch>
        </p:blipFill>
        <p:spPr>
          <a:xfrm>
            <a:off x="2705995" y="1004552"/>
            <a:ext cx="9409289" cy="4819775"/>
          </a:xfrm>
          <a:prstGeom prst="rect">
            <a:avLst/>
          </a:prstGeom>
        </p:spPr>
      </p:pic>
      <p:pic>
        <p:nvPicPr>
          <p:cNvPr id="3" name="图片 2"/>
          <p:cNvPicPr>
            <a:picLocks noChangeAspect="1"/>
          </p:cNvPicPr>
          <p:nvPr/>
        </p:nvPicPr>
        <p:blipFill>
          <a:blip r:embed="rId2"/>
          <a:stretch>
            <a:fillRect/>
          </a:stretch>
        </p:blipFill>
        <p:spPr>
          <a:xfrm>
            <a:off x="252730" y="2004695"/>
            <a:ext cx="2849880" cy="2621280"/>
          </a:xfrm>
          <a:prstGeom prst="rect">
            <a:avLst/>
          </a:prstGeom>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201244"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协作图建模</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Text Box 37"/>
          <p:cNvSpPr txBox="1">
            <a:spLocks noChangeArrowheads="1"/>
          </p:cNvSpPr>
          <p:nvPr/>
        </p:nvSpPr>
        <p:spPr bwMode="auto">
          <a:xfrm>
            <a:off x="539750" y="1168618"/>
            <a:ext cx="8351838"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en-US" altLang="zh-CN" sz="3600" b="1">
              <a:solidFill>
                <a:schemeClr val="bg1"/>
              </a:solidFill>
            </a:endParaRPr>
          </a:p>
          <a:p>
            <a:pPr eaLnBrk="1" hangingPunct="1">
              <a:spcBef>
                <a:spcPct val="50000"/>
              </a:spcBef>
            </a:pPr>
            <a:r>
              <a:rPr lang="en-US" altLang="zh-CN" sz="2800" b="1">
                <a:solidFill>
                  <a:schemeClr val="bg1"/>
                </a:solidFill>
              </a:rPr>
              <a:t>       </a:t>
            </a:r>
            <a:endParaRPr lang="en-US" altLang="zh-CN" sz="2800" b="1">
              <a:solidFill>
                <a:schemeClr val="bg1"/>
              </a:solidFill>
              <a:latin typeface="楷体_GB2312"/>
              <a:ea typeface="楷体_GB2312"/>
              <a:cs typeface="楷体_GB2312"/>
            </a:endParaRPr>
          </a:p>
        </p:txBody>
      </p:sp>
      <p:sp>
        <p:nvSpPr>
          <p:cNvPr id="5" name="Rectangle 39"/>
          <p:cNvSpPr>
            <a:spLocks noChangeArrowheads="1"/>
          </p:cNvSpPr>
          <p:nvPr/>
        </p:nvSpPr>
        <p:spPr bwMode="auto">
          <a:xfrm>
            <a:off x="684213" y="1313081"/>
            <a:ext cx="10213431"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20000"/>
              </a:spcBef>
            </a:pPr>
            <a:r>
              <a:rPr lang="en-US" altLang="zh-CN" b="1" dirty="0">
                <a:solidFill>
                  <a:srgbClr val="002060"/>
                </a:solidFill>
              </a:rPr>
              <a:t>① </a:t>
            </a:r>
            <a:r>
              <a:rPr lang="zh-CN" altLang="en-US" b="1" dirty="0">
                <a:solidFill>
                  <a:srgbClr val="002060"/>
                </a:solidFill>
              </a:rPr>
              <a:t>识别交互过程。</a:t>
            </a:r>
            <a:endParaRPr lang="zh-CN" altLang="en-US" b="1" dirty="0">
              <a:solidFill>
                <a:srgbClr val="002060"/>
              </a:solidFill>
            </a:endParaRPr>
          </a:p>
          <a:p>
            <a:pPr eaLnBrk="1" hangingPunct="1">
              <a:lnSpc>
                <a:spcPct val="140000"/>
              </a:lnSpc>
              <a:spcBef>
                <a:spcPct val="20000"/>
              </a:spcBef>
            </a:pPr>
            <a:r>
              <a:rPr lang="zh-CN" altLang="en-US" b="1" dirty="0">
                <a:solidFill>
                  <a:srgbClr val="002060"/>
                </a:solidFill>
              </a:rPr>
              <a:t>         </a:t>
            </a:r>
            <a:r>
              <a:rPr lang="zh-CN" altLang="en-US" b="1" dirty="0">
                <a:solidFill>
                  <a:srgbClr val="002060"/>
                </a:solidFill>
                <a:latin typeface="楷体_GB2312"/>
                <a:ea typeface="楷体_GB2312"/>
                <a:cs typeface="楷体_GB2312"/>
              </a:rPr>
              <a:t>读者在还书时，先由管理员把所借图书的图书编号扫描给系统，系统接收到这个信息</a:t>
            </a:r>
            <a:r>
              <a:rPr lang="en-US" altLang="zh-CN" b="1" dirty="0">
                <a:solidFill>
                  <a:srgbClr val="002060"/>
                </a:solidFill>
                <a:latin typeface="楷体_GB2312"/>
                <a:ea typeface="楷体_GB2312"/>
                <a:cs typeface="楷体_GB2312"/>
              </a:rPr>
              <a:t>,</a:t>
            </a:r>
            <a:r>
              <a:rPr lang="zh-CN" altLang="en-US" b="1" dirty="0">
                <a:solidFill>
                  <a:srgbClr val="002060"/>
                </a:solidFill>
                <a:latin typeface="楷体_GB2312"/>
                <a:ea typeface="楷体_GB2312"/>
                <a:cs typeface="楷体_GB2312"/>
              </a:rPr>
              <a:t>则显示这个该读者信息</a:t>
            </a:r>
            <a:r>
              <a:rPr lang="en-US" altLang="zh-CN" b="1" dirty="0">
                <a:solidFill>
                  <a:srgbClr val="002060"/>
                </a:solidFill>
                <a:latin typeface="楷体_GB2312"/>
                <a:ea typeface="楷体_GB2312"/>
                <a:cs typeface="楷体_GB2312"/>
              </a:rPr>
              <a:t>,</a:t>
            </a:r>
            <a:r>
              <a:rPr lang="zh-CN" altLang="en-US" b="1" dirty="0">
                <a:solidFill>
                  <a:srgbClr val="002060"/>
                </a:solidFill>
                <a:latin typeface="楷体_GB2312"/>
                <a:ea typeface="楷体_GB2312"/>
                <a:cs typeface="楷体_GB2312"/>
              </a:rPr>
              <a:t>以及这本书的信息。</a:t>
            </a:r>
            <a:endParaRPr lang="zh-CN" altLang="en-US" b="1" dirty="0">
              <a:solidFill>
                <a:srgbClr val="002060"/>
              </a:solidFill>
              <a:latin typeface="楷体_GB2312"/>
              <a:ea typeface="楷体_GB2312"/>
              <a:cs typeface="楷体_GB2312"/>
            </a:endParaRPr>
          </a:p>
          <a:p>
            <a:pPr eaLnBrk="1" hangingPunct="1">
              <a:lnSpc>
                <a:spcPct val="140000"/>
              </a:lnSpc>
              <a:spcBef>
                <a:spcPct val="20000"/>
              </a:spcBef>
            </a:pPr>
            <a:r>
              <a:rPr lang="zh-CN" altLang="en-US" b="1" dirty="0">
                <a:solidFill>
                  <a:srgbClr val="002060"/>
                </a:solidFill>
                <a:latin typeface="楷体_GB2312"/>
                <a:ea typeface="楷体_GB2312"/>
                <a:cs typeface="楷体_GB2312"/>
              </a:rPr>
              <a:t>    管理员确认还书</a:t>
            </a:r>
            <a:r>
              <a:rPr lang="en-US" altLang="zh-CN" b="1" dirty="0">
                <a:solidFill>
                  <a:srgbClr val="002060"/>
                </a:solidFill>
                <a:latin typeface="楷体_GB2312"/>
                <a:ea typeface="楷体_GB2312"/>
                <a:cs typeface="楷体_GB2312"/>
              </a:rPr>
              <a:t>,</a:t>
            </a:r>
            <a:r>
              <a:rPr lang="zh-CN" altLang="en-US" b="1" dirty="0">
                <a:solidFill>
                  <a:srgbClr val="002060"/>
                </a:solidFill>
                <a:latin typeface="楷体_GB2312"/>
                <a:ea typeface="楷体_GB2312"/>
                <a:cs typeface="楷体_GB2312"/>
              </a:rPr>
              <a:t>则系统登记还书信息，并返回还书成功信息，还书过程完成。</a:t>
            </a:r>
            <a:endParaRPr lang="zh-CN" altLang="en-US" b="1" dirty="0">
              <a:solidFill>
                <a:srgbClr val="002060"/>
              </a:solidFill>
              <a:latin typeface="楷体_GB2312"/>
              <a:ea typeface="楷体_GB2312"/>
              <a:cs typeface="楷体_GB2312"/>
            </a:endParaRPr>
          </a:p>
          <a:p>
            <a:pPr eaLnBrk="1" hangingPunct="1">
              <a:lnSpc>
                <a:spcPct val="140000"/>
              </a:lnSpc>
              <a:spcBef>
                <a:spcPct val="20000"/>
              </a:spcBef>
            </a:pPr>
            <a:endParaRPr lang="en-US" altLang="zh-CN" b="1" dirty="0">
              <a:solidFill>
                <a:srgbClr val="002060"/>
              </a:solidFill>
              <a:latin typeface="楷体_GB2312"/>
              <a:ea typeface="楷体_GB2312"/>
              <a:cs typeface="楷体_GB2312"/>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201244"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协作图建模</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Text Box 37"/>
          <p:cNvSpPr txBox="1">
            <a:spLocks noChangeArrowheads="1"/>
          </p:cNvSpPr>
          <p:nvPr/>
        </p:nvSpPr>
        <p:spPr bwMode="auto">
          <a:xfrm>
            <a:off x="533487" y="1112251"/>
            <a:ext cx="8351838"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en-US" altLang="zh-CN" sz="3600" b="1">
              <a:solidFill>
                <a:srgbClr val="002060"/>
              </a:solidFill>
            </a:endParaRPr>
          </a:p>
          <a:p>
            <a:pPr eaLnBrk="1" hangingPunct="1">
              <a:spcBef>
                <a:spcPct val="50000"/>
              </a:spcBef>
            </a:pPr>
            <a:r>
              <a:rPr lang="en-US" altLang="zh-CN" sz="2800" b="1">
                <a:solidFill>
                  <a:srgbClr val="002060"/>
                </a:solidFill>
              </a:rPr>
              <a:t>       </a:t>
            </a:r>
            <a:endParaRPr lang="en-US" altLang="zh-CN" sz="2800" b="1">
              <a:solidFill>
                <a:srgbClr val="002060"/>
              </a:solidFill>
              <a:latin typeface="楷体_GB2312"/>
              <a:ea typeface="楷体_GB2312"/>
              <a:cs typeface="楷体_GB2312"/>
            </a:endParaRPr>
          </a:p>
        </p:txBody>
      </p:sp>
      <p:sp>
        <p:nvSpPr>
          <p:cNvPr id="5" name="Rectangle 39"/>
          <p:cNvSpPr>
            <a:spLocks noChangeArrowheads="1"/>
          </p:cNvSpPr>
          <p:nvPr/>
        </p:nvSpPr>
        <p:spPr bwMode="auto">
          <a:xfrm>
            <a:off x="677950" y="1256714"/>
            <a:ext cx="7920037"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20000"/>
              </a:spcBef>
            </a:pPr>
            <a:r>
              <a:rPr lang="zh-CN" altLang="zh-CN" b="1">
                <a:solidFill>
                  <a:srgbClr val="002060"/>
                </a:solidFill>
              </a:rPr>
              <a:t>②</a:t>
            </a:r>
            <a:r>
              <a:rPr lang="en-US" altLang="zh-CN" b="1">
                <a:solidFill>
                  <a:srgbClr val="002060"/>
                </a:solidFill>
              </a:rPr>
              <a:t> </a:t>
            </a:r>
            <a:r>
              <a:rPr lang="zh-CN" altLang="en-US" b="1">
                <a:solidFill>
                  <a:srgbClr val="002060"/>
                </a:solidFill>
              </a:rPr>
              <a:t>识别参与交互过程的对象；</a:t>
            </a:r>
            <a:endParaRPr lang="zh-CN" altLang="en-US" b="1">
              <a:solidFill>
                <a:srgbClr val="002060"/>
              </a:solidFill>
            </a:endParaRPr>
          </a:p>
          <a:p>
            <a:pPr eaLnBrk="1" hangingPunct="1">
              <a:lnSpc>
                <a:spcPct val="140000"/>
              </a:lnSpc>
              <a:spcBef>
                <a:spcPct val="20000"/>
              </a:spcBef>
            </a:pPr>
            <a:endParaRPr lang="zh-CN" altLang="en-US" b="1">
              <a:solidFill>
                <a:srgbClr val="002060"/>
              </a:solidFill>
            </a:endParaRPr>
          </a:p>
          <a:p>
            <a:pPr eaLnBrk="1" hangingPunct="1">
              <a:lnSpc>
                <a:spcPct val="140000"/>
              </a:lnSpc>
              <a:spcBef>
                <a:spcPct val="20000"/>
              </a:spcBef>
            </a:pPr>
            <a:endParaRPr lang="zh-CN" altLang="en-US" b="1">
              <a:solidFill>
                <a:srgbClr val="002060"/>
              </a:solidFill>
            </a:endParaRPr>
          </a:p>
          <a:p>
            <a:pPr eaLnBrk="1" hangingPunct="1">
              <a:lnSpc>
                <a:spcPct val="140000"/>
              </a:lnSpc>
              <a:spcBef>
                <a:spcPct val="20000"/>
              </a:spcBef>
            </a:pPr>
            <a:endParaRPr lang="zh-CN" altLang="en-US" b="1">
              <a:solidFill>
                <a:srgbClr val="002060"/>
              </a:solidFill>
            </a:endParaRPr>
          </a:p>
          <a:p>
            <a:pPr eaLnBrk="1" hangingPunct="1">
              <a:lnSpc>
                <a:spcPct val="140000"/>
              </a:lnSpc>
              <a:spcBef>
                <a:spcPct val="20000"/>
              </a:spcBef>
            </a:pPr>
            <a:endParaRPr lang="zh-CN" altLang="en-US" b="1">
              <a:solidFill>
                <a:srgbClr val="002060"/>
              </a:solidFill>
            </a:endParaRPr>
          </a:p>
          <a:p>
            <a:pPr eaLnBrk="1" hangingPunct="1">
              <a:lnSpc>
                <a:spcPct val="140000"/>
              </a:lnSpc>
              <a:spcBef>
                <a:spcPct val="20000"/>
              </a:spcBef>
            </a:pPr>
            <a:endParaRPr lang="zh-CN" altLang="en-US" b="1">
              <a:solidFill>
                <a:schemeClr val="bg1"/>
              </a:solidFill>
            </a:endParaRPr>
          </a:p>
          <a:p>
            <a:pPr eaLnBrk="1" hangingPunct="1">
              <a:lnSpc>
                <a:spcPct val="140000"/>
              </a:lnSpc>
              <a:spcBef>
                <a:spcPct val="20000"/>
              </a:spcBef>
            </a:pPr>
            <a:endParaRPr lang="en-US" altLang="zh-CN" b="1">
              <a:solidFill>
                <a:schemeClr val="bg1"/>
              </a:solidFill>
            </a:endParaRPr>
          </a:p>
        </p:txBody>
      </p:sp>
      <p:pic>
        <p:nvPicPr>
          <p:cNvPr id="6" name="Picture 4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01912" y="2361614"/>
            <a:ext cx="511175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201244"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协作图建模</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242160" y="1927664"/>
            <a:ext cx="6914516" cy="4398936"/>
          </a:xfrm>
          <a:prstGeom prst="rect">
            <a:avLst/>
          </a:prstGeom>
        </p:spPr>
      </p:pic>
      <p:sp>
        <p:nvSpPr>
          <p:cNvPr id="4" name="Rectangle 36"/>
          <p:cNvSpPr>
            <a:spLocks noChangeArrowheads="1"/>
          </p:cNvSpPr>
          <p:nvPr/>
        </p:nvSpPr>
        <p:spPr bwMode="auto">
          <a:xfrm>
            <a:off x="520961" y="915423"/>
            <a:ext cx="53276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20000"/>
              </a:spcBef>
            </a:pPr>
            <a:r>
              <a:rPr lang="en-US" altLang="zh-CN" b="1" dirty="0"/>
              <a:t> ③ </a:t>
            </a:r>
            <a:r>
              <a:rPr lang="zh-CN" altLang="en-US" b="1" dirty="0"/>
              <a:t>绘制还书处理类图</a:t>
            </a:r>
            <a:endParaRPr lang="zh-CN" altLang="en-US" b="1"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201244"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协作图建模</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Rectangle 2"/>
          <p:cNvSpPr>
            <a:spLocks noChangeArrowheads="1"/>
          </p:cNvSpPr>
          <p:nvPr/>
        </p:nvSpPr>
        <p:spPr bwMode="auto">
          <a:xfrm>
            <a:off x="539337" y="770351"/>
            <a:ext cx="96380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t>④ </a:t>
            </a:r>
            <a:r>
              <a:rPr lang="zh-CN" altLang="en-US" b="1" dirty="0"/>
              <a:t>从引发交互的初始消息开始</a:t>
            </a:r>
            <a:r>
              <a:rPr lang="en-US" altLang="zh-CN" b="1" dirty="0"/>
              <a:t>,</a:t>
            </a:r>
            <a:r>
              <a:rPr lang="zh-CN" altLang="en-US" b="1" dirty="0"/>
              <a:t>在对象生命线上依次画出交互的消息</a:t>
            </a:r>
            <a:endParaRPr lang="zh-CN" altLang="en-US" b="1" dirty="0"/>
          </a:p>
        </p:txBody>
      </p:sp>
      <p:pic>
        <p:nvPicPr>
          <p:cNvPr id="5"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02665" y="1371600"/>
            <a:ext cx="8742045" cy="5417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201244"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协作图建模</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292225" y="1025525"/>
            <a:ext cx="9082405" cy="5531485"/>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3996607"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4</a:t>
            </a:r>
            <a:r>
              <a:rPr lang="zh-CN" altLang="en-US" sz="2800" b="1" dirty="0" smtClean="0">
                <a:solidFill>
                  <a:schemeClr val="accent1"/>
                </a:solidFill>
                <a:latin typeface="微软雅黑" panose="020B0503020204020204" pitchFamily="34" charset="-122"/>
                <a:ea typeface="微软雅黑" panose="020B0503020204020204" pitchFamily="34" charset="-122"/>
              </a:rPr>
              <a:t>协作图与顺序图的关系</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Rectangle 2"/>
          <p:cNvSpPr txBox="1">
            <a:spLocks noChangeArrowheads="1"/>
          </p:cNvSpPr>
          <p:nvPr/>
        </p:nvSpPr>
        <p:spPr bwMode="auto">
          <a:xfrm>
            <a:off x="428172" y="1305004"/>
            <a:ext cx="10285072" cy="2603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lnSpc>
                <a:spcPct val="100000"/>
              </a:lnSpc>
              <a:spcBef>
                <a:spcPct val="20000"/>
              </a:spcBef>
              <a:spcAft>
                <a:spcPct val="0"/>
              </a:spcAft>
              <a:buClr>
                <a:schemeClr val="hlink"/>
              </a:buClr>
              <a:buFont typeface="Wingdings" panose="05000000000000000000" pitchFamily="2" charset="2"/>
              <a:buChar char="§"/>
            </a:pPr>
            <a:r>
              <a:rPr lang="zh-CN" sz="2400" b="1" smtClean="0">
                <a:solidFill>
                  <a:srgbClr val="FF3300"/>
                </a:solidFill>
                <a:latin typeface="Arial" panose="020B0604020202020204" pitchFamily="34" charset="0"/>
                <a:ea typeface="宋体" panose="02010600030101010101" pitchFamily="2" charset="-122"/>
              </a:rPr>
              <a:t>用例描述</a:t>
            </a:r>
            <a:r>
              <a:rPr lang="zh-CN" sz="2400" b="1" smtClean="0">
                <a:latin typeface="Arial" panose="020B0604020202020204" pitchFamily="34" charset="0"/>
                <a:ea typeface="宋体" panose="02010600030101010101" pitchFamily="2" charset="-122"/>
              </a:rPr>
              <a:t>是一个关于参与者与系统如何交互的规范说明。基本事件流和可选事件流是用例描述的主要内容。</a:t>
            </a:r>
            <a:endParaRPr lang="en-US" altLang="zh-CN" sz="2400" b="1" smtClean="0">
              <a:latin typeface="Arial" panose="020B0604020202020204" pitchFamily="34" charset="0"/>
              <a:ea typeface="宋体" panose="02010600030101010101" pitchFamily="2" charset="-122"/>
            </a:endParaRPr>
          </a:p>
          <a:p>
            <a:pPr marL="0" indent="0" fontAlgn="base">
              <a:lnSpc>
                <a:spcPct val="100000"/>
              </a:lnSpc>
              <a:spcBef>
                <a:spcPct val="20000"/>
              </a:spcBef>
              <a:spcAft>
                <a:spcPct val="0"/>
              </a:spcAft>
              <a:buClr>
                <a:schemeClr val="hlink"/>
              </a:buClr>
              <a:buFont typeface="Wingdings" panose="05000000000000000000" pitchFamily="2" charset="2"/>
              <a:buChar char="§"/>
            </a:pPr>
            <a:endParaRPr lang="zh-CN" sz="2400" b="1" smtClean="0">
              <a:latin typeface="Arial" panose="020B0604020202020204" pitchFamily="34" charset="0"/>
              <a:ea typeface="宋体" panose="02010600030101010101" pitchFamily="2" charset="-122"/>
            </a:endParaRPr>
          </a:p>
          <a:p>
            <a:pPr marL="0" indent="0" fontAlgn="base">
              <a:lnSpc>
                <a:spcPct val="100000"/>
              </a:lnSpc>
              <a:spcBef>
                <a:spcPct val="20000"/>
              </a:spcBef>
              <a:spcAft>
                <a:spcPct val="0"/>
              </a:spcAft>
              <a:buClr>
                <a:schemeClr val="hlink"/>
              </a:buClr>
              <a:buFont typeface="Wingdings" panose="05000000000000000000" pitchFamily="2" charset="2"/>
              <a:buChar char="§"/>
            </a:pPr>
            <a:r>
              <a:rPr lang="zh-CN" sz="2400" b="1" smtClean="0">
                <a:latin typeface="Arial" panose="020B0604020202020204" pitchFamily="34" charset="0"/>
                <a:ea typeface="宋体" panose="02010600030101010101" pitchFamily="2" charset="-122"/>
              </a:rPr>
              <a:t>一个单独的顺序图</a:t>
            </a:r>
            <a:r>
              <a:rPr lang="en-US" altLang="zh-CN" sz="2400" b="1" smtClean="0">
                <a:latin typeface="Arial" panose="020B0604020202020204" pitchFamily="34" charset="0"/>
                <a:ea typeface="宋体" panose="02010600030101010101" pitchFamily="2" charset="-122"/>
              </a:rPr>
              <a:t>/</a:t>
            </a:r>
            <a:r>
              <a:rPr lang="zh-CN" altLang="en-US" sz="2400" b="1" smtClean="0">
                <a:latin typeface="Arial" panose="020B0604020202020204" pitchFamily="34" charset="0"/>
                <a:ea typeface="宋体" panose="02010600030101010101" pitchFamily="2" charset="-122"/>
              </a:rPr>
              <a:t>协作图只描述一个事件流。</a:t>
            </a:r>
            <a:endParaRPr lang="en-US" altLang="zh-CN" sz="2400" b="1" smtClean="0">
              <a:latin typeface="Arial" panose="020B0604020202020204" pitchFamily="34" charset="0"/>
              <a:ea typeface="宋体" panose="02010600030101010101" pitchFamily="2" charset="-122"/>
            </a:endParaRPr>
          </a:p>
          <a:p>
            <a:pPr marL="0" indent="0" fontAlgn="base">
              <a:lnSpc>
                <a:spcPct val="100000"/>
              </a:lnSpc>
              <a:spcBef>
                <a:spcPct val="20000"/>
              </a:spcBef>
              <a:spcAft>
                <a:spcPct val="0"/>
              </a:spcAft>
              <a:buClr>
                <a:schemeClr val="hlink"/>
              </a:buClr>
              <a:buFont typeface="Wingdings" panose="05000000000000000000" pitchFamily="2" charset="2"/>
              <a:buChar char="§"/>
            </a:pPr>
            <a:endParaRPr lang="zh-CN" altLang="en-US" sz="2400" b="1" smtClean="0">
              <a:latin typeface="Arial" panose="020B0604020202020204" pitchFamily="34" charset="0"/>
              <a:ea typeface="宋体" panose="02010600030101010101" pitchFamily="2" charset="-122"/>
            </a:endParaRPr>
          </a:p>
          <a:p>
            <a:pPr marL="0" indent="0" fontAlgn="base">
              <a:lnSpc>
                <a:spcPct val="100000"/>
              </a:lnSpc>
              <a:spcBef>
                <a:spcPct val="20000"/>
              </a:spcBef>
              <a:spcAft>
                <a:spcPct val="0"/>
              </a:spcAft>
              <a:buClr>
                <a:schemeClr val="hlink"/>
              </a:buClr>
              <a:buFont typeface="Wingdings" panose="05000000000000000000" pitchFamily="2" charset="2"/>
              <a:buChar char="§"/>
            </a:pPr>
            <a:r>
              <a:rPr lang="zh-CN" altLang="en-US" sz="2400" b="1" smtClean="0">
                <a:latin typeface="Arial" panose="020B0604020202020204" pitchFamily="34" charset="0"/>
                <a:ea typeface="宋体" panose="02010600030101010101" pitchFamily="2" charset="-122"/>
              </a:rPr>
              <a:t>如果一个用例具有复杂的事件流，则需要多个顺序图</a:t>
            </a:r>
            <a:r>
              <a:rPr lang="en-US" altLang="zh-CN" sz="2400" b="1" smtClean="0">
                <a:latin typeface="Arial" panose="020B0604020202020204" pitchFamily="34" charset="0"/>
                <a:ea typeface="宋体" panose="02010600030101010101" pitchFamily="2" charset="-122"/>
              </a:rPr>
              <a:t>/</a:t>
            </a:r>
            <a:r>
              <a:rPr lang="zh-CN" altLang="en-US" sz="2400" b="1" smtClean="0">
                <a:latin typeface="Arial" panose="020B0604020202020204" pitchFamily="34" charset="0"/>
                <a:ea typeface="宋体" panose="02010600030101010101" pitchFamily="2" charset="-122"/>
              </a:rPr>
              <a:t>协作图进行描述。</a:t>
            </a:r>
            <a:endParaRPr lang="zh-CN" altLang="en-US" sz="2400" dirty="0" smtClean="0">
              <a:latin typeface="Arial" panose="020B0604020202020204" pitchFamily="34" charset="0"/>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3996607"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4</a:t>
            </a:r>
            <a:r>
              <a:rPr lang="zh-CN" altLang="en-US" sz="2800" b="1" dirty="0" smtClean="0">
                <a:solidFill>
                  <a:schemeClr val="accent1"/>
                </a:solidFill>
                <a:latin typeface="微软雅黑" panose="020B0503020204020204" pitchFamily="34" charset="-122"/>
                <a:ea typeface="微软雅黑" panose="020B0503020204020204" pitchFamily="34" charset="-122"/>
              </a:rPr>
              <a:t>协作图与顺序图的关系</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TextBox 8"/>
          <p:cNvSpPr txBox="1"/>
          <p:nvPr/>
        </p:nvSpPr>
        <p:spPr>
          <a:xfrm>
            <a:off x="340066" y="910308"/>
            <a:ext cx="3709449" cy="369332"/>
          </a:xfrm>
          <a:prstGeom prst="rect">
            <a:avLst/>
          </a:prstGeom>
          <a:noFill/>
        </p:spPr>
        <p:txBody>
          <a:bodyPr wrap="square" lIns="0" tIns="0" rIns="0" bIns="0" rtlCol="0" anchor="ctr">
            <a:spAutoFit/>
          </a:bodyPr>
          <a:lstStyle/>
          <a:p>
            <a:r>
              <a:rPr lang="zh-CN" altLang="en-US" sz="2400" dirty="0">
                <a:latin typeface="Arial" panose="020B0604020202020204" pitchFamily="34" charset="0"/>
                <a:ea typeface="微软雅黑" panose="020B0503020204020204" pitchFamily="34" charset="-122"/>
                <a:sym typeface="Arial" panose="020B0604020202020204" pitchFamily="34" charset="0"/>
              </a:rPr>
              <a:t>顺序</a:t>
            </a:r>
            <a:r>
              <a:rPr lang="zh-CN" altLang="en-US" sz="2400" dirty="0" smtClean="0">
                <a:latin typeface="Arial" panose="020B0604020202020204" pitchFamily="34" charset="0"/>
                <a:ea typeface="微软雅黑" panose="020B0503020204020204" pitchFamily="34" charset="-122"/>
                <a:sym typeface="Arial" panose="020B0604020202020204" pitchFamily="34" charset="0"/>
              </a:rPr>
              <a:t>图与协作图的比较</a:t>
            </a:r>
            <a:endParaRPr lang="zh-CN" altLang="en-US" sz="2400" dirty="0">
              <a:latin typeface="Arial" panose="020B0604020202020204" pitchFamily="34" charset="0"/>
              <a:ea typeface="微软雅黑" panose="020B0503020204020204" pitchFamily="34" charset="-122"/>
              <a:sym typeface="Arial" panose="020B0604020202020204" pitchFamily="34" charset="0"/>
            </a:endParaRPr>
          </a:p>
        </p:txBody>
      </p:sp>
      <p:sp>
        <p:nvSpPr>
          <p:cNvPr id="5" name="TextBox 76"/>
          <p:cNvSpPr txBox="1"/>
          <p:nvPr/>
        </p:nvSpPr>
        <p:spPr>
          <a:xfrm>
            <a:off x="161910" y="1700808"/>
            <a:ext cx="11720669" cy="461665"/>
          </a:xfrm>
          <a:prstGeom prst="rect">
            <a:avLst/>
          </a:prstGeom>
          <a:noFill/>
          <a:ln w="15875">
            <a:solidFill>
              <a:schemeClr val="accent1"/>
            </a:solidFill>
            <a:prstDash val="dash"/>
          </a:ln>
        </p:spPr>
        <p:txBody>
          <a:bodyPr wrap="square" rtlCol="0">
            <a:spAutoFit/>
          </a:bodyPr>
          <a:lstStyle/>
          <a:p>
            <a:pPr marL="800100" lvl="1" indent="-342900">
              <a:buFont typeface="Wingdings" panose="05000000000000000000" pitchFamily="2" charset="2"/>
              <a:buChar char="n"/>
            </a:pPr>
            <a:r>
              <a:rPr kumimoji="1" lang="zh-CN" altLang="en-US" sz="2400" b="1" dirty="0">
                <a:latin typeface="Tahoma" panose="020B0604030504040204" pitchFamily="34" charset="0"/>
              </a:rPr>
              <a:t>协作图和顺序图一样，都是用来展示对象之间的交互关系的， 都属于交互图</a:t>
            </a:r>
            <a:r>
              <a:rPr kumimoji="1" lang="zh-CN" altLang="en-US" sz="2400" b="1" dirty="0" smtClean="0">
                <a:latin typeface="Tahoma" panose="020B0604030504040204" pitchFamily="34" charset="0"/>
              </a:rPr>
              <a:t>。</a:t>
            </a:r>
            <a:endParaRPr kumimoji="1" lang="zh-CN" altLang="en-US" sz="2400" b="1" dirty="0">
              <a:latin typeface="Tahoma" panose="020B0604030504040204" pitchFamily="34" charset="0"/>
            </a:endParaRPr>
          </a:p>
        </p:txBody>
      </p:sp>
      <p:pic>
        <p:nvPicPr>
          <p:cNvPr id="6" name="图片 5"/>
          <p:cNvPicPr>
            <a:picLocks noChangeAspect="1"/>
          </p:cNvPicPr>
          <p:nvPr/>
        </p:nvPicPr>
        <p:blipFill>
          <a:blip r:embed="rId1"/>
          <a:stretch>
            <a:fillRect/>
          </a:stretch>
        </p:blipFill>
        <p:spPr>
          <a:xfrm>
            <a:off x="1842813" y="2474388"/>
            <a:ext cx="8458933" cy="3360711"/>
          </a:xfrm>
          <a:prstGeom prst="rect">
            <a:avLst/>
          </a:prstGeom>
        </p:spPr>
      </p:pic>
      <p:sp>
        <p:nvSpPr>
          <p:cNvPr id="7" name="TextBox 76"/>
          <p:cNvSpPr txBox="1"/>
          <p:nvPr/>
        </p:nvSpPr>
        <p:spPr>
          <a:xfrm>
            <a:off x="161910" y="5888125"/>
            <a:ext cx="11720669" cy="830997"/>
          </a:xfrm>
          <a:prstGeom prst="rect">
            <a:avLst/>
          </a:prstGeom>
          <a:noFill/>
          <a:ln w="15875">
            <a:solidFill>
              <a:schemeClr val="accent1"/>
            </a:solidFill>
            <a:prstDash val="dash"/>
          </a:ln>
        </p:spPr>
        <p:txBody>
          <a:bodyPr wrap="square" rtlCol="0">
            <a:spAutoFit/>
          </a:bodyPr>
          <a:lstStyle/>
          <a:p>
            <a:pPr marL="800100" lvl="1" indent="-342900">
              <a:buFont typeface="Wingdings" panose="05000000000000000000" pitchFamily="2" charset="2"/>
              <a:buChar char="n"/>
            </a:pPr>
            <a:r>
              <a:rPr kumimoji="1" lang="zh-CN" altLang="en-US" sz="2400" b="1" dirty="0">
                <a:latin typeface="Tahoma" panose="020B0604030504040204" pitchFamily="34" charset="0"/>
              </a:rPr>
              <a:t>协作图和顺序图很相似，在语义上是等价的，用两种图</a:t>
            </a:r>
            <a:r>
              <a:rPr kumimoji="1" lang="zh-CN" altLang="en-US" sz="2400" b="1" dirty="0" smtClean="0">
                <a:latin typeface="Tahoma" panose="020B0604030504040204" pitchFamily="34" charset="0"/>
              </a:rPr>
              <a:t>表达的</a:t>
            </a:r>
            <a:r>
              <a:rPr kumimoji="1" lang="zh-CN" altLang="en-US" sz="2400" b="1" dirty="0">
                <a:latin typeface="Tahoma" panose="020B0604030504040204" pitchFamily="34" charset="0"/>
              </a:rPr>
              <a:t>同一种信息，有些建模工具可以将此两种图</a:t>
            </a:r>
            <a:r>
              <a:rPr kumimoji="1" lang="zh-CN" altLang="en-US" sz="2400" b="1" dirty="0">
                <a:solidFill>
                  <a:srgbClr val="FF0000"/>
                </a:solidFill>
                <a:latin typeface="Tahoma" panose="020B0604030504040204" pitchFamily="34" charset="0"/>
              </a:rPr>
              <a:t>进行等价</a:t>
            </a:r>
            <a:r>
              <a:rPr kumimoji="1" lang="zh-CN" altLang="en-US" sz="2400" b="1" dirty="0" smtClean="0">
                <a:solidFill>
                  <a:srgbClr val="FF0000"/>
                </a:solidFill>
                <a:latin typeface="Tahoma" panose="020B0604030504040204" pitchFamily="34" charset="0"/>
              </a:rPr>
              <a:t>转换（如：</a:t>
            </a:r>
            <a:r>
              <a:rPr kumimoji="1" lang="en-US" altLang="zh-CN" sz="2400" b="1" dirty="0" smtClean="0">
                <a:solidFill>
                  <a:srgbClr val="FF0000"/>
                </a:solidFill>
                <a:latin typeface="Tahoma" panose="020B0604030504040204" pitchFamily="34" charset="0"/>
              </a:rPr>
              <a:t>rational rose</a:t>
            </a:r>
            <a:r>
              <a:rPr kumimoji="1" lang="zh-CN" altLang="en-US" sz="2400" b="1" dirty="0" smtClean="0">
                <a:solidFill>
                  <a:srgbClr val="FF0000"/>
                </a:solidFill>
                <a:latin typeface="Tahoma" panose="020B0604030504040204" pitchFamily="34" charset="0"/>
              </a:rPr>
              <a:t>）</a:t>
            </a:r>
            <a:r>
              <a:rPr kumimoji="1" lang="zh-CN" altLang="en-US" sz="2400" b="1" dirty="0" smtClean="0">
                <a:latin typeface="Tahoma" panose="020B0604030504040204" pitchFamily="34" charset="0"/>
              </a:rPr>
              <a:t>。</a:t>
            </a:r>
            <a:endParaRPr kumimoji="1" lang="zh-CN" altLang="en-US" sz="2400" b="1" dirty="0">
              <a:latin typeface="Tahoma" panose="020B0604030504040204" pitchFamily="34" charset="0"/>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3996607"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4</a:t>
            </a:r>
            <a:r>
              <a:rPr lang="zh-CN" altLang="en-US" sz="2800" b="1" dirty="0" smtClean="0">
                <a:solidFill>
                  <a:schemeClr val="accent1"/>
                </a:solidFill>
                <a:latin typeface="微软雅黑" panose="020B0503020204020204" pitchFamily="34" charset="-122"/>
                <a:ea typeface="微软雅黑" panose="020B0503020204020204" pitchFamily="34" charset="-122"/>
              </a:rPr>
              <a:t>协作图与顺序图的关系</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标题 1"/>
          <p:cNvSpPr txBox="1"/>
          <p:nvPr/>
        </p:nvSpPr>
        <p:spPr>
          <a:xfrm>
            <a:off x="449660" y="867747"/>
            <a:ext cx="10515600" cy="68904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smtClean="0">
                <a:solidFill>
                  <a:srgbClr val="FF0000"/>
                </a:solidFill>
                <a:latin typeface="Arial" panose="020B0604020202020204" pitchFamily="34" charset="0"/>
                <a:ea typeface="微软雅黑" panose="020B0503020204020204" pitchFamily="34" charset="-122"/>
                <a:sym typeface="Arial" panose="020B0604020202020204" pitchFamily="34" charset="0"/>
              </a:rPr>
              <a:t>顺序图与协作图的比较</a:t>
            </a:r>
            <a:r>
              <a:rPr lang="en-US" altLang="zh-CN" dirty="0" smtClean="0">
                <a:solidFill>
                  <a:srgbClr val="FF0000"/>
                </a:solidFill>
                <a:latin typeface="Arial" panose="020B0604020202020204" pitchFamily="34" charset="0"/>
                <a:ea typeface="微软雅黑" panose="020B0503020204020204" pitchFamily="34" charset="-122"/>
                <a:sym typeface="Arial" panose="020B0604020202020204" pitchFamily="34" charset="0"/>
              </a:rPr>
              <a:t>-</a:t>
            </a:r>
            <a:r>
              <a:rPr lang="zh-CN" altLang="en-US" dirty="0" smtClean="0">
                <a:solidFill>
                  <a:srgbClr val="FF0000"/>
                </a:solidFill>
                <a:latin typeface="Arial" panose="020B0604020202020204" pitchFamily="34" charset="0"/>
                <a:ea typeface="微软雅黑" panose="020B0503020204020204" pitchFamily="34" charset="-122"/>
                <a:sym typeface="Arial" panose="020B0604020202020204" pitchFamily="34" charset="0"/>
              </a:rPr>
              <a:t>总结</a:t>
            </a:r>
            <a:endParaRPr lang="zh-CN" altLang="en-US" dirty="0">
              <a:solidFill>
                <a:srgbClr val="FF0000"/>
              </a:solidFill>
            </a:endParaRPr>
          </a:p>
        </p:txBody>
      </p:sp>
      <p:sp>
        <p:nvSpPr>
          <p:cNvPr id="5" name="Rectangle 1"/>
          <p:cNvSpPr txBox="1">
            <a:spLocks noChangeArrowheads="1"/>
          </p:cNvSpPr>
          <p:nvPr/>
        </p:nvSpPr>
        <p:spPr bwMode="auto">
          <a:xfrm>
            <a:off x="193910" y="2038723"/>
            <a:ext cx="11542978" cy="3711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spcBef>
                <a:spcPct val="20000"/>
              </a:spcBef>
              <a:spcAft>
                <a:spcPct val="0"/>
              </a:spcAft>
              <a:buClr>
                <a:schemeClr val="hlink"/>
              </a:buClr>
              <a:buFont typeface="Arial" panose="020B0604020202020204" pitchFamily="34" charset="0"/>
              <a:buNone/>
            </a:pPr>
            <a:r>
              <a:rPr lang="zh-CN" b="1" dirty="0" smtClean="0">
                <a:solidFill>
                  <a:srgbClr val="FF3300"/>
                </a:solidFill>
                <a:latin typeface="Arial" panose="020B0604020202020204" pitchFamily="34" charset="0"/>
                <a:ea typeface="宋体" panose="02010600030101010101" pitchFamily="2" charset="-122"/>
              </a:rPr>
              <a:t>联系</a:t>
            </a:r>
            <a:endParaRPr lang="zh-CN" b="1" dirty="0" smtClean="0">
              <a:solidFill>
                <a:srgbClr val="FF3300"/>
              </a:solidFill>
              <a:latin typeface="Arial" panose="020B0604020202020204" pitchFamily="34" charset="0"/>
              <a:ea typeface="宋体" panose="02010600030101010101" pitchFamily="2" charset="-122"/>
            </a:endParaRPr>
          </a:p>
          <a:p>
            <a:pPr marL="0" indent="0" fontAlgn="base">
              <a:spcBef>
                <a:spcPct val="20000"/>
              </a:spcBef>
              <a:spcAft>
                <a:spcPct val="0"/>
              </a:spcAft>
              <a:buClr>
                <a:schemeClr val="hlink"/>
              </a:buClr>
              <a:buFont typeface="Arial" panose="020B0604020202020204" pitchFamily="34" charset="0"/>
              <a:buNone/>
            </a:pPr>
            <a:r>
              <a:rPr lang="zh-CN" b="1" dirty="0" smtClean="0">
                <a:latin typeface="Arial" panose="020B0604020202020204" pitchFamily="34" charset="0"/>
                <a:ea typeface="宋体" panose="02010600030101010101" pitchFamily="2" charset="-122"/>
              </a:rPr>
              <a:t>都用于描述系统中对象之间的交互协作完成一项功能</a:t>
            </a:r>
            <a:endParaRPr lang="zh-CN" b="1" dirty="0" smtClean="0">
              <a:latin typeface="Arial" panose="020B0604020202020204" pitchFamily="34" charset="0"/>
              <a:ea typeface="宋体" panose="02010600030101010101" pitchFamily="2" charset="-122"/>
            </a:endParaRPr>
          </a:p>
          <a:p>
            <a:pPr marL="0" indent="0" fontAlgn="base">
              <a:spcBef>
                <a:spcPct val="20000"/>
              </a:spcBef>
              <a:spcAft>
                <a:spcPct val="0"/>
              </a:spcAft>
              <a:buClr>
                <a:schemeClr val="hlink"/>
              </a:buClr>
              <a:buFont typeface="Arial" panose="020B0604020202020204" pitchFamily="34" charset="0"/>
              <a:buNone/>
            </a:pPr>
            <a:r>
              <a:rPr lang="zh-CN" b="1" dirty="0" smtClean="0">
                <a:latin typeface="Arial" panose="020B0604020202020204" pitchFamily="34" charset="0"/>
                <a:ea typeface="宋体" panose="02010600030101010101" pitchFamily="2" charset="-122"/>
              </a:rPr>
              <a:t>彼此可以相互转换</a:t>
            </a:r>
            <a:endParaRPr lang="zh-CN" b="1" dirty="0" smtClean="0">
              <a:latin typeface="Arial" panose="020B0604020202020204" pitchFamily="34" charset="0"/>
              <a:ea typeface="宋体" panose="02010600030101010101" pitchFamily="2" charset="-122"/>
            </a:endParaRPr>
          </a:p>
          <a:p>
            <a:pPr marL="0" indent="0" fontAlgn="base">
              <a:spcBef>
                <a:spcPct val="20000"/>
              </a:spcBef>
              <a:spcAft>
                <a:spcPct val="0"/>
              </a:spcAft>
              <a:buClr>
                <a:schemeClr val="hlink"/>
              </a:buClr>
              <a:buFont typeface="Arial" panose="020B0604020202020204" pitchFamily="34" charset="0"/>
              <a:buNone/>
            </a:pPr>
            <a:r>
              <a:rPr lang="zh-CN" b="1" dirty="0" smtClean="0">
                <a:solidFill>
                  <a:srgbClr val="FF3300"/>
                </a:solidFill>
                <a:latin typeface="Arial" panose="020B0604020202020204" pitchFamily="34" charset="0"/>
                <a:ea typeface="宋体" panose="02010600030101010101" pitchFamily="2" charset="-122"/>
              </a:rPr>
              <a:t>区别</a:t>
            </a:r>
            <a:endParaRPr lang="zh-CN" b="1" dirty="0" smtClean="0">
              <a:solidFill>
                <a:srgbClr val="FF3300"/>
              </a:solidFill>
              <a:latin typeface="Arial" panose="020B0604020202020204" pitchFamily="34" charset="0"/>
              <a:ea typeface="宋体" panose="02010600030101010101" pitchFamily="2" charset="-122"/>
            </a:endParaRPr>
          </a:p>
          <a:p>
            <a:pPr marL="0" indent="0" fontAlgn="base">
              <a:spcBef>
                <a:spcPct val="20000"/>
              </a:spcBef>
              <a:spcAft>
                <a:spcPct val="0"/>
              </a:spcAft>
              <a:buClr>
                <a:schemeClr val="hlink"/>
              </a:buClr>
              <a:buFont typeface="Arial" panose="020B0604020202020204" pitchFamily="34" charset="0"/>
              <a:buNone/>
            </a:pPr>
            <a:r>
              <a:rPr lang="zh-CN" b="1" dirty="0" smtClean="0">
                <a:latin typeface="Arial" panose="020B0604020202020204" pitchFamily="34" charset="0"/>
                <a:ea typeface="宋体" panose="02010600030101010101" pitchFamily="2" charset="-122"/>
              </a:rPr>
              <a:t>顺序图强调的是</a:t>
            </a:r>
            <a:r>
              <a:rPr lang="zh-CN" b="1" dirty="0" smtClean="0">
                <a:solidFill>
                  <a:srgbClr val="FF0000"/>
                </a:solidFill>
                <a:latin typeface="Arial" panose="020B0604020202020204" pitchFamily="34" charset="0"/>
                <a:ea typeface="宋体" panose="02010600030101010101" pitchFamily="2" charset="-122"/>
              </a:rPr>
              <a:t>消息的时间顺序</a:t>
            </a:r>
            <a:r>
              <a:rPr lang="zh-CN" b="1" dirty="0" smtClean="0">
                <a:latin typeface="Arial" panose="020B0604020202020204" pitchFamily="34" charset="0"/>
                <a:ea typeface="宋体" panose="02010600030101010101" pitchFamily="2" charset="-122"/>
              </a:rPr>
              <a:t>；协作图强调的是</a:t>
            </a:r>
            <a:r>
              <a:rPr lang="zh-CN" b="1" dirty="0" smtClean="0">
                <a:solidFill>
                  <a:srgbClr val="FF0000"/>
                </a:solidFill>
                <a:latin typeface="Arial" panose="020B0604020202020204" pitchFamily="34" charset="0"/>
                <a:ea typeface="宋体" panose="02010600030101010101" pitchFamily="2" charset="-122"/>
              </a:rPr>
              <a:t>对象的空间位置关系</a:t>
            </a:r>
            <a:endParaRPr lang="zh-CN" b="1" dirty="0" smtClean="0">
              <a:solidFill>
                <a:srgbClr val="FF0000"/>
              </a:solidFill>
              <a:latin typeface="Arial" panose="020B0604020202020204" pitchFamily="34" charset="0"/>
              <a:ea typeface="宋体" panose="02010600030101010101" pitchFamily="2" charset="-122"/>
            </a:endParaRPr>
          </a:p>
          <a:p>
            <a:pPr marL="0" indent="0" fontAlgn="base">
              <a:spcBef>
                <a:spcPct val="20000"/>
              </a:spcBef>
              <a:spcAft>
                <a:spcPct val="0"/>
              </a:spcAft>
              <a:buClr>
                <a:schemeClr val="hlink"/>
              </a:buClr>
              <a:buFont typeface="Arial" panose="020B0604020202020204" pitchFamily="34" charset="0"/>
              <a:buNone/>
            </a:pPr>
            <a:r>
              <a:rPr lang="zh-CN" b="1" dirty="0" smtClean="0">
                <a:latin typeface="Arial" panose="020B0604020202020204" pitchFamily="34" charset="0"/>
                <a:ea typeface="宋体" panose="02010600030101010101" pitchFamily="2" charset="-122"/>
              </a:rPr>
              <a:t>顺序图中有</a:t>
            </a:r>
            <a:r>
              <a:rPr lang="zh-CN" b="1" dirty="0" smtClean="0">
                <a:solidFill>
                  <a:srgbClr val="FF0000"/>
                </a:solidFill>
                <a:latin typeface="Arial" panose="020B0604020202020204" pitchFamily="34" charset="0"/>
                <a:ea typeface="宋体" panose="02010600030101010101" pitchFamily="2" charset="-122"/>
              </a:rPr>
              <a:t>对象生命线和控制焦点</a:t>
            </a:r>
            <a:r>
              <a:rPr lang="zh-CN" b="1" dirty="0" smtClean="0">
                <a:latin typeface="Arial" panose="020B0604020202020204" pitchFamily="34" charset="0"/>
                <a:ea typeface="宋体" panose="02010600030101010101" pitchFamily="2" charset="-122"/>
              </a:rPr>
              <a:t>；协作图中有</a:t>
            </a:r>
            <a:r>
              <a:rPr lang="zh-CN" b="1" dirty="0" smtClean="0">
                <a:solidFill>
                  <a:srgbClr val="FF0000"/>
                </a:solidFill>
                <a:latin typeface="Arial" panose="020B0604020202020204" pitchFamily="34" charset="0"/>
                <a:ea typeface="宋体" panose="02010600030101010101" pitchFamily="2" charset="-122"/>
              </a:rPr>
              <a:t>路径，消息必须要有消息顺序号</a:t>
            </a:r>
            <a:endParaRPr lang="zh-CN" b="1" dirty="0" smtClean="0">
              <a:solidFill>
                <a:srgbClr val="FF0000"/>
              </a:solidFill>
              <a:latin typeface="Arial" panose="020B0604020202020204" pitchFamily="34" charset="0"/>
              <a:ea typeface="宋体" panose="02010600030101010101" pitchFamily="2" charset="-122"/>
            </a:endParaRPr>
          </a:p>
          <a:p>
            <a:pPr marL="0" indent="0" fontAlgn="base">
              <a:spcBef>
                <a:spcPct val="20000"/>
              </a:spcBef>
              <a:spcAft>
                <a:spcPct val="0"/>
              </a:spcAft>
              <a:buClr>
                <a:schemeClr val="hlink"/>
              </a:buClr>
              <a:buFont typeface="Arial" panose="020B0604020202020204" pitchFamily="34" charset="0"/>
              <a:buNone/>
            </a:pPr>
            <a:r>
              <a:rPr lang="zh-CN" b="1" dirty="0" smtClean="0">
                <a:latin typeface="Arial" panose="020B0604020202020204" pitchFamily="34" charset="0"/>
                <a:ea typeface="宋体" panose="02010600030101010101" pitchFamily="2" charset="-122"/>
              </a:rPr>
              <a:t>顺序图可以表示</a:t>
            </a:r>
            <a:r>
              <a:rPr lang="zh-CN" b="1" dirty="0" smtClean="0">
                <a:solidFill>
                  <a:srgbClr val="FF0000"/>
                </a:solidFill>
                <a:latin typeface="Arial" panose="020B0604020202020204" pitchFamily="34" charset="0"/>
                <a:ea typeface="宋体" panose="02010600030101010101" pitchFamily="2" charset="-122"/>
              </a:rPr>
              <a:t>生命线的分叉</a:t>
            </a:r>
            <a:r>
              <a:rPr lang="zh-CN" b="1" dirty="0" smtClean="0">
                <a:latin typeface="Arial" panose="020B0604020202020204" pitchFamily="34" charset="0"/>
                <a:ea typeface="宋体" panose="02010600030101010101" pitchFamily="2" charset="-122"/>
              </a:rPr>
              <a:t>；协作图可以表示</a:t>
            </a:r>
            <a:r>
              <a:rPr lang="zh-CN" b="1" dirty="0" smtClean="0">
                <a:solidFill>
                  <a:srgbClr val="FF0000"/>
                </a:solidFill>
                <a:latin typeface="Arial" panose="020B0604020202020204" pitchFamily="34" charset="0"/>
                <a:ea typeface="宋体" panose="02010600030101010101" pitchFamily="2" charset="-122"/>
              </a:rPr>
              <a:t>多对象、主动对象</a:t>
            </a:r>
            <a:endParaRPr lang="zh-CN" sz="1800" dirty="0" smtClean="0">
              <a:solidFill>
                <a:srgbClr val="FF0000"/>
              </a:solidFill>
              <a:latin typeface="Arial" panose="020B0604020202020204" pitchFamily="34" charset="0"/>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0"/>
          <p:cNvSpPr txBox="1"/>
          <p:nvPr/>
        </p:nvSpPr>
        <p:spPr>
          <a:xfrm>
            <a:off x="3725359" y="1247024"/>
            <a:ext cx="4833938" cy="46166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lgn="ctr" fontAlgn="auto">
              <a:spcBef>
                <a:spcPts val="0"/>
              </a:spcBef>
              <a:spcAft>
                <a:spcPts val="0"/>
              </a:spcAft>
              <a:defRPr/>
            </a:pPr>
            <a:r>
              <a:rPr lang="zh-CN" altLang="en-US" sz="2400" b="1" dirty="0">
                <a:solidFill>
                  <a:srgbClr val="0070C0"/>
                </a:solidFill>
                <a:latin typeface="微软雅黑" panose="020B0503020204020204" pitchFamily="34" charset="-122"/>
                <a:ea typeface="微软雅黑" panose="020B0503020204020204" pitchFamily="34" charset="-122"/>
              </a:rPr>
              <a:t>动态建模概述</a:t>
            </a: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
        <p:nvSpPr>
          <p:cNvPr id="4" name="TextBox 21"/>
          <p:cNvSpPr txBox="1"/>
          <p:nvPr/>
        </p:nvSpPr>
        <p:spPr>
          <a:xfrm>
            <a:off x="3725359" y="2161981"/>
            <a:ext cx="4833938" cy="46166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zh-CN"/>
            </a:defPPr>
            <a:lvl1pPr algn="ctr">
              <a:defRPr sz="2400" b="1">
                <a:solidFill>
                  <a:srgbClr val="0070C0"/>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fontAlgn="auto">
              <a:spcBef>
                <a:spcPts val="0"/>
              </a:spcBef>
              <a:spcAft>
                <a:spcPts val="0"/>
              </a:spcAft>
              <a:defRPr/>
            </a:pPr>
            <a:r>
              <a:rPr lang="zh-CN" altLang="en-US" dirty="0"/>
              <a:t>顺序图</a:t>
            </a:r>
            <a:endParaRPr lang="zh-CN" altLang="en-US" dirty="0"/>
          </a:p>
        </p:txBody>
      </p:sp>
      <p:grpSp>
        <p:nvGrpSpPr>
          <p:cNvPr id="7" name="组合 6"/>
          <p:cNvGrpSpPr/>
          <p:nvPr/>
        </p:nvGrpSpPr>
        <p:grpSpPr bwMode="auto">
          <a:xfrm>
            <a:off x="3045909" y="1147011"/>
            <a:ext cx="920750" cy="701675"/>
            <a:chOff x="2165941" y="1632858"/>
            <a:chExt cx="864096" cy="744966"/>
          </a:xfrm>
        </p:grpSpPr>
        <p:sp>
          <p:nvSpPr>
            <p:cNvPr id="8" name="五边形 7"/>
            <p:cNvSpPr/>
            <p:nvPr/>
          </p:nvSpPr>
          <p:spPr>
            <a:xfrm>
              <a:off x="2165941" y="1740726"/>
              <a:ext cx="864096" cy="461812"/>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TextBox 43"/>
            <p:cNvSpPr txBox="1">
              <a:spLocks noChangeArrowheads="1"/>
            </p:cNvSpPr>
            <p:nvPr/>
          </p:nvSpPr>
          <p:spPr bwMode="auto">
            <a:xfrm>
              <a:off x="2216595" y="1632858"/>
              <a:ext cx="490151" cy="744966"/>
            </a:xfrm>
            <a:prstGeom prst="rect">
              <a:avLst/>
            </a:prstGeom>
            <a:noFill/>
            <a:ln w="9525">
              <a:noFill/>
              <a:miter lim="800000"/>
            </a:ln>
          </p:spPr>
          <p:txBody>
            <a:bodyPr wrap="none">
              <a:spAutoFit/>
            </a:bodyPr>
            <a:lstStyle/>
            <a:p>
              <a:r>
                <a:rPr lang="en-US" altLang="zh-CN" sz="4000" b="1">
                  <a:solidFill>
                    <a:schemeClr val="bg1"/>
                  </a:solidFill>
                  <a:latin typeface="Arial Black" panose="020B0A04020102020204" pitchFamily="34" charset="0"/>
                  <a:ea typeface="Arial Unicode MS" panose="020B0604020202020204" charset="-122"/>
                  <a:cs typeface="Arial Unicode MS" panose="020B0604020202020204" charset="-122"/>
                </a:rPr>
                <a:t>1</a:t>
              </a:r>
              <a:endParaRPr lang="zh-CN" altLang="en-US" sz="4000" b="1">
                <a:solidFill>
                  <a:schemeClr val="bg1"/>
                </a:solidFill>
                <a:latin typeface="Arial Black" panose="020B0A04020102020204" pitchFamily="34" charset="0"/>
                <a:ea typeface="Arial Unicode MS" panose="020B0604020202020204" charset="-122"/>
                <a:cs typeface="Arial Unicode MS" panose="020B0604020202020204" charset="-122"/>
              </a:endParaRPr>
            </a:p>
          </p:txBody>
        </p:sp>
      </p:grpSp>
      <p:grpSp>
        <p:nvGrpSpPr>
          <p:cNvPr id="10" name="组合 9"/>
          <p:cNvGrpSpPr/>
          <p:nvPr/>
        </p:nvGrpSpPr>
        <p:grpSpPr bwMode="auto">
          <a:xfrm>
            <a:off x="3045909" y="2065144"/>
            <a:ext cx="920750" cy="701675"/>
            <a:chOff x="2165941" y="2378338"/>
            <a:chExt cx="864096" cy="741435"/>
          </a:xfrm>
        </p:grpSpPr>
        <p:sp>
          <p:nvSpPr>
            <p:cNvPr id="11" name="五边形 10"/>
            <p:cNvSpPr/>
            <p:nvPr/>
          </p:nvSpPr>
          <p:spPr>
            <a:xfrm>
              <a:off x="2165941" y="2480662"/>
              <a:ext cx="864096" cy="461301"/>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TextBox 46"/>
            <p:cNvSpPr txBox="1">
              <a:spLocks noChangeArrowheads="1"/>
            </p:cNvSpPr>
            <p:nvPr/>
          </p:nvSpPr>
          <p:spPr bwMode="auto">
            <a:xfrm>
              <a:off x="2216595" y="2378338"/>
              <a:ext cx="490151" cy="741435"/>
            </a:xfrm>
            <a:prstGeom prst="rect">
              <a:avLst/>
            </a:prstGeom>
            <a:noFill/>
            <a:ln w="9525">
              <a:noFill/>
              <a:miter lim="800000"/>
            </a:ln>
          </p:spPr>
          <p:txBody>
            <a:bodyPr wrap="none">
              <a:spAutoFit/>
            </a:bodyPr>
            <a:lstStyle/>
            <a:p>
              <a:r>
                <a:rPr lang="en-US" altLang="zh-CN" sz="4000" b="1">
                  <a:solidFill>
                    <a:schemeClr val="bg1"/>
                  </a:solidFill>
                  <a:latin typeface="Arial Black" panose="020B0A04020102020204" pitchFamily="34" charset="0"/>
                  <a:ea typeface="Arial Unicode MS" panose="020B0604020202020204" charset="-122"/>
                  <a:cs typeface="Arial Unicode MS" panose="020B0604020202020204" charset="-122"/>
                </a:rPr>
                <a:t>2</a:t>
              </a:r>
              <a:endParaRPr lang="zh-CN" altLang="en-US" sz="4000" b="1">
                <a:solidFill>
                  <a:schemeClr val="bg1"/>
                </a:solidFill>
                <a:latin typeface="Arial Black" panose="020B0A04020102020204" pitchFamily="34" charset="0"/>
                <a:ea typeface="Arial Unicode MS" panose="020B0604020202020204" charset="-122"/>
                <a:cs typeface="Arial Unicode MS" panose="020B0604020202020204" charset="-122"/>
              </a:endParaRPr>
            </a:p>
          </p:txBody>
        </p:sp>
      </p:grpSp>
      <p:sp>
        <p:nvSpPr>
          <p:cNvPr id="13" name="TextBox 21"/>
          <p:cNvSpPr txBox="1"/>
          <p:nvPr/>
        </p:nvSpPr>
        <p:spPr>
          <a:xfrm>
            <a:off x="3725359" y="3174332"/>
            <a:ext cx="4833938" cy="46166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zh-CN"/>
            </a:defPPr>
            <a:lvl1pPr algn="ctr">
              <a:defRPr sz="2400" b="1">
                <a:solidFill>
                  <a:srgbClr val="0070C0"/>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fontAlgn="auto">
              <a:spcBef>
                <a:spcPts val="0"/>
              </a:spcBef>
              <a:spcAft>
                <a:spcPts val="0"/>
              </a:spcAft>
              <a:defRPr/>
            </a:pPr>
            <a:r>
              <a:rPr lang="zh-CN" altLang="en-US" dirty="0"/>
              <a:t>协作图</a:t>
            </a:r>
            <a:endParaRPr lang="zh-CN" altLang="en-US" dirty="0"/>
          </a:p>
        </p:txBody>
      </p:sp>
      <p:grpSp>
        <p:nvGrpSpPr>
          <p:cNvPr id="14" name="组合 13"/>
          <p:cNvGrpSpPr/>
          <p:nvPr/>
        </p:nvGrpSpPr>
        <p:grpSpPr bwMode="auto">
          <a:xfrm>
            <a:off x="3045909" y="3077495"/>
            <a:ext cx="920750" cy="701675"/>
            <a:chOff x="2165941" y="2378338"/>
            <a:chExt cx="864096" cy="741435"/>
          </a:xfrm>
        </p:grpSpPr>
        <p:sp>
          <p:nvSpPr>
            <p:cNvPr id="15" name="五边形 14"/>
            <p:cNvSpPr/>
            <p:nvPr/>
          </p:nvSpPr>
          <p:spPr>
            <a:xfrm>
              <a:off x="2165941" y="2480662"/>
              <a:ext cx="864096" cy="461301"/>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 name="TextBox 46"/>
            <p:cNvSpPr txBox="1">
              <a:spLocks noChangeArrowheads="1"/>
            </p:cNvSpPr>
            <p:nvPr/>
          </p:nvSpPr>
          <p:spPr bwMode="auto">
            <a:xfrm>
              <a:off x="2216595" y="2378338"/>
              <a:ext cx="490151" cy="741435"/>
            </a:xfrm>
            <a:prstGeom prst="rect">
              <a:avLst/>
            </a:prstGeom>
            <a:noFill/>
            <a:ln w="9525">
              <a:noFill/>
              <a:miter lim="800000"/>
            </a:ln>
          </p:spPr>
          <p:txBody>
            <a:bodyPr wrap="none">
              <a:spAutoFit/>
            </a:bodyPr>
            <a:lstStyle/>
            <a:p>
              <a:r>
                <a:rPr lang="en-US" altLang="zh-CN" sz="4000" b="1" dirty="0" smtClean="0">
                  <a:solidFill>
                    <a:schemeClr val="bg1"/>
                  </a:solidFill>
                  <a:latin typeface="Arial Black" panose="020B0A04020102020204" pitchFamily="34" charset="0"/>
                  <a:ea typeface="Arial Unicode MS" panose="020B0604020202020204" charset="-122"/>
                  <a:cs typeface="Arial Unicode MS" panose="020B0604020202020204" charset="-122"/>
                </a:rPr>
                <a:t>3</a:t>
              </a:r>
              <a:endParaRPr lang="zh-CN" altLang="en-US" sz="4000" b="1" dirty="0">
                <a:solidFill>
                  <a:schemeClr val="bg1"/>
                </a:solidFill>
                <a:latin typeface="Arial Black" panose="020B0A04020102020204" pitchFamily="34" charset="0"/>
                <a:ea typeface="Arial Unicode MS" panose="020B0604020202020204" charset="-122"/>
                <a:cs typeface="Arial Unicode MS" panose="020B0604020202020204" charset="-122"/>
              </a:endParaRPr>
            </a:p>
          </p:txBody>
        </p:sp>
      </p:grpSp>
      <p:sp>
        <p:nvSpPr>
          <p:cNvPr id="17" name="TextBox 21"/>
          <p:cNvSpPr txBox="1"/>
          <p:nvPr/>
        </p:nvSpPr>
        <p:spPr>
          <a:xfrm>
            <a:off x="3725359" y="4186683"/>
            <a:ext cx="4833938" cy="46166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zh-CN"/>
            </a:defPPr>
            <a:lvl1pPr algn="ctr">
              <a:defRPr sz="2400" b="1">
                <a:solidFill>
                  <a:srgbClr val="0070C0"/>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fontAlgn="auto">
              <a:spcBef>
                <a:spcPts val="0"/>
              </a:spcBef>
              <a:spcAft>
                <a:spcPts val="0"/>
              </a:spcAft>
              <a:defRPr/>
            </a:pPr>
            <a:r>
              <a:rPr lang="zh-CN" altLang="en-US" dirty="0" smtClean="0">
                <a:solidFill>
                  <a:srgbClr val="FF0000"/>
                </a:solidFill>
              </a:rPr>
              <a:t>状态图</a:t>
            </a:r>
            <a:endParaRPr lang="zh-CN" altLang="en-US" dirty="0">
              <a:solidFill>
                <a:srgbClr val="FF0000"/>
              </a:solidFill>
            </a:endParaRPr>
          </a:p>
        </p:txBody>
      </p:sp>
      <p:grpSp>
        <p:nvGrpSpPr>
          <p:cNvPr id="18" name="组合 17"/>
          <p:cNvGrpSpPr/>
          <p:nvPr/>
        </p:nvGrpSpPr>
        <p:grpSpPr bwMode="auto">
          <a:xfrm>
            <a:off x="3045909" y="4089846"/>
            <a:ext cx="920750" cy="701675"/>
            <a:chOff x="2165941" y="2378338"/>
            <a:chExt cx="864096" cy="741435"/>
          </a:xfrm>
        </p:grpSpPr>
        <p:sp>
          <p:nvSpPr>
            <p:cNvPr id="19" name="五边形 18"/>
            <p:cNvSpPr/>
            <p:nvPr/>
          </p:nvSpPr>
          <p:spPr>
            <a:xfrm>
              <a:off x="2165941" y="2480662"/>
              <a:ext cx="864096" cy="461301"/>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0" name="TextBox 46"/>
            <p:cNvSpPr txBox="1">
              <a:spLocks noChangeArrowheads="1"/>
            </p:cNvSpPr>
            <p:nvPr/>
          </p:nvSpPr>
          <p:spPr bwMode="auto">
            <a:xfrm>
              <a:off x="2216595" y="2378338"/>
              <a:ext cx="490151" cy="741435"/>
            </a:xfrm>
            <a:prstGeom prst="rect">
              <a:avLst/>
            </a:prstGeom>
            <a:noFill/>
            <a:ln w="9525">
              <a:noFill/>
              <a:miter lim="800000"/>
            </a:ln>
          </p:spPr>
          <p:txBody>
            <a:bodyPr wrap="none">
              <a:spAutoFit/>
            </a:bodyPr>
            <a:lstStyle/>
            <a:p>
              <a:r>
                <a:rPr lang="en-US" altLang="zh-CN" sz="4000" b="1" dirty="0" smtClean="0">
                  <a:solidFill>
                    <a:schemeClr val="bg1"/>
                  </a:solidFill>
                  <a:latin typeface="Arial Black" panose="020B0A04020102020204" pitchFamily="34" charset="0"/>
                  <a:ea typeface="Arial Unicode MS" panose="020B0604020202020204" charset="-122"/>
                  <a:cs typeface="Arial Unicode MS" panose="020B0604020202020204" charset="-122"/>
                </a:rPr>
                <a:t>4</a:t>
              </a:r>
              <a:endParaRPr lang="zh-CN" altLang="en-US" sz="4000" b="1" dirty="0">
                <a:solidFill>
                  <a:schemeClr val="bg1"/>
                </a:solidFill>
                <a:latin typeface="Arial Black" panose="020B0A04020102020204" pitchFamily="34" charset="0"/>
                <a:ea typeface="Arial Unicode MS" panose="020B0604020202020204" charset="-122"/>
                <a:cs typeface="Arial Unicode MS" panose="020B0604020202020204" charset="-122"/>
              </a:endParaRPr>
            </a:p>
          </p:txBody>
        </p:sp>
      </p:grpSp>
      <p:sp>
        <p:nvSpPr>
          <p:cNvPr id="21" name="TextBox 21"/>
          <p:cNvSpPr txBox="1"/>
          <p:nvPr/>
        </p:nvSpPr>
        <p:spPr>
          <a:xfrm>
            <a:off x="3725359" y="5101083"/>
            <a:ext cx="4833938" cy="46166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zh-CN"/>
            </a:defPPr>
            <a:lvl1pPr algn="ctr">
              <a:defRPr sz="2400" b="1">
                <a:solidFill>
                  <a:srgbClr val="0070C0"/>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fontAlgn="auto">
              <a:spcBef>
                <a:spcPts val="0"/>
              </a:spcBef>
              <a:spcAft>
                <a:spcPts val="0"/>
              </a:spcAft>
              <a:defRPr/>
            </a:pPr>
            <a:r>
              <a:rPr lang="zh-CN" altLang="en-US" dirty="0" smtClean="0"/>
              <a:t>活动图</a:t>
            </a:r>
            <a:endParaRPr lang="zh-CN" altLang="en-US" dirty="0"/>
          </a:p>
        </p:txBody>
      </p:sp>
      <p:grpSp>
        <p:nvGrpSpPr>
          <p:cNvPr id="22" name="组合 21"/>
          <p:cNvGrpSpPr/>
          <p:nvPr/>
        </p:nvGrpSpPr>
        <p:grpSpPr bwMode="auto">
          <a:xfrm>
            <a:off x="3045909" y="5004246"/>
            <a:ext cx="920750" cy="701675"/>
            <a:chOff x="2165941" y="2378338"/>
            <a:chExt cx="864096" cy="741435"/>
          </a:xfrm>
        </p:grpSpPr>
        <p:sp>
          <p:nvSpPr>
            <p:cNvPr id="23" name="五边形 22"/>
            <p:cNvSpPr/>
            <p:nvPr/>
          </p:nvSpPr>
          <p:spPr>
            <a:xfrm>
              <a:off x="2165941" y="2480662"/>
              <a:ext cx="864096" cy="461301"/>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 name="TextBox 46"/>
            <p:cNvSpPr txBox="1">
              <a:spLocks noChangeArrowheads="1"/>
            </p:cNvSpPr>
            <p:nvPr/>
          </p:nvSpPr>
          <p:spPr bwMode="auto">
            <a:xfrm>
              <a:off x="2216595" y="2378338"/>
              <a:ext cx="490151" cy="741435"/>
            </a:xfrm>
            <a:prstGeom prst="rect">
              <a:avLst/>
            </a:prstGeom>
            <a:noFill/>
            <a:ln w="9525">
              <a:noFill/>
              <a:miter lim="800000"/>
            </a:ln>
          </p:spPr>
          <p:txBody>
            <a:bodyPr wrap="none">
              <a:spAutoFit/>
            </a:bodyPr>
            <a:lstStyle/>
            <a:p>
              <a:r>
                <a:rPr lang="en-US" altLang="zh-CN" sz="4000" b="1" dirty="0" smtClean="0">
                  <a:solidFill>
                    <a:schemeClr val="bg1"/>
                  </a:solidFill>
                  <a:latin typeface="Arial Black" panose="020B0A04020102020204" pitchFamily="34" charset="0"/>
                  <a:ea typeface="Arial Unicode MS" panose="020B0604020202020204" charset="-122"/>
                  <a:cs typeface="Arial Unicode MS" panose="020B0604020202020204" charset="-122"/>
                </a:rPr>
                <a:t>5</a:t>
              </a:r>
              <a:endParaRPr lang="zh-CN" altLang="en-US" sz="4000" b="1" dirty="0">
                <a:solidFill>
                  <a:schemeClr val="bg1"/>
                </a:solidFill>
                <a:latin typeface="Arial Black" panose="020B0A04020102020204" pitchFamily="34" charset="0"/>
                <a:ea typeface="Arial Unicode MS" panose="020B0604020202020204" charset="-122"/>
                <a:cs typeface="Arial Unicode MS" panose="020B0604020202020204" charset="-122"/>
              </a:endParaRPr>
            </a:p>
          </p:txBody>
        </p:sp>
      </p:grpSp>
      <p:sp>
        <p:nvSpPr>
          <p:cNvPr id="25" name="文本框 16"/>
          <p:cNvSpPr txBox="1">
            <a:spLocks noChangeArrowheads="1"/>
          </p:cNvSpPr>
          <p:nvPr/>
        </p:nvSpPr>
        <p:spPr bwMode="auto">
          <a:xfrm>
            <a:off x="3336759" y="0"/>
            <a:ext cx="5558588" cy="700202"/>
          </a:xfrm>
          <a:prstGeom prst="rect">
            <a:avLst/>
          </a:prstGeom>
          <a:noFill/>
          <a:ln w="9525">
            <a:noFill/>
            <a:miter lim="800000"/>
          </a:ln>
        </p:spPr>
        <p:txBody>
          <a:bodyPr wrap="square" lIns="68589" tIns="34295" rIns="68589" bIns="34295">
            <a:spAutoFit/>
          </a:bodyPr>
          <a:lstStyle/>
          <a:p>
            <a:pPr defTabSz="685800"/>
            <a:r>
              <a:rPr lang="zh-CN" altLang="en-US" sz="4100" b="1" dirty="0" smtClean="0">
                <a:solidFill>
                  <a:srgbClr val="1A93D0"/>
                </a:solidFill>
                <a:latin typeface="微软雅黑" panose="020B0503020204020204" pitchFamily="34" charset="-122"/>
                <a:ea typeface="微软雅黑" panose="020B0503020204020204" pitchFamily="34" charset="-122"/>
              </a:rPr>
              <a:t>第五章 动态建模</a:t>
            </a:r>
            <a:endParaRPr lang="zh-CN" altLang="en-US" sz="4100" b="1" dirty="0">
              <a:solidFill>
                <a:srgbClr val="1A93D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par>
                                <p:cTn id="20" presetID="2" presetClass="entr" presetSubtype="8"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0-#ppt_w/2"/>
                                          </p:val>
                                        </p:tav>
                                        <p:tav tm="100000">
                                          <p:val>
                                            <p:strVal val="#ppt_x"/>
                                          </p:val>
                                        </p:tav>
                                      </p:tavLst>
                                    </p:anim>
                                    <p:anim calcmode="lin" valueType="num">
                                      <p:cBhvr additive="base">
                                        <p:cTn id="23" dur="500" fill="hold"/>
                                        <p:tgtEl>
                                          <p:spTgt spid="14"/>
                                        </p:tgtEl>
                                        <p:attrNameLst>
                                          <p:attrName>ppt_y</p:attrName>
                                        </p:attrNameLst>
                                      </p:cBhvr>
                                      <p:tavLst>
                                        <p:tav tm="0">
                                          <p:val>
                                            <p:strVal val="#ppt_y"/>
                                          </p:val>
                                        </p:tav>
                                        <p:tav tm="100000">
                                          <p:val>
                                            <p:strVal val="#ppt_y"/>
                                          </p:val>
                                        </p:tav>
                                      </p:tavLst>
                                    </p:anim>
                                  </p:childTnLst>
                                </p:cTn>
                              </p:par>
                              <p:par>
                                <p:cTn id="24" presetID="22" presetClass="entr" presetSubtype="8"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left)">
                                      <p:cBhvr>
                                        <p:cTn id="26" dur="500"/>
                                        <p:tgtEl>
                                          <p:spTgt spid="13"/>
                                        </p:tgtEl>
                                      </p:cBhvr>
                                    </p:animEffect>
                                  </p:childTnLst>
                                </p:cTn>
                              </p:par>
                              <p:par>
                                <p:cTn id="27" presetID="2" presetClass="entr" presetSubtype="8"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0-#ppt_w/2"/>
                                          </p:val>
                                        </p:tav>
                                        <p:tav tm="100000">
                                          <p:val>
                                            <p:strVal val="#ppt_x"/>
                                          </p:val>
                                        </p:tav>
                                      </p:tavLst>
                                    </p:anim>
                                    <p:anim calcmode="lin" valueType="num">
                                      <p:cBhvr additive="base">
                                        <p:cTn id="30" dur="500" fill="hold"/>
                                        <p:tgtEl>
                                          <p:spTgt spid="18"/>
                                        </p:tgtEl>
                                        <p:attrNameLst>
                                          <p:attrName>ppt_y</p:attrName>
                                        </p:attrNameLst>
                                      </p:cBhvr>
                                      <p:tavLst>
                                        <p:tav tm="0">
                                          <p:val>
                                            <p:strVal val="#ppt_y"/>
                                          </p:val>
                                        </p:tav>
                                        <p:tav tm="100000">
                                          <p:val>
                                            <p:strVal val="#ppt_y"/>
                                          </p:val>
                                        </p:tav>
                                      </p:tavLst>
                                    </p:anim>
                                  </p:childTnLst>
                                </p:cTn>
                              </p:par>
                              <p:par>
                                <p:cTn id="31" presetID="22" presetClass="entr" presetSubtype="8"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left)">
                                      <p:cBhvr>
                                        <p:cTn id="33" dur="500"/>
                                        <p:tgtEl>
                                          <p:spTgt spid="17"/>
                                        </p:tgtEl>
                                      </p:cBhvr>
                                    </p:animEffect>
                                  </p:childTnLst>
                                </p:cTn>
                              </p:par>
                              <p:par>
                                <p:cTn id="34" presetID="2" presetClass="entr" presetSubtype="8"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 calcmode="lin" valueType="num">
                                      <p:cBhvr additive="base">
                                        <p:cTn id="36" dur="500" fill="hold"/>
                                        <p:tgtEl>
                                          <p:spTgt spid="22"/>
                                        </p:tgtEl>
                                        <p:attrNameLst>
                                          <p:attrName>ppt_x</p:attrName>
                                        </p:attrNameLst>
                                      </p:cBhvr>
                                      <p:tavLst>
                                        <p:tav tm="0">
                                          <p:val>
                                            <p:strVal val="0-#ppt_w/2"/>
                                          </p:val>
                                        </p:tav>
                                        <p:tav tm="100000">
                                          <p:val>
                                            <p:strVal val="#ppt_x"/>
                                          </p:val>
                                        </p:tav>
                                      </p:tavLst>
                                    </p:anim>
                                    <p:anim calcmode="lin" valueType="num">
                                      <p:cBhvr additive="base">
                                        <p:cTn id="37" dur="500" fill="hold"/>
                                        <p:tgtEl>
                                          <p:spTgt spid="22"/>
                                        </p:tgtEl>
                                        <p:attrNameLst>
                                          <p:attrName>ppt_y</p:attrName>
                                        </p:attrNameLst>
                                      </p:cBhvr>
                                      <p:tavLst>
                                        <p:tav tm="0">
                                          <p:val>
                                            <p:strVal val="#ppt_y"/>
                                          </p:val>
                                        </p:tav>
                                        <p:tav tm="100000">
                                          <p:val>
                                            <p:strVal val="#ppt_y"/>
                                          </p:val>
                                        </p:tav>
                                      </p:tavLst>
                                    </p:anim>
                                  </p:childTnLst>
                                </p:cTn>
                              </p:par>
                              <p:par>
                                <p:cTn id="38" presetID="22" presetClass="entr" presetSubtype="8"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left)">
                                      <p:cBhvr>
                                        <p:cTn id="40" dur="500"/>
                                        <p:tgtEl>
                                          <p:spTgt spid="21"/>
                                        </p:tgtEl>
                                      </p:cBhvr>
                                    </p:animEffect>
                                  </p:childTnLst>
                                </p:cTn>
                              </p:par>
                            </p:childTnLst>
                          </p:cTn>
                        </p:par>
                        <p:par>
                          <p:cTn id="41" fill="hold">
                            <p:stCondLst>
                              <p:cond delay="1000"/>
                            </p:stCondLst>
                            <p:childTnLst>
                              <p:par>
                                <p:cTn id="42" presetID="41" presetClass="entr" presetSubtype="0" fill="hold" nodeType="afterEffect">
                                  <p:stCondLst>
                                    <p:cond delay="0"/>
                                  </p:stCondLst>
                                  <p:iterate type="lt">
                                    <p:tmPct val="10000"/>
                                  </p:iterate>
                                  <p:childTnLst>
                                    <p:set>
                                      <p:cBhvr>
                                        <p:cTn id="43" dur="1" fill="hold">
                                          <p:stCondLst>
                                            <p:cond delay="0"/>
                                          </p:stCondLst>
                                        </p:cTn>
                                        <p:tgtEl>
                                          <p:spTgt spid="25">
                                            <p:txEl>
                                              <p:pRg st="0" end="0"/>
                                            </p:txEl>
                                          </p:spTgt>
                                        </p:tgtEl>
                                        <p:attrNameLst>
                                          <p:attrName>style.visibility</p:attrName>
                                        </p:attrNameLst>
                                      </p:cBhvr>
                                      <p:to>
                                        <p:strVal val="visible"/>
                                      </p:to>
                                    </p:set>
                                    <p:anim calcmode="lin" valueType="num">
                                      <p:cBhvr>
                                        <p:cTn id="44" dur="500" fill="hold"/>
                                        <p:tgtEl>
                                          <p:spTgt spid="25">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25">
                                            <p:txEl>
                                              <p:pRg st="0" end="0"/>
                                            </p:txEl>
                                          </p:spTgt>
                                        </p:tgtEl>
                                        <p:attrNameLst>
                                          <p:attrName>ppt_y</p:attrName>
                                        </p:attrNameLst>
                                      </p:cBhvr>
                                      <p:tavLst>
                                        <p:tav tm="0">
                                          <p:val>
                                            <p:strVal val="#ppt_y"/>
                                          </p:val>
                                        </p:tav>
                                        <p:tav tm="100000">
                                          <p:val>
                                            <p:strVal val="#ppt_y"/>
                                          </p:val>
                                        </p:tav>
                                      </p:tavLst>
                                    </p:anim>
                                    <p:anim calcmode="lin" valueType="num">
                                      <p:cBhvr>
                                        <p:cTn id="46" dur="500" fill="hold"/>
                                        <p:tgtEl>
                                          <p:spTgt spid="25">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25">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3" grpId="0" animBg="1"/>
      <p:bldP spid="17" grpId="0" animBg="1"/>
      <p:bldP spid="21"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概述</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内容占位符 2"/>
          <p:cNvSpPr txBox="1"/>
          <p:nvPr/>
        </p:nvSpPr>
        <p:spPr>
          <a:xfrm>
            <a:off x="263352" y="756484"/>
            <a:ext cx="6835682" cy="612300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70000"/>
              </a:lnSpc>
              <a:buFont typeface="Arial" panose="020B0604020202020204" pitchFamily="34" charset="0"/>
              <a:buNone/>
            </a:pPr>
            <a:r>
              <a:rPr lang="zh-CN" altLang="en-US" b="1" dirty="0" smtClean="0">
                <a:solidFill>
                  <a:srgbClr val="FF0000"/>
                </a:solidFill>
                <a:latin typeface="微软雅黑" panose="020B0503020204020204" pitchFamily="34" charset="-122"/>
                <a:ea typeface="微软雅黑" panose="020B0503020204020204" pitchFamily="34" charset="-122"/>
              </a:rPr>
              <a:t>万事万物都存在状态</a:t>
            </a:r>
            <a:endParaRPr lang="en-US" altLang="zh-CN" b="1" dirty="0" smtClean="0">
              <a:solidFill>
                <a:srgbClr val="FF0000"/>
              </a:solidFill>
              <a:latin typeface="微软雅黑" panose="020B0503020204020204" pitchFamily="34" charset="-122"/>
              <a:ea typeface="微软雅黑" panose="020B0503020204020204" pitchFamily="34" charset="-122"/>
            </a:endParaRPr>
          </a:p>
          <a:p>
            <a:pPr marL="0" indent="0">
              <a:lnSpc>
                <a:spcPct val="170000"/>
              </a:lnSpc>
              <a:buFont typeface="Arial" panose="020B0604020202020204" pitchFamily="34" charset="0"/>
              <a:buNone/>
            </a:pPr>
            <a:r>
              <a:rPr lang="zh-CN" altLang="en-US" dirty="0" smtClean="0">
                <a:latin typeface="微软雅黑" panose="020B0503020204020204" pitchFamily="34" charset="-122"/>
                <a:ea typeface="微软雅黑" panose="020B0503020204020204" pitchFamily="34" charset="-122"/>
              </a:rPr>
              <a:t>现实世界中的事物都有一个创建、变迁、消亡的生命历程。</a:t>
            </a:r>
            <a:endParaRPr lang="zh-CN" altLang="en-US" dirty="0" smtClean="0">
              <a:latin typeface="微软雅黑" panose="020B0503020204020204" pitchFamily="34" charset="-122"/>
              <a:ea typeface="微软雅黑" panose="020B0503020204020204" pitchFamily="34" charset="-122"/>
            </a:endParaRPr>
          </a:p>
          <a:p>
            <a:pPr lvl="1"/>
            <a:r>
              <a:rPr lang="zh-CN" altLang="en-US" sz="2000" dirty="0" smtClean="0">
                <a:latin typeface="微软雅黑" panose="020B0503020204020204" pitchFamily="34" charset="-122"/>
                <a:ea typeface="微软雅黑" panose="020B0503020204020204" pitchFamily="34" charset="-122"/>
              </a:rPr>
              <a:t>动物经历出生、成长、衰老、死亡的过程；</a:t>
            </a:r>
            <a:endParaRPr lang="zh-CN" altLang="en-US" sz="2000" dirty="0" smtClean="0">
              <a:latin typeface="微软雅黑" panose="020B0503020204020204" pitchFamily="34" charset="-122"/>
              <a:ea typeface="微软雅黑" panose="020B0503020204020204" pitchFamily="34" charset="-122"/>
            </a:endParaRPr>
          </a:p>
          <a:p>
            <a:pPr lvl="1"/>
            <a:r>
              <a:rPr lang="zh-CN" altLang="en-US" sz="2000" dirty="0" smtClean="0">
                <a:latin typeface="微软雅黑" panose="020B0503020204020204" pitchFamily="34" charset="-122"/>
                <a:ea typeface="微软雅黑" panose="020B0503020204020204" pitchFamily="34" charset="-122"/>
              </a:rPr>
              <a:t>邮局邮寄物品时要填写邮寄单，邮寄单的状态可能为：发件人申请、发件人填写、邮局审查、邮局发送、递交到收件人、收件人用来取物品；</a:t>
            </a:r>
            <a:endParaRPr lang="zh-CN" altLang="en-US" sz="2000" dirty="0" smtClean="0">
              <a:latin typeface="微软雅黑" panose="020B0503020204020204" pitchFamily="34" charset="-122"/>
              <a:ea typeface="微软雅黑" panose="020B0503020204020204" pitchFamily="34" charset="-122"/>
            </a:endParaRPr>
          </a:p>
          <a:p>
            <a:pPr lvl="1"/>
            <a:endParaRPr lang="zh-CN" altLang="en-US" sz="800" dirty="0" smtClean="0">
              <a:latin typeface="微软雅黑" panose="020B0503020204020204" pitchFamily="34" charset="-122"/>
              <a:ea typeface="微软雅黑" panose="020B0503020204020204" pitchFamily="34" charset="-122"/>
            </a:endParaRPr>
          </a:p>
          <a:p>
            <a:pPr marL="0" indent="0">
              <a:buFont typeface="Arial" panose="020B0604020202020204" pitchFamily="34" charset="0"/>
              <a:buNone/>
            </a:pPr>
            <a:r>
              <a:rPr lang="zh-CN" altLang="en-US" dirty="0" smtClean="0">
                <a:latin typeface="微软雅黑" panose="020B0503020204020204" pitchFamily="34" charset="-122"/>
                <a:ea typeface="微软雅黑" panose="020B0503020204020204" pitchFamily="34" charset="-122"/>
              </a:rPr>
              <a:t>上述状态的变迁是一次性的，还有一类事物的状态变迁是可以循环的。</a:t>
            </a:r>
            <a:endParaRPr lang="zh-CN" altLang="en-US" dirty="0" smtClean="0">
              <a:latin typeface="微软雅黑" panose="020B0503020204020204" pitchFamily="34" charset="-122"/>
              <a:ea typeface="微软雅黑" panose="020B0503020204020204" pitchFamily="34" charset="-122"/>
            </a:endParaRPr>
          </a:p>
          <a:p>
            <a:pPr lvl="1"/>
            <a:r>
              <a:rPr lang="zh-CN" altLang="en-US" sz="2000" dirty="0" smtClean="0">
                <a:latin typeface="微软雅黑" panose="020B0503020204020204" pitchFamily="34" charset="-122"/>
                <a:ea typeface="微软雅黑" panose="020B0503020204020204" pitchFamily="34" charset="-122"/>
              </a:rPr>
              <a:t>微波炉、汽车、电脑，可以被重复的使用</a:t>
            </a:r>
            <a:endParaRPr lang="zh-CN" altLang="en-US" sz="20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7362386" y="1457595"/>
            <a:ext cx="4303815" cy="430381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概述</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grpSp>
        <p:nvGrpSpPr>
          <p:cNvPr id="5" name="Group 108"/>
          <p:cNvGrpSpPr/>
          <p:nvPr/>
        </p:nvGrpSpPr>
        <p:grpSpPr bwMode="auto">
          <a:xfrm>
            <a:off x="1221393" y="742768"/>
            <a:ext cx="8610600" cy="5791200"/>
            <a:chOff x="192" y="528"/>
            <a:chExt cx="5424" cy="3648"/>
          </a:xfrm>
        </p:grpSpPr>
        <p:sp>
          <p:nvSpPr>
            <p:cNvPr id="6" name="Text Box 49"/>
            <p:cNvSpPr txBox="1">
              <a:spLocks noChangeArrowheads="1"/>
            </p:cNvSpPr>
            <p:nvPr/>
          </p:nvSpPr>
          <p:spPr bwMode="auto">
            <a:xfrm>
              <a:off x="1944" y="1680"/>
              <a:ext cx="912" cy="41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u="sng"/>
                <a:t> object1</a:t>
              </a:r>
              <a:r>
                <a:rPr lang="en-US" altLang="zh-CN" b="1" u="sng"/>
                <a:t>:C1</a:t>
              </a:r>
              <a:endParaRPr lang="en-US" altLang="zh-CN" b="1" u="sng"/>
            </a:p>
            <a:p>
              <a:pPr eaLnBrk="1" hangingPunct="1"/>
              <a:endParaRPr lang="en-US" altLang="zh-CN" b="1"/>
            </a:p>
          </p:txBody>
        </p:sp>
        <p:sp>
          <p:nvSpPr>
            <p:cNvPr id="7" name="Oval 50"/>
            <p:cNvSpPr>
              <a:spLocks noChangeArrowheads="1"/>
            </p:cNvSpPr>
            <p:nvPr/>
          </p:nvSpPr>
          <p:spPr bwMode="auto">
            <a:xfrm>
              <a:off x="1224" y="1344"/>
              <a:ext cx="192" cy="192"/>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 name="Text Box 51"/>
            <p:cNvSpPr txBox="1">
              <a:spLocks noChangeArrowheads="1"/>
            </p:cNvSpPr>
            <p:nvPr/>
          </p:nvSpPr>
          <p:spPr bwMode="auto">
            <a:xfrm>
              <a:off x="1008" y="1881"/>
              <a:ext cx="57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u="sng"/>
                <a:t>: Jre</a:t>
              </a:r>
              <a:endParaRPr lang="en-US" altLang="zh-CN" u="sng"/>
            </a:p>
          </p:txBody>
        </p:sp>
        <p:sp>
          <p:nvSpPr>
            <p:cNvPr id="9" name="Text Box 52"/>
            <p:cNvSpPr txBox="1">
              <a:spLocks noChangeArrowheads="1"/>
            </p:cNvSpPr>
            <p:nvPr/>
          </p:nvSpPr>
          <p:spPr bwMode="auto">
            <a:xfrm>
              <a:off x="1656" y="2256"/>
              <a:ext cx="57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oper( )</a:t>
              </a:r>
              <a:endParaRPr lang="en-US" altLang="zh-CN"/>
            </a:p>
          </p:txBody>
        </p:sp>
        <p:sp>
          <p:nvSpPr>
            <p:cNvPr id="10" name="Line 53"/>
            <p:cNvSpPr>
              <a:spLocks noChangeShapeType="1"/>
            </p:cNvSpPr>
            <p:nvPr/>
          </p:nvSpPr>
          <p:spPr bwMode="auto">
            <a:xfrm>
              <a:off x="1200" y="1632"/>
              <a:ext cx="24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54"/>
            <p:cNvSpPr>
              <a:spLocks noChangeShapeType="1"/>
            </p:cNvSpPr>
            <p:nvPr/>
          </p:nvSpPr>
          <p:spPr bwMode="auto">
            <a:xfrm>
              <a:off x="1320" y="1536"/>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55"/>
            <p:cNvSpPr>
              <a:spLocks noChangeShapeType="1"/>
            </p:cNvSpPr>
            <p:nvPr/>
          </p:nvSpPr>
          <p:spPr bwMode="auto">
            <a:xfrm flipH="1">
              <a:off x="1224" y="1824"/>
              <a:ext cx="96" cy="9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56"/>
            <p:cNvSpPr>
              <a:spLocks noChangeShapeType="1"/>
            </p:cNvSpPr>
            <p:nvPr/>
          </p:nvSpPr>
          <p:spPr bwMode="auto">
            <a:xfrm>
              <a:off x="1320" y="1824"/>
              <a:ext cx="96" cy="9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Text Box 57"/>
            <p:cNvSpPr txBox="1">
              <a:spLocks noChangeArrowheads="1"/>
            </p:cNvSpPr>
            <p:nvPr/>
          </p:nvSpPr>
          <p:spPr bwMode="auto">
            <a:xfrm>
              <a:off x="3192" y="1680"/>
              <a:ext cx="912" cy="41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u="sng"/>
                <a:t> object2</a:t>
              </a:r>
              <a:r>
                <a:rPr lang="en-US" altLang="zh-CN" b="1" u="sng"/>
                <a:t>:C2</a:t>
              </a:r>
              <a:endParaRPr lang="en-US" altLang="zh-CN" b="1" u="sng"/>
            </a:p>
            <a:p>
              <a:pPr eaLnBrk="1" hangingPunct="1"/>
              <a:endParaRPr lang="en-US" altLang="zh-CN" b="1"/>
            </a:p>
          </p:txBody>
        </p:sp>
        <p:sp>
          <p:nvSpPr>
            <p:cNvPr id="18" name="Text Box 58"/>
            <p:cNvSpPr txBox="1">
              <a:spLocks noChangeArrowheads="1"/>
            </p:cNvSpPr>
            <p:nvPr/>
          </p:nvSpPr>
          <p:spPr bwMode="auto">
            <a:xfrm>
              <a:off x="4392" y="1680"/>
              <a:ext cx="912" cy="41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u="sng"/>
                <a:t> object3</a:t>
              </a:r>
              <a:r>
                <a:rPr lang="en-US" altLang="zh-CN" b="1" u="sng"/>
                <a:t>:C3</a:t>
              </a:r>
              <a:endParaRPr lang="en-US" altLang="zh-CN" b="1" u="sng"/>
            </a:p>
            <a:p>
              <a:pPr eaLnBrk="1" hangingPunct="1"/>
              <a:endParaRPr lang="en-US" altLang="zh-CN" b="1"/>
            </a:p>
          </p:txBody>
        </p:sp>
        <p:sp>
          <p:nvSpPr>
            <p:cNvPr id="19" name="Text Box 60"/>
            <p:cNvSpPr txBox="1">
              <a:spLocks noChangeArrowheads="1"/>
            </p:cNvSpPr>
            <p:nvPr/>
          </p:nvSpPr>
          <p:spPr bwMode="auto">
            <a:xfrm>
              <a:off x="2712" y="2400"/>
              <a:ext cx="76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oper1( )</a:t>
              </a:r>
              <a:endParaRPr lang="en-US" altLang="zh-CN"/>
            </a:p>
          </p:txBody>
        </p:sp>
        <p:sp>
          <p:nvSpPr>
            <p:cNvPr id="20" name="Text Box 62"/>
            <p:cNvSpPr txBox="1">
              <a:spLocks noChangeArrowheads="1"/>
            </p:cNvSpPr>
            <p:nvPr/>
          </p:nvSpPr>
          <p:spPr bwMode="auto">
            <a:xfrm>
              <a:off x="2712" y="2736"/>
              <a:ext cx="76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oper2( )</a:t>
              </a:r>
              <a:endParaRPr lang="en-US" altLang="zh-CN"/>
            </a:p>
          </p:txBody>
        </p:sp>
        <p:sp>
          <p:nvSpPr>
            <p:cNvPr id="21" name="Text Box 63"/>
            <p:cNvSpPr txBox="1">
              <a:spLocks noChangeArrowheads="1"/>
            </p:cNvSpPr>
            <p:nvPr/>
          </p:nvSpPr>
          <p:spPr bwMode="auto">
            <a:xfrm>
              <a:off x="3720" y="2928"/>
              <a:ext cx="11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oper3( )</a:t>
              </a:r>
              <a:endParaRPr lang="en-US" altLang="zh-CN"/>
            </a:p>
          </p:txBody>
        </p:sp>
        <p:sp>
          <p:nvSpPr>
            <p:cNvPr id="22" name="Rectangle 64"/>
            <p:cNvSpPr>
              <a:spLocks noChangeArrowheads="1"/>
            </p:cNvSpPr>
            <p:nvPr/>
          </p:nvSpPr>
          <p:spPr bwMode="auto">
            <a:xfrm>
              <a:off x="1272" y="2448"/>
              <a:ext cx="96" cy="1392"/>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 name="Rectangle 65"/>
            <p:cNvSpPr>
              <a:spLocks noChangeArrowheads="1"/>
            </p:cNvSpPr>
            <p:nvPr/>
          </p:nvSpPr>
          <p:spPr bwMode="auto">
            <a:xfrm>
              <a:off x="2328" y="2448"/>
              <a:ext cx="96" cy="120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 name="Line 66"/>
            <p:cNvSpPr>
              <a:spLocks noChangeShapeType="1"/>
            </p:cNvSpPr>
            <p:nvPr/>
          </p:nvSpPr>
          <p:spPr bwMode="auto">
            <a:xfrm flipV="1">
              <a:off x="1320" y="2160"/>
              <a:ext cx="0" cy="288"/>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67"/>
            <p:cNvSpPr>
              <a:spLocks noChangeShapeType="1"/>
            </p:cNvSpPr>
            <p:nvPr/>
          </p:nvSpPr>
          <p:spPr bwMode="auto">
            <a:xfrm flipV="1">
              <a:off x="2376" y="2112"/>
              <a:ext cx="0" cy="336"/>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Line 68"/>
            <p:cNvSpPr>
              <a:spLocks noChangeShapeType="1"/>
            </p:cNvSpPr>
            <p:nvPr/>
          </p:nvSpPr>
          <p:spPr bwMode="auto">
            <a:xfrm>
              <a:off x="1368" y="2448"/>
              <a:ext cx="96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Rectangle 69"/>
            <p:cNvSpPr>
              <a:spLocks noChangeArrowheads="1"/>
            </p:cNvSpPr>
            <p:nvPr/>
          </p:nvSpPr>
          <p:spPr bwMode="auto">
            <a:xfrm>
              <a:off x="3576" y="2592"/>
              <a:ext cx="96" cy="96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 name="Rectangle 70"/>
            <p:cNvSpPr>
              <a:spLocks noChangeArrowheads="1"/>
            </p:cNvSpPr>
            <p:nvPr/>
          </p:nvSpPr>
          <p:spPr bwMode="auto">
            <a:xfrm>
              <a:off x="2376" y="2928"/>
              <a:ext cx="96" cy="528"/>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 name="Line 71"/>
            <p:cNvSpPr>
              <a:spLocks noChangeShapeType="1"/>
            </p:cNvSpPr>
            <p:nvPr/>
          </p:nvSpPr>
          <p:spPr bwMode="auto">
            <a:xfrm>
              <a:off x="2424" y="2592"/>
              <a:ext cx="1152"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72"/>
            <p:cNvSpPr>
              <a:spLocks noChangeShapeType="1"/>
            </p:cNvSpPr>
            <p:nvPr/>
          </p:nvSpPr>
          <p:spPr bwMode="auto">
            <a:xfrm flipV="1">
              <a:off x="3624" y="2112"/>
              <a:ext cx="0" cy="480"/>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Rectangle 76"/>
            <p:cNvSpPr>
              <a:spLocks noChangeArrowheads="1"/>
            </p:cNvSpPr>
            <p:nvPr/>
          </p:nvSpPr>
          <p:spPr bwMode="auto">
            <a:xfrm>
              <a:off x="4776" y="3168"/>
              <a:ext cx="96" cy="288"/>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 name="Line 77"/>
            <p:cNvSpPr>
              <a:spLocks noChangeShapeType="1"/>
            </p:cNvSpPr>
            <p:nvPr/>
          </p:nvSpPr>
          <p:spPr bwMode="auto">
            <a:xfrm flipV="1">
              <a:off x="4824" y="2112"/>
              <a:ext cx="0" cy="1056"/>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Line 78"/>
            <p:cNvSpPr>
              <a:spLocks noChangeShapeType="1"/>
            </p:cNvSpPr>
            <p:nvPr/>
          </p:nvSpPr>
          <p:spPr bwMode="auto">
            <a:xfrm>
              <a:off x="2472" y="3168"/>
              <a:ext cx="2304"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Line 82"/>
            <p:cNvSpPr>
              <a:spLocks noChangeShapeType="1"/>
            </p:cNvSpPr>
            <p:nvPr/>
          </p:nvSpPr>
          <p:spPr bwMode="auto">
            <a:xfrm>
              <a:off x="1320" y="3840"/>
              <a:ext cx="0" cy="192"/>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Line 83"/>
            <p:cNvSpPr>
              <a:spLocks noChangeShapeType="1"/>
            </p:cNvSpPr>
            <p:nvPr/>
          </p:nvSpPr>
          <p:spPr bwMode="auto">
            <a:xfrm flipV="1">
              <a:off x="2376" y="3648"/>
              <a:ext cx="0" cy="384"/>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Line 84"/>
            <p:cNvSpPr>
              <a:spLocks noChangeShapeType="1"/>
            </p:cNvSpPr>
            <p:nvPr/>
          </p:nvSpPr>
          <p:spPr bwMode="auto">
            <a:xfrm flipV="1">
              <a:off x="3624" y="3552"/>
              <a:ext cx="0" cy="480"/>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Line 85"/>
            <p:cNvSpPr>
              <a:spLocks noChangeShapeType="1"/>
            </p:cNvSpPr>
            <p:nvPr/>
          </p:nvSpPr>
          <p:spPr bwMode="auto">
            <a:xfrm>
              <a:off x="4824" y="3456"/>
              <a:ext cx="0" cy="576"/>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Line 87"/>
            <p:cNvSpPr>
              <a:spLocks noChangeShapeType="1"/>
            </p:cNvSpPr>
            <p:nvPr/>
          </p:nvSpPr>
          <p:spPr bwMode="auto">
            <a:xfrm flipH="1">
              <a:off x="2472" y="2928"/>
              <a:ext cx="1104"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 name="Line 88"/>
            <p:cNvSpPr>
              <a:spLocks noChangeShapeType="1"/>
            </p:cNvSpPr>
            <p:nvPr/>
          </p:nvSpPr>
          <p:spPr bwMode="auto">
            <a:xfrm>
              <a:off x="480" y="960"/>
              <a:ext cx="3216"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Text Box 89"/>
            <p:cNvSpPr txBox="1">
              <a:spLocks noChangeArrowheads="1"/>
            </p:cNvSpPr>
            <p:nvPr/>
          </p:nvSpPr>
          <p:spPr bwMode="auto">
            <a:xfrm>
              <a:off x="3888" y="816"/>
              <a:ext cx="6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a:t>对象维</a:t>
              </a:r>
              <a:endParaRPr lang="zh-CN" altLang="en-US" b="1"/>
            </a:p>
          </p:txBody>
        </p:sp>
        <p:sp>
          <p:nvSpPr>
            <p:cNvPr id="41" name="Line 90"/>
            <p:cNvSpPr>
              <a:spLocks noChangeShapeType="1"/>
            </p:cNvSpPr>
            <p:nvPr/>
          </p:nvSpPr>
          <p:spPr bwMode="auto">
            <a:xfrm>
              <a:off x="480" y="960"/>
              <a:ext cx="0" cy="2784"/>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 name="Text Box 91"/>
            <p:cNvSpPr txBox="1">
              <a:spLocks noChangeArrowheads="1"/>
            </p:cNvSpPr>
            <p:nvPr/>
          </p:nvSpPr>
          <p:spPr bwMode="auto">
            <a:xfrm>
              <a:off x="192" y="2832"/>
              <a:ext cx="289" cy="1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a:t>时间维（时间递增）</a:t>
              </a:r>
              <a:endParaRPr lang="zh-CN" altLang="en-US" b="1"/>
            </a:p>
          </p:txBody>
        </p:sp>
        <p:sp>
          <p:nvSpPr>
            <p:cNvPr id="43" name="Text Box 92"/>
            <p:cNvSpPr txBox="1">
              <a:spLocks noChangeArrowheads="1"/>
            </p:cNvSpPr>
            <p:nvPr/>
          </p:nvSpPr>
          <p:spPr bwMode="auto">
            <a:xfrm>
              <a:off x="2112" y="1152"/>
              <a:ext cx="43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a:solidFill>
                    <a:schemeClr val="tx2"/>
                  </a:solidFill>
                </a:rPr>
                <a:t>对象</a:t>
              </a:r>
              <a:endParaRPr lang="zh-CN" altLang="en-US" b="1">
                <a:solidFill>
                  <a:schemeClr val="tx2"/>
                </a:solidFill>
              </a:endParaRPr>
            </a:p>
          </p:txBody>
        </p:sp>
        <p:sp>
          <p:nvSpPr>
            <p:cNvPr id="44" name="Line 93"/>
            <p:cNvSpPr>
              <a:spLocks noChangeShapeType="1"/>
            </p:cNvSpPr>
            <p:nvPr/>
          </p:nvSpPr>
          <p:spPr bwMode="auto">
            <a:xfrm>
              <a:off x="2352" y="1392"/>
              <a:ext cx="48" cy="288"/>
            </a:xfrm>
            <a:prstGeom prst="line">
              <a:avLst/>
            </a:prstGeom>
            <a:noFill/>
            <a:ln w="3492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 name="Text Box 94"/>
            <p:cNvSpPr txBox="1">
              <a:spLocks noChangeArrowheads="1"/>
            </p:cNvSpPr>
            <p:nvPr/>
          </p:nvSpPr>
          <p:spPr bwMode="auto">
            <a:xfrm>
              <a:off x="5040" y="2448"/>
              <a:ext cx="57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a:solidFill>
                    <a:schemeClr val="tx2"/>
                  </a:solidFill>
                </a:rPr>
                <a:t>生命线</a:t>
              </a:r>
              <a:endParaRPr lang="zh-CN" altLang="en-US" b="1">
                <a:solidFill>
                  <a:schemeClr val="tx2"/>
                </a:solidFill>
              </a:endParaRPr>
            </a:p>
          </p:txBody>
        </p:sp>
        <p:sp>
          <p:nvSpPr>
            <p:cNvPr id="46" name="Line 95"/>
            <p:cNvSpPr>
              <a:spLocks noChangeShapeType="1"/>
            </p:cNvSpPr>
            <p:nvPr/>
          </p:nvSpPr>
          <p:spPr bwMode="auto">
            <a:xfrm flipH="1">
              <a:off x="4840" y="2680"/>
              <a:ext cx="432" cy="336"/>
            </a:xfrm>
            <a:prstGeom prst="line">
              <a:avLst/>
            </a:prstGeom>
            <a:noFill/>
            <a:ln w="3492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 name="Text Box 96"/>
            <p:cNvSpPr txBox="1">
              <a:spLocks noChangeArrowheads="1"/>
            </p:cNvSpPr>
            <p:nvPr/>
          </p:nvSpPr>
          <p:spPr bwMode="auto">
            <a:xfrm>
              <a:off x="1680" y="2976"/>
              <a:ext cx="43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a:solidFill>
                    <a:schemeClr val="tx2"/>
                  </a:solidFill>
                </a:rPr>
                <a:t>控制焦点</a:t>
              </a:r>
              <a:endParaRPr lang="zh-CN" altLang="en-US" b="1">
                <a:solidFill>
                  <a:schemeClr val="tx2"/>
                </a:solidFill>
              </a:endParaRPr>
            </a:p>
          </p:txBody>
        </p:sp>
        <p:sp>
          <p:nvSpPr>
            <p:cNvPr id="48" name="Line 97"/>
            <p:cNvSpPr>
              <a:spLocks noChangeShapeType="1"/>
            </p:cNvSpPr>
            <p:nvPr/>
          </p:nvSpPr>
          <p:spPr bwMode="auto">
            <a:xfrm flipH="1">
              <a:off x="1392" y="3216"/>
              <a:ext cx="336" cy="240"/>
            </a:xfrm>
            <a:prstGeom prst="line">
              <a:avLst/>
            </a:prstGeom>
            <a:noFill/>
            <a:ln w="3492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 name="Text Box 98"/>
            <p:cNvSpPr txBox="1">
              <a:spLocks noChangeArrowheads="1"/>
            </p:cNvSpPr>
            <p:nvPr/>
          </p:nvSpPr>
          <p:spPr bwMode="auto">
            <a:xfrm>
              <a:off x="3888" y="2448"/>
              <a:ext cx="43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a:solidFill>
                    <a:schemeClr val="tx2"/>
                  </a:solidFill>
                </a:rPr>
                <a:t>消息</a:t>
              </a:r>
              <a:endParaRPr lang="zh-CN" altLang="en-US" b="1">
                <a:solidFill>
                  <a:schemeClr val="tx2"/>
                </a:solidFill>
              </a:endParaRPr>
            </a:p>
          </p:txBody>
        </p:sp>
        <p:sp>
          <p:nvSpPr>
            <p:cNvPr id="50" name="Line 99"/>
            <p:cNvSpPr>
              <a:spLocks noChangeShapeType="1"/>
            </p:cNvSpPr>
            <p:nvPr/>
          </p:nvSpPr>
          <p:spPr bwMode="auto">
            <a:xfrm>
              <a:off x="4128" y="2688"/>
              <a:ext cx="48" cy="288"/>
            </a:xfrm>
            <a:prstGeom prst="line">
              <a:avLst/>
            </a:prstGeom>
            <a:noFill/>
            <a:ln w="3492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 name="Rectangle 100"/>
            <p:cNvSpPr>
              <a:spLocks noChangeArrowheads="1"/>
            </p:cNvSpPr>
            <p:nvPr/>
          </p:nvSpPr>
          <p:spPr bwMode="auto">
            <a:xfrm>
              <a:off x="672" y="1056"/>
              <a:ext cx="4944" cy="3120"/>
            </a:xfrm>
            <a:prstGeom prst="rect">
              <a:avLst/>
            </a:prstGeom>
            <a:noFill/>
            <a:ln w="9525">
              <a:solidFill>
                <a:srgbClr val="0000FF"/>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 name="Text Box 101"/>
            <p:cNvSpPr txBox="1">
              <a:spLocks noChangeArrowheads="1"/>
            </p:cNvSpPr>
            <p:nvPr/>
          </p:nvSpPr>
          <p:spPr bwMode="auto">
            <a:xfrm>
              <a:off x="1008" y="528"/>
              <a:ext cx="6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a:solidFill>
                    <a:schemeClr val="tx2"/>
                  </a:solidFill>
                </a:rPr>
                <a:t>顺序图</a:t>
              </a:r>
              <a:endParaRPr lang="zh-CN" altLang="en-US" b="1">
                <a:solidFill>
                  <a:schemeClr val="tx2"/>
                </a:solidFill>
              </a:endParaRPr>
            </a:p>
          </p:txBody>
        </p:sp>
        <p:sp>
          <p:nvSpPr>
            <p:cNvPr id="53" name="Line 102"/>
            <p:cNvSpPr>
              <a:spLocks noChangeShapeType="1"/>
            </p:cNvSpPr>
            <p:nvPr/>
          </p:nvSpPr>
          <p:spPr bwMode="auto">
            <a:xfrm>
              <a:off x="1248" y="768"/>
              <a:ext cx="69" cy="288"/>
            </a:xfrm>
            <a:prstGeom prst="line">
              <a:avLst/>
            </a:prstGeom>
            <a:noFill/>
            <a:ln w="3492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Text Box 106"/>
            <p:cNvSpPr txBox="1">
              <a:spLocks noChangeArrowheads="1"/>
            </p:cNvSpPr>
            <p:nvPr/>
          </p:nvSpPr>
          <p:spPr bwMode="auto">
            <a:xfrm>
              <a:off x="672" y="2553"/>
              <a:ext cx="57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a:solidFill>
                    <a:schemeClr val="tx2"/>
                  </a:solidFill>
                </a:rPr>
                <a:t>激活期</a:t>
              </a:r>
              <a:endParaRPr lang="zh-CN" altLang="en-US" b="1">
                <a:solidFill>
                  <a:schemeClr val="tx2"/>
                </a:solidFill>
              </a:endParaRPr>
            </a:p>
          </p:txBody>
        </p:sp>
        <p:sp>
          <p:nvSpPr>
            <p:cNvPr id="55" name="Line 107"/>
            <p:cNvSpPr>
              <a:spLocks noChangeShapeType="1"/>
            </p:cNvSpPr>
            <p:nvPr/>
          </p:nvSpPr>
          <p:spPr bwMode="auto">
            <a:xfrm>
              <a:off x="1056" y="2832"/>
              <a:ext cx="192" cy="288"/>
            </a:xfrm>
            <a:prstGeom prst="line">
              <a:avLst/>
            </a:prstGeom>
            <a:noFill/>
            <a:ln w="3492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概述</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内容占位符 2"/>
          <p:cNvSpPr txBox="1"/>
          <p:nvPr/>
        </p:nvSpPr>
        <p:spPr>
          <a:xfrm>
            <a:off x="186997" y="824766"/>
            <a:ext cx="11695581" cy="612300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70000"/>
              </a:lnSpc>
              <a:buFont typeface="Arial" panose="020B0604020202020204" pitchFamily="34" charset="0"/>
              <a:buNone/>
            </a:pPr>
            <a:r>
              <a:rPr lang="zh-CN" altLang="en-US" b="1" dirty="0" smtClean="0">
                <a:solidFill>
                  <a:srgbClr val="FF0000"/>
                </a:solidFill>
                <a:latin typeface="微软雅黑" panose="020B0503020204020204" pitchFamily="34" charset="-122"/>
                <a:ea typeface="微软雅黑" panose="020B0503020204020204" pitchFamily="34" charset="-122"/>
              </a:rPr>
              <a:t>      状态图</a:t>
            </a:r>
            <a:r>
              <a:rPr lang="zh-CN" altLang="en-US" dirty="0" smtClean="0">
                <a:latin typeface="微软雅黑" panose="020B0503020204020204" pitchFamily="34" charset="-122"/>
                <a:ea typeface="微软雅黑" panose="020B0503020204020204" pitchFamily="34" charset="-122"/>
              </a:rPr>
              <a:t>用来描述一个特定的对象所有可能的状态</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以及由于各种事件的发生而引起的状态之间的转移和变化</a:t>
            </a:r>
            <a:r>
              <a:rPr lang="zh-CN" altLang="en-US" dirty="0" smtClean="0">
                <a:solidFill>
                  <a:srgbClr val="0000FF"/>
                </a:solidFill>
                <a:latin typeface="微软雅黑" panose="020B0503020204020204" pitchFamily="34" charset="-122"/>
                <a:ea typeface="微软雅黑" panose="020B0503020204020204" pitchFamily="34" charset="-122"/>
              </a:rPr>
              <a:t>。</a:t>
            </a:r>
            <a:endParaRPr lang="zh-CN" altLang="en-US" dirty="0">
              <a:solidFill>
                <a:srgbClr val="0000FF"/>
              </a:solidFill>
              <a:latin typeface="微软雅黑" panose="020B0503020204020204" pitchFamily="34" charset="-122"/>
              <a:ea typeface="微软雅黑" panose="020B0503020204020204" pitchFamily="34" charset="-122"/>
            </a:endParaRPr>
          </a:p>
        </p:txBody>
      </p:sp>
      <p:pic>
        <p:nvPicPr>
          <p:cNvPr id="5"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12012" y="2780928"/>
            <a:ext cx="8885310" cy="29104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概述</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Text Box 3"/>
          <p:cNvSpPr txBox="1">
            <a:spLocks noChangeArrowheads="1"/>
          </p:cNvSpPr>
          <p:nvPr/>
        </p:nvSpPr>
        <p:spPr bwMode="auto">
          <a:xfrm>
            <a:off x="479376" y="811026"/>
            <a:ext cx="69135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rgbClr val="003300"/>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400" dirty="0">
                <a:solidFill>
                  <a:srgbClr val="800000"/>
                </a:solidFill>
                <a:latin typeface="微软雅黑" panose="020B0503020204020204" pitchFamily="34" charset="-122"/>
                <a:ea typeface="微软雅黑" panose="020B0503020204020204" pitchFamily="34" charset="-122"/>
              </a:rPr>
              <a:t>通过对现实事物的考察</a:t>
            </a:r>
            <a:r>
              <a:rPr lang="en-US" altLang="zh-CN" sz="2400" dirty="0">
                <a:solidFill>
                  <a:srgbClr val="800000"/>
                </a:solidFill>
                <a:latin typeface="微软雅黑" panose="020B0503020204020204" pitchFamily="34" charset="-122"/>
                <a:ea typeface="微软雅黑" panose="020B0503020204020204" pitchFamily="34" charset="-122"/>
              </a:rPr>
              <a:t>,</a:t>
            </a:r>
            <a:r>
              <a:rPr lang="zh-CN" altLang="en-US" sz="2400" dirty="0">
                <a:solidFill>
                  <a:srgbClr val="800000"/>
                </a:solidFill>
                <a:latin typeface="微软雅黑" panose="020B0503020204020204" pitchFamily="34" charset="-122"/>
                <a:ea typeface="微软雅黑" panose="020B0503020204020204" pitchFamily="34" charset="-122"/>
              </a:rPr>
              <a:t>针对状态有如下结论：</a:t>
            </a:r>
            <a:endParaRPr lang="zh-CN" altLang="en-US" sz="2400" dirty="0">
              <a:solidFill>
                <a:srgbClr val="800000"/>
              </a:solidFill>
              <a:latin typeface="微软雅黑" panose="020B0503020204020204" pitchFamily="34" charset="-122"/>
              <a:ea typeface="微软雅黑" panose="020B0503020204020204" pitchFamily="34" charset="-122"/>
            </a:endParaRPr>
          </a:p>
        </p:txBody>
      </p:sp>
      <p:sp>
        <p:nvSpPr>
          <p:cNvPr id="5" name="Text Box 4"/>
          <p:cNvSpPr txBox="1">
            <a:spLocks noChangeArrowheads="1"/>
          </p:cNvSpPr>
          <p:nvPr/>
        </p:nvSpPr>
        <p:spPr bwMode="auto">
          <a:xfrm>
            <a:off x="479376" y="1503523"/>
            <a:ext cx="10361612" cy="4154984"/>
          </a:xfrm>
          <a:prstGeom prst="rect">
            <a:avLst/>
          </a:prstGeom>
          <a:solidFill>
            <a:schemeClr val="bg2"/>
          </a:solidFill>
          <a:ln w="22225" algn="ctr">
            <a:solidFill>
              <a:schemeClr val="tx1"/>
            </a:solidFill>
            <a:miter lim="800000"/>
            <a:headEnd type="none" w="sm" len="sm"/>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Clr>
                <a:srgbClr val="800000"/>
              </a:buClr>
              <a:buFont typeface="Wingdings" panose="05000000000000000000" pitchFamily="2" charset="2"/>
              <a:buChar char="ü"/>
            </a:pPr>
            <a:r>
              <a:rPr lang="zh-CN" altLang="en-US" sz="2400" dirty="0">
                <a:solidFill>
                  <a:srgbClr val="000000"/>
                </a:solidFill>
                <a:latin typeface="微软雅黑" panose="020B0503020204020204" pitchFamily="34" charset="-122"/>
                <a:ea typeface="微软雅黑" panose="020B0503020204020204" pitchFamily="34" charset="-122"/>
              </a:rPr>
              <a:t>大多数事物在其生命期内经历了不同的状态；</a:t>
            </a:r>
            <a:endParaRPr lang="zh-CN" altLang="en-US" sz="2400" dirty="0">
              <a:solidFill>
                <a:srgbClr val="000000"/>
              </a:solidFill>
              <a:latin typeface="微软雅黑" panose="020B0503020204020204" pitchFamily="34" charset="-122"/>
              <a:ea typeface="微软雅黑" panose="020B0503020204020204" pitchFamily="34" charset="-122"/>
            </a:endParaRPr>
          </a:p>
          <a:p>
            <a:pPr algn="l">
              <a:buClr>
                <a:srgbClr val="800000"/>
              </a:buClr>
              <a:buFont typeface="Wingdings" panose="05000000000000000000" pitchFamily="2" charset="2"/>
              <a:buChar char="ü"/>
            </a:pPr>
            <a:endParaRPr lang="zh-CN" altLang="en-US" sz="2400" dirty="0">
              <a:solidFill>
                <a:srgbClr val="000000"/>
              </a:solidFill>
              <a:latin typeface="微软雅黑" panose="020B0503020204020204" pitchFamily="34" charset="-122"/>
              <a:ea typeface="微软雅黑" panose="020B0503020204020204" pitchFamily="34" charset="-122"/>
            </a:endParaRPr>
          </a:p>
          <a:p>
            <a:pPr algn="l">
              <a:buClr>
                <a:srgbClr val="800000"/>
              </a:buClr>
              <a:buFont typeface="Wingdings" panose="05000000000000000000" pitchFamily="2" charset="2"/>
              <a:buChar char="ü"/>
            </a:pPr>
            <a:r>
              <a:rPr lang="zh-CN" altLang="en-US" sz="2400" dirty="0">
                <a:solidFill>
                  <a:srgbClr val="000000"/>
                </a:solidFill>
                <a:latin typeface="微软雅黑" panose="020B0503020204020204" pitchFamily="34" charset="-122"/>
                <a:ea typeface="微软雅黑" panose="020B0503020204020204" pitchFamily="34" charset="-122"/>
              </a:rPr>
              <a:t>在任何特定时间</a:t>
            </a:r>
            <a:r>
              <a:rPr lang="en-US" altLang="zh-CN" sz="2400" dirty="0">
                <a:solidFill>
                  <a:srgbClr val="000000"/>
                </a:solidFill>
                <a:latin typeface="微软雅黑" panose="020B0503020204020204" pitchFamily="34" charset="-122"/>
                <a:ea typeface="微软雅黑" panose="020B0503020204020204" pitchFamily="34" charset="-122"/>
              </a:rPr>
              <a:t>,</a:t>
            </a:r>
            <a:r>
              <a:rPr lang="zh-CN" altLang="en-US" sz="2400" dirty="0">
                <a:solidFill>
                  <a:srgbClr val="000000"/>
                </a:solidFill>
                <a:latin typeface="微软雅黑" panose="020B0503020204020204" pitchFamily="34" charset="-122"/>
                <a:ea typeface="微软雅黑" panose="020B0503020204020204" pitchFamily="34" charset="-122"/>
              </a:rPr>
              <a:t>一个事物精确地位于一个状态；</a:t>
            </a:r>
            <a:endParaRPr lang="zh-CN" altLang="en-US" sz="2400" dirty="0">
              <a:solidFill>
                <a:srgbClr val="000000"/>
              </a:solidFill>
              <a:latin typeface="微软雅黑" panose="020B0503020204020204" pitchFamily="34" charset="-122"/>
              <a:ea typeface="微软雅黑" panose="020B0503020204020204" pitchFamily="34" charset="-122"/>
            </a:endParaRPr>
          </a:p>
          <a:p>
            <a:pPr algn="l">
              <a:buClr>
                <a:srgbClr val="800000"/>
              </a:buClr>
              <a:buFont typeface="Wingdings" panose="05000000000000000000" pitchFamily="2" charset="2"/>
              <a:buChar char="ü"/>
            </a:pPr>
            <a:endParaRPr lang="zh-CN" altLang="en-US" sz="2400" dirty="0">
              <a:solidFill>
                <a:srgbClr val="000000"/>
              </a:solidFill>
              <a:latin typeface="微软雅黑" panose="020B0503020204020204" pitchFamily="34" charset="-122"/>
              <a:ea typeface="微软雅黑" panose="020B0503020204020204" pitchFamily="34" charset="-122"/>
            </a:endParaRPr>
          </a:p>
          <a:p>
            <a:pPr algn="l">
              <a:buClr>
                <a:srgbClr val="800000"/>
              </a:buClr>
              <a:buFont typeface="Wingdings" panose="05000000000000000000" pitchFamily="2" charset="2"/>
              <a:buChar char="ü"/>
            </a:pPr>
            <a:r>
              <a:rPr lang="zh-CN" altLang="en-US" sz="2400" dirty="0">
                <a:solidFill>
                  <a:srgbClr val="000000"/>
                </a:solidFill>
                <a:latin typeface="微软雅黑" panose="020B0503020204020204" pitchFamily="34" charset="-122"/>
                <a:ea typeface="微软雅黑" panose="020B0503020204020204" pitchFamily="34" charset="-122"/>
              </a:rPr>
              <a:t>在现实世界存在着引起状态变化的事件；</a:t>
            </a:r>
            <a:endParaRPr lang="zh-CN" altLang="en-US" sz="2400" dirty="0">
              <a:solidFill>
                <a:srgbClr val="000000"/>
              </a:solidFill>
              <a:latin typeface="微软雅黑" panose="020B0503020204020204" pitchFamily="34" charset="-122"/>
              <a:ea typeface="微软雅黑" panose="020B0503020204020204" pitchFamily="34" charset="-122"/>
            </a:endParaRPr>
          </a:p>
          <a:p>
            <a:pPr algn="l">
              <a:buClr>
                <a:srgbClr val="800000"/>
              </a:buClr>
              <a:buFont typeface="Wingdings" panose="05000000000000000000" pitchFamily="2" charset="2"/>
              <a:buChar char="ü"/>
            </a:pPr>
            <a:endParaRPr lang="zh-CN" altLang="en-US" sz="2400" dirty="0">
              <a:solidFill>
                <a:srgbClr val="000000"/>
              </a:solidFill>
              <a:latin typeface="微软雅黑" panose="020B0503020204020204" pitchFamily="34" charset="-122"/>
              <a:ea typeface="微软雅黑" panose="020B0503020204020204" pitchFamily="34" charset="-122"/>
            </a:endParaRPr>
          </a:p>
          <a:p>
            <a:pPr algn="l">
              <a:buClr>
                <a:srgbClr val="800000"/>
              </a:buClr>
              <a:buFont typeface="Wingdings" panose="05000000000000000000" pitchFamily="2" charset="2"/>
              <a:buChar char="ü"/>
            </a:pPr>
            <a:r>
              <a:rPr lang="zh-CN" altLang="en-US" sz="2400" dirty="0">
                <a:solidFill>
                  <a:srgbClr val="000000"/>
                </a:solidFill>
                <a:latin typeface="微软雅黑" panose="020B0503020204020204" pitchFamily="34" charset="-122"/>
                <a:ea typeface="微软雅黑" panose="020B0503020204020204" pitchFamily="34" charset="-122"/>
              </a:rPr>
              <a:t>事物在其状态间按次序转化；</a:t>
            </a:r>
            <a:endParaRPr lang="zh-CN" altLang="en-US" sz="2400" dirty="0">
              <a:solidFill>
                <a:srgbClr val="000000"/>
              </a:solidFill>
              <a:latin typeface="微软雅黑" panose="020B0503020204020204" pitchFamily="34" charset="-122"/>
              <a:ea typeface="微软雅黑" panose="020B0503020204020204" pitchFamily="34" charset="-122"/>
            </a:endParaRPr>
          </a:p>
          <a:p>
            <a:pPr algn="l">
              <a:buClr>
                <a:srgbClr val="800000"/>
              </a:buClr>
              <a:buFont typeface="Wingdings" panose="05000000000000000000" pitchFamily="2" charset="2"/>
              <a:buChar char="ü"/>
            </a:pPr>
            <a:endParaRPr lang="zh-CN" altLang="en-US" sz="2400" dirty="0">
              <a:solidFill>
                <a:srgbClr val="000000"/>
              </a:solidFill>
              <a:latin typeface="微软雅黑" panose="020B0503020204020204" pitchFamily="34" charset="-122"/>
              <a:ea typeface="微软雅黑" panose="020B0503020204020204" pitchFamily="34" charset="-122"/>
            </a:endParaRPr>
          </a:p>
          <a:p>
            <a:pPr algn="l">
              <a:buClr>
                <a:srgbClr val="800000"/>
              </a:buClr>
              <a:buFont typeface="Wingdings" panose="05000000000000000000" pitchFamily="2" charset="2"/>
              <a:buChar char="ü"/>
            </a:pPr>
            <a:r>
              <a:rPr lang="zh-CN" altLang="en-US" sz="2400" dirty="0">
                <a:solidFill>
                  <a:srgbClr val="000000"/>
                </a:solidFill>
                <a:latin typeface="微软雅黑" panose="020B0503020204020204" pitchFamily="34" charset="-122"/>
                <a:ea typeface="微软雅黑" panose="020B0503020204020204" pitchFamily="34" charset="-122"/>
              </a:rPr>
              <a:t>事物从一个状态到另一个状态的转化是即时的</a:t>
            </a:r>
            <a:r>
              <a:rPr lang="en-US" altLang="zh-CN" sz="2400" dirty="0">
                <a:solidFill>
                  <a:srgbClr val="000000"/>
                </a:solidFill>
                <a:latin typeface="微软雅黑" panose="020B0503020204020204" pitchFamily="34" charset="-122"/>
                <a:ea typeface="微软雅黑" panose="020B0503020204020204" pitchFamily="34" charset="-122"/>
              </a:rPr>
              <a:t>;</a:t>
            </a:r>
            <a:endParaRPr lang="en-US" altLang="zh-CN" sz="2400" dirty="0">
              <a:solidFill>
                <a:srgbClr val="000000"/>
              </a:solidFill>
              <a:latin typeface="微软雅黑" panose="020B0503020204020204" pitchFamily="34" charset="-122"/>
              <a:ea typeface="微软雅黑" panose="020B0503020204020204" pitchFamily="34" charset="-122"/>
            </a:endParaRPr>
          </a:p>
          <a:p>
            <a:pPr algn="l">
              <a:buClr>
                <a:srgbClr val="800000"/>
              </a:buClr>
              <a:buFont typeface="Wingdings" panose="05000000000000000000" pitchFamily="2" charset="2"/>
              <a:buChar char="ü"/>
            </a:pPr>
            <a:endParaRPr lang="en-US" altLang="zh-CN" sz="2400" dirty="0">
              <a:solidFill>
                <a:srgbClr val="000000"/>
              </a:solidFill>
              <a:latin typeface="微软雅黑" panose="020B0503020204020204" pitchFamily="34" charset="-122"/>
              <a:ea typeface="微软雅黑" panose="020B0503020204020204" pitchFamily="34" charset="-122"/>
            </a:endParaRPr>
          </a:p>
          <a:p>
            <a:pPr algn="l">
              <a:buClr>
                <a:srgbClr val="800000"/>
              </a:buClr>
              <a:buFont typeface="Wingdings" panose="05000000000000000000" pitchFamily="2" charset="2"/>
              <a:buChar char="ü"/>
            </a:pPr>
            <a:r>
              <a:rPr lang="zh-CN" altLang="en-US" sz="2400" dirty="0">
                <a:solidFill>
                  <a:srgbClr val="000000"/>
                </a:solidFill>
                <a:latin typeface="微软雅黑" panose="020B0503020204020204" pitchFamily="34" charset="-122"/>
                <a:ea typeface="微软雅黑" panose="020B0503020204020204" pitchFamily="34" charset="-122"/>
              </a:rPr>
              <a:t>当事件发生时</a:t>
            </a:r>
            <a:r>
              <a:rPr lang="en-US" altLang="zh-CN" sz="2400" dirty="0">
                <a:solidFill>
                  <a:srgbClr val="000000"/>
                </a:solidFill>
                <a:latin typeface="微软雅黑" panose="020B0503020204020204" pitchFamily="34" charset="-122"/>
                <a:ea typeface="微软雅黑" panose="020B0503020204020204" pitchFamily="34" charset="-122"/>
              </a:rPr>
              <a:t>,</a:t>
            </a:r>
            <a:r>
              <a:rPr lang="zh-CN" altLang="en-US" sz="2400" dirty="0">
                <a:solidFill>
                  <a:srgbClr val="000000"/>
                </a:solidFill>
                <a:latin typeface="微软雅黑" panose="020B0503020204020204" pitchFamily="34" charset="-122"/>
                <a:ea typeface="微软雅黑" panose="020B0503020204020204" pitchFamily="34" charset="-122"/>
              </a:rPr>
              <a:t>事物可能需要采取一些动作</a:t>
            </a:r>
            <a:r>
              <a:rPr lang="en-US" altLang="zh-CN" sz="2400" dirty="0">
                <a:solidFill>
                  <a:srgbClr val="000000"/>
                </a:solidFill>
                <a:latin typeface="微软雅黑" panose="020B0503020204020204" pitchFamily="34" charset="-122"/>
                <a:ea typeface="微软雅黑" panose="020B0503020204020204" pitchFamily="34" charset="-122"/>
              </a:rPr>
              <a:t>;</a:t>
            </a:r>
            <a:endParaRPr lang="en-US" altLang="zh-CN" sz="2400" dirty="0">
              <a:solidFill>
                <a:srgbClr val="000000"/>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384002" y="5889339"/>
            <a:ext cx="757130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rgbClr val="003300"/>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dirty="0">
                <a:solidFill>
                  <a:srgbClr val="800000"/>
                </a:solidFill>
                <a:latin typeface="微软雅黑" panose="020B0503020204020204" pitchFamily="34" charset="-122"/>
                <a:ea typeface="微软雅黑" panose="020B0503020204020204" pitchFamily="34" charset="-122"/>
              </a:rPr>
              <a:t>状态图可对满足上述要求的现实事物的生命历程建模。</a:t>
            </a:r>
            <a:endParaRPr lang="zh-CN" altLang="en-US" sz="2400" dirty="0">
              <a:solidFill>
                <a:srgbClr val="8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概述</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TextBox 76"/>
          <p:cNvSpPr txBox="1"/>
          <p:nvPr/>
        </p:nvSpPr>
        <p:spPr>
          <a:xfrm>
            <a:off x="154315" y="4821774"/>
            <a:ext cx="11720669" cy="1569660"/>
          </a:xfrm>
          <a:prstGeom prst="rect">
            <a:avLst/>
          </a:prstGeom>
          <a:noFill/>
          <a:ln w="12700">
            <a:solidFill>
              <a:schemeClr val="accent1"/>
            </a:solidFill>
            <a:prstDash val="dash"/>
          </a:ln>
        </p:spPr>
        <p:txBody>
          <a:bodyPr wrap="square" rtlCol="0">
            <a:spAutoFit/>
          </a:bodyPr>
          <a:lstStyle/>
          <a:p>
            <a:pPr lvl="1"/>
            <a:r>
              <a:rPr kumimoji="1" lang="zh-CN" altLang="en-US" sz="2400" b="1" dirty="0">
                <a:latin typeface="Tahoma" panose="020B0604030504040204" pitchFamily="34" charset="0"/>
              </a:rPr>
              <a:t>进程有三个状态：</a:t>
            </a:r>
            <a:r>
              <a:rPr kumimoji="1" lang="zh-CN" altLang="en-US" sz="2400" b="1" dirty="0">
                <a:solidFill>
                  <a:srgbClr val="FF0000"/>
                </a:solidFill>
                <a:latin typeface="Tahoma" panose="020B0604030504040204" pitchFamily="34" charset="0"/>
              </a:rPr>
              <a:t>就绪状态，运行状态，阻塞状态。 </a:t>
            </a:r>
            <a:endParaRPr kumimoji="1" lang="en-US" altLang="zh-CN" sz="2400" b="1" dirty="0" smtClean="0">
              <a:solidFill>
                <a:srgbClr val="FF0000"/>
              </a:solidFill>
              <a:latin typeface="Tahoma" panose="020B0604030504040204" pitchFamily="34" charset="0"/>
            </a:endParaRPr>
          </a:p>
          <a:p>
            <a:pPr lvl="1"/>
            <a:r>
              <a:rPr kumimoji="1" lang="zh-CN" altLang="en-US" sz="2400" b="1" dirty="0" smtClean="0">
                <a:solidFill>
                  <a:srgbClr val="FF0000"/>
                </a:solidFill>
                <a:latin typeface="Tahoma" panose="020B0604030504040204" pitchFamily="34" charset="0"/>
              </a:rPr>
              <a:t>运行</a:t>
            </a:r>
            <a:r>
              <a:rPr kumimoji="1" lang="zh-CN" altLang="en-US" sz="2400" b="1" dirty="0">
                <a:solidFill>
                  <a:srgbClr val="FF0000"/>
                </a:solidFill>
                <a:latin typeface="Tahoma" panose="020B0604030504040204" pitchFamily="34" charset="0"/>
              </a:rPr>
              <a:t>态：</a:t>
            </a:r>
            <a:r>
              <a:rPr kumimoji="1" lang="zh-CN" altLang="en-US" sz="2400" b="1" dirty="0">
                <a:latin typeface="Tahoma" panose="020B0604030504040204" pitchFamily="34" charset="0"/>
              </a:rPr>
              <a:t>进程占用</a:t>
            </a:r>
            <a:r>
              <a:rPr kumimoji="1" lang="en-US" altLang="zh-CN" sz="2400" b="1" dirty="0">
                <a:latin typeface="Tahoma" panose="020B0604030504040204" pitchFamily="34" charset="0"/>
              </a:rPr>
              <a:t>CPU</a:t>
            </a:r>
            <a:r>
              <a:rPr kumimoji="1" lang="zh-CN" altLang="en-US" sz="2400" b="1" dirty="0">
                <a:latin typeface="Tahoma" panose="020B0604030504040204" pitchFamily="34" charset="0"/>
              </a:rPr>
              <a:t>，并在</a:t>
            </a:r>
            <a:r>
              <a:rPr kumimoji="1" lang="en-US" altLang="zh-CN" sz="2400" b="1" dirty="0">
                <a:latin typeface="Tahoma" panose="020B0604030504040204" pitchFamily="34" charset="0"/>
              </a:rPr>
              <a:t>CPU</a:t>
            </a:r>
            <a:r>
              <a:rPr kumimoji="1" lang="zh-CN" altLang="en-US" sz="2400" b="1" dirty="0">
                <a:latin typeface="Tahoma" panose="020B0604030504040204" pitchFamily="34" charset="0"/>
              </a:rPr>
              <a:t>上运行； </a:t>
            </a:r>
            <a:endParaRPr kumimoji="1" lang="en-US" altLang="zh-CN" sz="2400" b="1" dirty="0" smtClean="0">
              <a:latin typeface="Tahoma" panose="020B0604030504040204" pitchFamily="34" charset="0"/>
            </a:endParaRPr>
          </a:p>
          <a:p>
            <a:pPr lvl="1"/>
            <a:r>
              <a:rPr kumimoji="1" lang="zh-CN" altLang="en-US" sz="2400" b="1" dirty="0" smtClean="0">
                <a:solidFill>
                  <a:srgbClr val="FF0000"/>
                </a:solidFill>
                <a:latin typeface="Tahoma" panose="020B0604030504040204" pitchFamily="34" charset="0"/>
              </a:rPr>
              <a:t>就绪</a:t>
            </a:r>
            <a:r>
              <a:rPr kumimoji="1" lang="zh-CN" altLang="en-US" sz="2400" b="1" dirty="0">
                <a:solidFill>
                  <a:srgbClr val="FF0000"/>
                </a:solidFill>
                <a:latin typeface="Tahoma" panose="020B0604030504040204" pitchFamily="34" charset="0"/>
              </a:rPr>
              <a:t>态：</a:t>
            </a:r>
            <a:r>
              <a:rPr kumimoji="1" lang="zh-CN" altLang="en-US" sz="2400" b="1" dirty="0">
                <a:latin typeface="Tahoma" panose="020B0604030504040204" pitchFamily="34" charset="0"/>
              </a:rPr>
              <a:t>进程已经具备运行条件，但是</a:t>
            </a:r>
            <a:r>
              <a:rPr kumimoji="1" lang="en-US" altLang="zh-CN" sz="2400" b="1" dirty="0">
                <a:latin typeface="Tahoma" panose="020B0604030504040204" pitchFamily="34" charset="0"/>
              </a:rPr>
              <a:t>CPU</a:t>
            </a:r>
            <a:r>
              <a:rPr kumimoji="1" lang="zh-CN" altLang="en-US" sz="2400" b="1" dirty="0">
                <a:latin typeface="Tahoma" panose="020B0604030504040204" pitchFamily="34" charset="0"/>
              </a:rPr>
              <a:t>还没有分配过来</a:t>
            </a:r>
            <a:r>
              <a:rPr kumimoji="1" lang="zh-CN" altLang="en-US" sz="2400" b="1" dirty="0" smtClean="0">
                <a:latin typeface="Tahoma" panose="020B0604030504040204" pitchFamily="34" charset="0"/>
              </a:rPr>
              <a:t>；</a:t>
            </a:r>
            <a:endParaRPr kumimoji="1" lang="en-US" altLang="zh-CN" sz="2400" b="1" dirty="0" smtClean="0">
              <a:latin typeface="Tahoma" panose="020B0604030504040204" pitchFamily="34" charset="0"/>
            </a:endParaRPr>
          </a:p>
          <a:p>
            <a:pPr lvl="1"/>
            <a:r>
              <a:rPr kumimoji="1" lang="zh-CN" altLang="en-US" sz="2400" b="1" dirty="0" smtClean="0">
                <a:solidFill>
                  <a:srgbClr val="FF0000"/>
                </a:solidFill>
                <a:latin typeface="Tahoma" panose="020B0604030504040204" pitchFamily="34" charset="0"/>
              </a:rPr>
              <a:t>阻塞</a:t>
            </a:r>
            <a:r>
              <a:rPr kumimoji="1" lang="zh-CN" altLang="en-US" sz="2400" b="1" dirty="0">
                <a:solidFill>
                  <a:srgbClr val="FF0000"/>
                </a:solidFill>
                <a:latin typeface="Tahoma" panose="020B0604030504040204" pitchFamily="34" charset="0"/>
              </a:rPr>
              <a:t>态</a:t>
            </a:r>
            <a:r>
              <a:rPr kumimoji="1" lang="zh-CN" altLang="en-US" sz="2400" b="1" dirty="0">
                <a:latin typeface="Tahoma" panose="020B0604030504040204" pitchFamily="34" charset="0"/>
              </a:rPr>
              <a:t>：进程因等待某件事发生而暂时不能运行；</a:t>
            </a:r>
            <a:endParaRPr lang="zh-CN" altLang="zh-CN" sz="2400" dirty="0"/>
          </a:p>
        </p:txBody>
      </p:sp>
      <p:sp>
        <p:nvSpPr>
          <p:cNvPr id="5" name="矩形 4"/>
          <p:cNvSpPr/>
          <p:nvPr/>
        </p:nvSpPr>
        <p:spPr>
          <a:xfrm>
            <a:off x="582517" y="979268"/>
            <a:ext cx="5109091" cy="584775"/>
          </a:xfrm>
          <a:prstGeom prst="rect">
            <a:avLst/>
          </a:prstGeom>
        </p:spPr>
        <p:txBody>
          <a:bodyPr wrap="none">
            <a:spAutoFit/>
          </a:bodyPr>
          <a:lstStyle/>
          <a:p>
            <a:r>
              <a:rPr lang="zh-CN" altLang="en-US" sz="3200" b="1" dirty="0">
                <a:solidFill>
                  <a:srgbClr val="FF0000"/>
                </a:solidFill>
                <a:latin typeface="微软雅黑" panose="020B0503020204020204" pitchFamily="34" charset="-122"/>
                <a:ea typeface="微软雅黑" panose="020B0503020204020204" pitchFamily="34" charset="-122"/>
              </a:rPr>
              <a:t>状态机图实例：进程状态图</a:t>
            </a:r>
            <a:endParaRPr lang="zh-CN" altLang="en-US" sz="3200" b="1" dirty="0">
              <a:solidFill>
                <a:srgbClr val="FF000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582517" y="1797911"/>
            <a:ext cx="4397121" cy="2735817"/>
          </a:xfrm>
          <a:prstGeom prst="rect">
            <a:avLst/>
          </a:prstGeom>
        </p:spPr>
      </p:pic>
      <p:sp>
        <p:nvSpPr>
          <p:cNvPr id="7" name="矩形 6"/>
          <p:cNvSpPr/>
          <p:nvPr/>
        </p:nvSpPr>
        <p:spPr>
          <a:xfrm>
            <a:off x="5176979" y="2003376"/>
            <a:ext cx="6096000" cy="830997"/>
          </a:xfrm>
          <a:prstGeom prst="rect">
            <a:avLst/>
          </a:prstGeom>
        </p:spPr>
        <p:txBody>
          <a:bodyPr>
            <a:spAutoFit/>
          </a:bodyPr>
          <a:lstStyle/>
          <a:p>
            <a:r>
              <a:rPr lang="zh-CN" altLang="en-US" sz="2400" dirty="0">
                <a:solidFill>
                  <a:srgbClr val="FF0000"/>
                </a:solidFill>
              </a:rPr>
              <a:t>进程状态</a:t>
            </a:r>
            <a:r>
              <a:rPr lang="zh-CN" altLang="en-US" sz="2400" dirty="0"/>
              <a:t>：一个进程的</a:t>
            </a:r>
            <a:r>
              <a:rPr lang="zh-CN" altLang="en-US" sz="2400" dirty="0" smtClean="0"/>
              <a:t>生命周期</a:t>
            </a:r>
            <a:r>
              <a:rPr lang="zh-CN" altLang="en-US" sz="2400" dirty="0"/>
              <a:t>可以划分为一组</a:t>
            </a:r>
            <a:r>
              <a:rPr lang="zh-CN" altLang="en-US" sz="2400" dirty="0" smtClean="0"/>
              <a:t>状态</a:t>
            </a:r>
            <a:r>
              <a:rPr lang="zh-CN" altLang="en-US" sz="2400" dirty="0"/>
              <a:t>，这些状态刻画了</a:t>
            </a:r>
            <a:r>
              <a:rPr lang="zh-CN" altLang="en-US" sz="2400" dirty="0" smtClean="0"/>
              <a:t>整个进程</a:t>
            </a:r>
            <a:r>
              <a:rPr lang="zh-CN" altLang="en-US" sz="2400" dirty="0"/>
              <a:t>。</a:t>
            </a:r>
            <a:endParaRPr lang="zh-CN" altLang="en-US" sz="2400"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概述</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矩形 3"/>
          <p:cNvSpPr/>
          <p:nvPr/>
        </p:nvSpPr>
        <p:spPr>
          <a:xfrm>
            <a:off x="363786" y="925071"/>
            <a:ext cx="5612434" cy="584775"/>
          </a:xfrm>
          <a:prstGeom prst="rect">
            <a:avLst/>
          </a:prstGeom>
        </p:spPr>
        <p:txBody>
          <a:bodyPr wrap="none">
            <a:spAutoFit/>
          </a:bodyPr>
          <a:lstStyle/>
          <a:p>
            <a:r>
              <a:rPr lang="zh-CN" altLang="en-US" sz="3200" dirty="0" smtClean="0">
                <a:solidFill>
                  <a:srgbClr val="FF0000"/>
                </a:solidFill>
              </a:rPr>
              <a:t>状态机</a:t>
            </a:r>
            <a:r>
              <a:rPr lang="zh-CN" altLang="en-US" sz="3200" dirty="0">
                <a:solidFill>
                  <a:srgbClr val="FF0000"/>
                </a:solidFill>
              </a:rPr>
              <a:t>图实例</a:t>
            </a:r>
            <a:r>
              <a:rPr lang="zh-CN" altLang="en-US" sz="3200" dirty="0" smtClean="0">
                <a:solidFill>
                  <a:srgbClr val="FF0000"/>
                </a:solidFill>
              </a:rPr>
              <a:t>：</a:t>
            </a:r>
            <a:r>
              <a:rPr lang="en-US" altLang="zh-CN" sz="3200" dirty="0" smtClean="0">
                <a:solidFill>
                  <a:srgbClr val="FF0000"/>
                </a:solidFill>
              </a:rPr>
              <a:t>JAVA</a:t>
            </a:r>
            <a:r>
              <a:rPr lang="zh-CN" altLang="en-US" sz="3200" dirty="0" smtClean="0">
                <a:solidFill>
                  <a:srgbClr val="FF0000"/>
                </a:solidFill>
              </a:rPr>
              <a:t>线程状态</a:t>
            </a:r>
            <a:endParaRPr lang="zh-CN" altLang="en-US" sz="3200" dirty="0">
              <a:solidFill>
                <a:srgbClr val="FF0000"/>
              </a:solidFill>
            </a:endParaRPr>
          </a:p>
        </p:txBody>
      </p:sp>
      <p:pic>
        <p:nvPicPr>
          <p:cNvPr id="2" name="图片 1"/>
          <p:cNvPicPr>
            <a:picLocks noChangeAspect="1"/>
          </p:cNvPicPr>
          <p:nvPr/>
        </p:nvPicPr>
        <p:blipFill>
          <a:blip r:embed="rId1"/>
          <a:stretch>
            <a:fillRect/>
          </a:stretch>
        </p:blipFill>
        <p:spPr>
          <a:xfrm>
            <a:off x="719890" y="1679909"/>
            <a:ext cx="10287000" cy="5086350"/>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概述</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矩形 3"/>
          <p:cNvSpPr/>
          <p:nvPr/>
        </p:nvSpPr>
        <p:spPr>
          <a:xfrm>
            <a:off x="363786" y="925071"/>
            <a:ext cx="5109091" cy="584775"/>
          </a:xfrm>
          <a:prstGeom prst="rect">
            <a:avLst/>
          </a:prstGeom>
        </p:spPr>
        <p:txBody>
          <a:bodyPr wrap="none">
            <a:spAutoFit/>
          </a:bodyPr>
          <a:lstStyle/>
          <a:p>
            <a:r>
              <a:rPr lang="zh-CN" altLang="en-US" sz="3200" dirty="0" smtClean="0">
                <a:solidFill>
                  <a:srgbClr val="FF0000"/>
                </a:solidFill>
              </a:rPr>
              <a:t>状态机</a:t>
            </a:r>
            <a:r>
              <a:rPr lang="zh-CN" altLang="en-US" sz="3200" dirty="0">
                <a:solidFill>
                  <a:srgbClr val="FF0000"/>
                </a:solidFill>
              </a:rPr>
              <a:t>图实例：门的状态图</a:t>
            </a:r>
            <a:endParaRPr lang="zh-CN" altLang="en-US" sz="3200" dirty="0">
              <a:solidFill>
                <a:srgbClr val="FF0000"/>
              </a:solidFill>
            </a:endParaRPr>
          </a:p>
        </p:txBody>
      </p:sp>
      <p:pic>
        <p:nvPicPr>
          <p:cNvPr id="5" name="图片 4"/>
          <p:cNvPicPr>
            <a:picLocks noChangeAspect="1"/>
          </p:cNvPicPr>
          <p:nvPr/>
        </p:nvPicPr>
        <p:blipFill>
          <a:blip r:embed="rId1"/>
          <a:stretch>
            <a:fillRect/>
          </a:stretch>
        </p:blipFill>
        <p:spPr>
          <a:xfrm>
            <a:off x="1971789" y="1788239"/>
            <a:ext cx="8250080" cy="4576830"/>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概述</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Rectangle 1"/>
          <p:cNvSpPr>
            <a:spLocks noChangeArrowheads="1"/>
          </p:cNvSpPr>
          <p:nvPr/>
        </p:nvSpPr>
        <p:spPr bwMode="auto">
          <a:xfrm>
            <a:off x="189956" y="723163"/>
            <a:ext cx="11687908" cy="208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742950" indent="-285750"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eaLnBrk="1" hangingPunct="1">
              <a:spcBef>
                <a:spcPct val="20000"/>
              </a:spcBef>
              <a:buClr>
                <a:srgbClr val="A50021"/>
              </a:buClr>
              <a:buSzPct val="80000"/>
            </a:pPr>
            <a:r>
              <a:rPr kumimoji="1" lang="en-US" altLang="zh-CN" sz="2400" dirty="0">
                <a:solidFill>
                  <a:srgbClr val="0000FF"/>
                </a:solidFill>
                <a:latin typeface="微软雅黑" panose="020B0503020204020204" pitchFamily="34" charset="-122"/>
                <a:ea typeface="微软雅黑" panose="020B0503020204020204" pitchFamily="34" charset="-122"/>
              </a:rPr>
              <a:t>• </a:t>
            </a:r>
            <a:r>
              <a:rPr kumimoji="1" lang="zh-CN" altLang="en-US" sz="2400" dirty="0">
                <a:solidFill>
                  <a:srgbClr val="0000FF"/>
                </a:solidFill>
                <a:latin typeface="微软雅黑" panose="020B0503020204020204" pitchFamily="34" charset="-122"/>
                <a:ea typeface="微软雅黑" panose="020B0503020204020204" pitchFamily="34" charset="-122"/>
              </a:rPr>
              <a:t>在一般系统中，不需要对每个类创建状态图</a:t>
            </a:r>
            <a:r>
              <a:rPr kumimoji="1" lang="zh-CN" altLang="en-US" sz="2400" dirty="0" smtClean="0">
                <a:solidFill>
                  <a:srgbClr val="0000FF"/>
                </a:solidFill>
                <a:latin typeface="微软雅黑" panose="020B0503020204020204" pitchFamily="34" charset="-122"/>
                <a:ea typeface="微软雅黑" panose="020B0503020204020204" pitchFamily="34" charset="-122"/>
              </a:rPr>
              <a:t>。</a:t>
            </a:r>
            <a:endParaRPr kumimoji="1" lang="en-US" altLang="zh-CN" sz="2400" dirty="0" smtClean="0">
              <a:solidFill>
                <a:srgbClr val="0000FF"/>
              </a:solidFill>
              <a:latin typeface="微软雅黑" panose="020B0503020204020204" pitchFamily="34" charset="-122"/>
              <a:ea typeface="微软雅黑" panose="020B0503020204020204" pitchFamily="34" charset="-122"/>
            </a:endParaRPr>
          </a:p>
          <a:p>
            <a:pPr lvl="0" eaLnBrk="1" hangingPunct="1">
              <a:spcBef>
                <a:spcPct val="20000"/>
              </a:spcBef>
              <a:buClr>
                <a:srgbClr val="A50021"/>
              </a:buClr>
              <a:buSzPct val="80000"/>
            </a:pPr>
            <a:r>
              <a:rPr kumimoji="1" lang="en-US" altLang="zh-CN" sz="2400" dirty="0" smtClean="0">
                <a:latin typeface="微软雅黑" panose="020B0503020204020204" pitchFamily="34" charset="-122"/>
                <a:ea typeface="微软雅黑" panose="020B0503020204020204" pitchFamily="34" charset="-122"/>
              </a:rPr>
              <a:t>• </a:t>
            </a:r>
            <a:r>
              <a:rPr kumimoji="1" lang="zh-CN" altLang="en-US" sz="2400" dirty="0">
                <a:latin typeface="微软雅黑" panose="020B0503020204020204" pitchFamily="34" charset="-122"/>
                <a:ea typeface="微软雅黑" panose="020B0503020204020204" pitchFamily="34" charset="-122"/>
              </a:rPr>
              <a:t>实体（对象）的生存期比较复杂时，需要状态图对其建模。</a:t>
            </a:r>
            <a:r>
              <a:rPr kumimoji="1" lang="zh-CN" altLang="en-US" sz="2400" dirty="0">
                <a:solidFill>
                  <a:srgbClr val="FF0000"/>
                </a:solidFill>
                <a:latin typeface="微软雅黑" panose="020B0503020204020204" pitchFamily="34" charset="-122"/>
                <a:ea typeface="微软雅黑" panose="020B0503020204020204" pitchFamily="34" charset="-122"/>
              </a:rPr>
              <a:t>当一个</a:t>
            </a:r>
            <a:r>
              <a:rPr kumimoji="1" lang="zh-CN" altLang="en-US" sz="2400" dirty="0" smtClean="0">
                <a:solidFill>
                  <a:srgbClr val="FF0000"/>
                </a:solidFill>
                <a:latin typeface="微软雅黑" panose="020B0503020204020204" pitchFamily="34" charset="-122"/>
                <a:ea typeface="微软雅黑" panose="020B0503020204020204" pitchFamily="34" charset="-122"/>
              </a:rPr>
              <a:t>类实例</a:t>
            </a:r>
            <a:r>
              <a:rPr kumimoji="1" lang="zh-CN" altLang="en-US" sz="2400" dirty="0">
                <a:solidFill>
                  <a:srgbClr val="FF0000"/>
                </a:solidFill>
                <a:latin typeface="微软雅黑" panose="020B0503020204020204" pitchFamily="34" charset="-122"/>
                <a:ea typeface="微软雅黑" panose="020B0503020204020204" pitchFamily="34" charset="-122"/>
              </a:rPr>
              <a:t>（对象）有多种状态，每种状态中的行为表现又不相同，则可创 建状态图</a:t>
            </a:r>
            <a:r>
              <a:rPr kumimoji="1" lang="zh-CN" altLang="en-US" sz="2400" dirty="0" smtClean="0">
                <a:solidFill>
                  <a:srgbClr val="FF0000"/>
                </a:solidFill>
                <a:latin typeface="微软雅黑" panose="020B0503020204020204" pitchFamily="34" charset="-122"/>
                <a:ea typeface="微软雅黑" panose="020B0503020204020204" pitchFamily="34" charset="-122"/>
              </a:rPr>
              <a:t>。</a:t>
            </a:r>
            <a:endParaRPr kumimoji="1" lang="en-US" altLang="zh-CN" sz="2400" dirty="0" smtClean="0">
              <a:solidFill>
                <a:srgbClr val="FF0000"/>
              </a:solidFill>
              <a:latin typeface="微软雅黑" panose="020B0503020204020204" pitchFamily="34" charset="-122"/>
              <a:ea typeface="微软雅黑" panose="020B0503020204020204" pitchFamily="34" charset="-122"/>
            </a:endParaRPr>
          </a:p>
          <a:p>
            <a:pPr lvl="0" eaLnBrk="1" hangingPunct="1">
              <a:spcBef>
                <a:spcPct val="20000"/>
              </a:spcBef>
              <a:buClr>
                <a:srgbClr val="A50021"/>
              </a:buClr>
              <a:buSzPct val="80000"/>
            </a:pPr>
            <a:r>
              <a:rPr kumimoji="1" lang="en-US" altLang="zh-CN" sz="2400" dirty="0" smtClean="0">
                <a:latin typeface="楷体" panose="02010609060101010101" charset="-122"/>
                <a:ea typeface="楷体" panose="02010609060101010101" charset="-122"/>
              </a:rPr>
              <a:t>• </a:t>
            </a:r>
            <a:r>
              <a:rPr kumimoji="1" lang="zh-CN" altLang="en-US" sz="2400" dirty="0">
                <a:latin typeface="楷体" panose="02010609060101010101" charset="-122"/>
                <a:ea typeface="楷体" panose="02010609060101010101" charset="-122"/>
              </a:rPr>
              <a:t>例如，银行信用帐户可以有几种不同的状态，可以正常、关闭或透支。 在这些不同状态下，帐户的处理功能是不同的</a:t>
            </a:r>
            <a:endParaRPr kumimoji="0" lang="zh-CN" sz="2400" b="0" i="0" u="none" strike="noStrike" cap="none" normalizeH="0" baseline="0" dirty="0" smtClean="0">
              <a:ln>
                <a:noFill/>
              </a:ln>
              <a:solidFill>
                <a:srgbClr val="FF0000"/>
              </a:solidFill>
              <a:effectLst/>
              <a:latin typeface="楷体" panose="02010609060101010101" charset="-122"/>
              <a:ea typeface="楷体" panose="02010609060101010101" charset="-122"/>
            </a:endParaRPr>
          </a:p>
        </p:txBody>
      </p:sp>
      <p:pic>
        <p:nvPicPr>
          <p:cNvPr id="5" name="图片 4"/>
          <p:cNvPicPr>
            <a:picLocks noChangeAspect="1"/>
          </p:cNvPicPr>
          <p:nvPr/>
        </p:nvPicPr>
        <p:blipFill>
          <a:blip r:embed="rId1"/>
          <a:stretch>
            <a:fillRect/>
          </a:stretch>
        </p:blipFill>
        <p:spPr>
          <a:xfrm>
            <a:off x="5591944" y="2420888"/>
            <a:ext cx="6042159" cy="4265628"/>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概述</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矩形 3"/>
          <p:cNvSpPr/>
          <p:nvPr/>
        </p:nvSpPr>
        <p:spPr>
          <a:xfrm>
            <a:off x="335360" y="836713"/>
            <a:ext cx="11281558" cy="5262979"/>
          </a:xfrm>
          <a:prstGeom prst="rect">
            <a:avLst/>
          </a:prstGeom>
        </p:spPr>
        <p:txBody>
          <a:bodyPr wrap="square">
            <a:spAutoFit/>
          </a:bodyPr>
          <a:lstStyle/>
          <a:p>
            <a:pPr>
              <a:lnSpc>
                <a:spcPct val="150000"/>
              </a:lnSpc>
            </a:pPr>
            <a:r>
              <a:rPr lang="zh-CN" altLang="en-US" sz="2800" b="1" dirty="0">
                <a:solidFill>
                  <a:srgbClr val="FF0000"/>
                </a:solidFill>
                <a:latin typeface="微软雅黑" panose="020B0503020204020204" pitchFamily="34" charset="-122"/>
                <a:ea typeface="微软雅黑" panose="020B0503020204020204" pitchFamily="34" charset="-122"/>
              </a:rPr>
              <a:t>顺序图</a:t>
            </a:r>
            <a:r>
              <a:rPr lang="zh-CN" altLang="en-US" sz="2800" dirty="0">
                <a:latin typeface="微软雅黑" panose="020B0503020204020204" pitchFamily="34" charset="-122"/>
                <a:ea typeface="微软雅黑" panose="020B0503020204020204" pitchFamily="34" charset="-122"/>
              </a:rPr>
              <a:t>和</a:t>
            </a:r>
            <a:r>
              <a:rPr lang="zh-CN" altLang="en-US" sz="2800" b="1" dirty="0">
                <a:solidFill>
                  <a:srgbClr val="FF0000"/>
                </a:solidFill>
                <a:latin typeface="微软雅黑" panose="020B0503020204020204" pitchFamily="34" charset="-122"/>
                <a:ea typeface="微软雅黑" panose="020B0503020204020204" pitchFamily="34" charset="-122"/>
              </a:rPr>
              <a:t>状态图</a:t>
            </a:r>
            <a:r>
              <a:rPr lang="zh-CN" altLang="en-US" sz="2800" dirty="0">
                <a:latin typeface="微软雅黑" panose="020B0503020204020204" pitchFamily="34" charset="-122"/>
                <a:ea typeface="微软雅黑" panose="020B0503020204020204" pitchFamily="34" charset="-122"/>
              </a:rPr>
              <a:t>是系统动态行为的</a:t>
            </a:r>
            <a:r>
              <a:rPr lang="zh-CN" altLang="en-US" sz="2800" dirty="0">
                <a:solidFill>
                  <a:srgbClr val="0000FF"/>
                </a:solidFill>
                <a:latin typeface="微软雅黑" panose="020B0503020204020204" pitchFamily="34" charset="-122"/>
                <a:ea typeface="微软雅黑" panose="020B0503020204020204" pitchFamily="34" charset="-122"/>
              </a:rPr>
              <a:t>两个互补的视图</a:t>
            </a:r>
            <a:r>
              <a:rPr lang="zh-CN" altLang="en-US" sz="2800" dirty="0" smtClean="0">
                <a:latin typeface="微软雅黑" panose="020B0503020204020204" pitchFamily="34" charset="-122"/>
                <a:ea typeface="微软雅黑" panose="020B0503020204020204" pitchFamily="34" charset="-122"/>
              </a:rPr>
              <a:t>。</a:t>
            </a:r>
            <a:endParaRPr lang="en-US" altLang="zh-CN" sz="2800" dirty="0" smtClean="0">
              <a:latin typeface="微软雅黑" panose="020B0503020204020204" pitchFamily="34" charset="-122"/>
              <a:ea typeface="微软雅黑" panose="020B0503020204020204" pitchFamily="34" charset="-122"/>
            </a:endParaRPr>
          </a:p>
          <a:p>
            <a:pPr>
              <a:lnSpc>
                <a:spcPct val="150000"/>
              </a:lnSpc>
            </a:pPr>
            <a:endParaRPr lang="en-US" altLang="zh-CN" sz="2800" dirty="0" smtClean="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800" b="1" dirty="0" smtClean="0">
                <a:solidFill>
                  <a:srgbClr val="FF0000"/>
                </a:solidFill>
                <a:latin typeface="微软雅黑" panose="020B0503020204020204" pitchFamily="34" charset="-122"/>
                <a:ea typeface="微软雅黑" panose="020B0503020204020204" pitchFamily="34" charset="-122"/>
              </a:rPr>
              <a:t>顺序</a:t>
            </a:r>
            <a:r>
              <a:rPr lang="zh-CN" altLang="en-US" sz="2800" b="1" dirty="0">
                <a:solidFill>
                  <a:srgbClr val="FF0000"/>
                </a:solidFill>
                <a:latin typeface="微软雅黑" panose="020B0503020204020204" pitchFamily="34" charset="-122"/>
                <a:ea typeface="微软雅黑" panose="020B0503020204020204" pitchFamily="34" charset="-122"/>
              </a:rPr>
              <a:t>图</a:t>
            </a:r>
            <a:r>
              <a:rPr lang="zh-CN" altLang="en-US" sz="2800" dirty="0">
                <a:latin typeface="微软雅黑" panose="020B0503020204020204" pitchFamily="34" charset="-122"/>
                <a:ea typeface="微软雅黑" panose="020B0503020204020204" pitchFamily="34" charset="-122"/>
              </a:rPr>
              <a:t>显示了在较短的一段时间</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通常是在单个用户产生的事务期间</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在系统中的对象之间传递的消息</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因此顺序图必须描述</a:t>
            </a:r>
            <a:r>
              <a:rPr lang="zh-CN" altLang="en-US" sz="2800" b="1" dirty="0">
                <a:latin typeface="微软雅黑" panose="020B0503020204020204" pitchFamily="34" charset="-122"/>
                <a:ea typeface="微软雅黑" panose="020B0503020204020204" pitchFamily="34" charset="-122"/>
              </a:rPr>
              <a:t>很多对象</a:t>
            </a:r>
            <a:r>
              <a:rPr lang="zh-CN" altLang="en-US" sz="2800" dirty="0">
                <a:latin typeface="微软雅黑" panose="020B0503020204020204" pitchFamily="34" charset="-122"/>
                <a:ea typeface="微软雅黑" panose="020B0503020204020204" pitchFamily="34" charset="-122"/>
              </a:rPr>
              <a:t>，即事务中所涉及的那些对象</a:t>
            </a:r>
            <a:r>
              <a:rPr lang="zh-CN" altLang="en-US" sz="2800" dirty="0" smtClean="0">
                <a:latin typeface="微软雅黑" panose="020B0503020204020204" pitchFamily="34" charset="-122"/>
                <a:ea typeface="微软雅黑" panose="020B0503020204020204" pitchFamily="34" charset="-122"/>
              </a:rPr>
              <a:t>。</a:t>
            </a:r>
            <a:endParaRPr lang="en-US" altLang="zh-CN" sz="2800" dirty="0" smtClean="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endParaRPr lang="en-US" altLang="zh-CN" sz="2800" dirty="0" smtClean="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800" b="1" dirty="0" smtClean="0">
                <a:solidFill>
                  <a:srgbClr val="FF0000"/>
                </a:solidFill>
                <a:latin typeface="微软雅黑" panose="020B0503020204020204" pitchFamily="34" charset="-122"/>
                <a:ea typeface="微软雅黑" panose="020B0503020204020204" pitchFamily="34" charset="-122"/>
              </a:rPr>
              <a:t>状态图</a:t>
            </a:r>
            <a:r>
              <a:rPr lang="zh-CN" altLang="en-US" sz="2800" dirty="0">
                <a:latin typeface="微软雅黑" panose="020B0503020204020204" pitchFamily="34" charset="-122"/>
                <a:ea typeface="微软雅黑" panose="020B0503020204020204" pitchFamily="34" charset="-122"/>
              </a:rPr>
              <a:t>自始至终在一个</a:t>
            </a:r>
            <a:r>
              <a:rPr lang="zh-CN" altLang="en-US" sz="2800" b="1" dirty="0">
                <a:latin typeface="微软雅黑" panose="020B0503020204020204" pitchFamily="34" charset="-122"/>
                <a:ea typeface="微软雅黑" panose="020B0503020204020204" pitchFamily="34" charset="-122"/>
              </a:rPr>
              <a:t>单一对象</a:t>
            </a:r>
            <a:r>
              <a:rPr lang="zh-CN" altLang="en-US" sz="2800" dirty="0">
                <a:latin typeface="微软雅黑" panose="020B0503020204020204" pitchFamily="34" charset="-122"/>
                <a:ea typeface="微软雅黑" panose="020B0503020204020204" pitchFamily="34" charset="-122"/>
              </a:rPr>
              <a:t>的整个生存期中跟踪该对象，指定该对象能够接收的所有可能的消息序列</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以及它对这些消息的响应</a:t>
            </a:r>
            <a:r>
              <a:rPr lang="zh-CN" altLang="en-US" dirty="0"/>
              <a:t>。</a:t>
            </a:r>
            <a:endParaRPr lang="zh-CN" altLang="en-US"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概述</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412115" y="857885"/>
            <a:ext cx="11556365" cy="2306955"/>
          </a:xfrm>
          <a:prstGeom prst="rect">
            <a:avLst/>
          </a:prstGeom>
          <a:noFill/>
        </p:spPr>
        <p:txBody>
          <a:bodyPr wrap="square" rtlCol="0" anchor="t">
            <a:spAutoFit/>
          </a:bodyPr>
          <a:p>
            <a:pPr marL="457200" indent="-457200" algn="l">
              <a:lnSpc>
                <a:spcPct val="150000"/>
              </a:lnSpc>
              <a:buClrTx/>
              <a:buSzTx/>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假设我们要设计一个在线订单系统，其中有一个订单对象，订单对象具有不同的状态（</a:t>
            </a:r>
            <a:r>
              <a:rPr lang="zh-CN" altLang="en-US" sz="2400" b="1" dirty="0">
                <a:latin typeface="微软雅黑" panose="020B0503020204020204" pitchFamily="34" charset="-122"/>
                <a:ea typeface="微软雅黑" panose="020B0503020204020204" pitchFamily="34" charset="-122"/>
              </a:rPr>
              <a:t>待付款、已付款、已发货、已完成等</a:t>
            </a:r>
            <a:r>
              <a:rPr lang="zh-CN" altLang="en-US" sz="2400" dirty="0">
                <a:latin typeface="微软雅黑" panose="020B0503020204020204" pitchFamily="34" charset="-122"/>
                <a:ea typeface="微软雅黑" panose="020B0503020204020204" pitchFamily="34" charset="-122"/>
              </a:rPr>
              <a:t>）。我们可以使用状态图来描述订单对象的不同状态及其转移条件，而使用顺序图来描述订单对象在不同状态下的行为和交互过程。</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状态图的组成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矩形 3"/>
          <p:cNvSpPr/>
          <p:nvPr/>
        </p:nvSpPr>
        <p:spPr>
          <a:xfrm>
            <a:off x="189954" y="786126"/>
            <a:ext cx="11523440" cy="4154984"/>
          </a:xfrm>
          <a:prstGeom prst="rect">
            <a:avLst/>
          </a:prstGeom>
        </p:spPr>
        <p:txBody>
          <a:bodyPr wrap="square">
            <a:spAutoFit/>
          </a:bodyPr>
          <a:lstStyle/>
          <a:p>
            <a:r>
              <a:rPr lang="en-US" altLang="zh-CN" sz="2400" dirty="0">
                <a:latin typeface="微软雅黑" panose="020B0503020204020204" pitchFamily="34" charset="-122"/>
                <a:ea typeface="微软雅黑" panose="020B0503020204020204" pitchFamily="34" charset="-122"/>
              </a:rPr>
              <a:t>• </a:t>
            </a:r>
            <a:r>
              <a:rPr lang="zh-CN" altLang="en-US" sz="2400" dirty="0">
                <a:solidFill>
                  <a:srgbClr val="FF0000"/>
                </a:solidFill>
                <a:latin typeface="微软雅黑" panose="020B0503020204020204" pitchFamily="34" charset="-122"/>
                <a:ea typeface="微软雅黑" panose="020B0503020204020204" pitchFamily="34" charset="-122"/>
              </a:rPr>
              <a:t>状态图</a:t>
            </a:r>
            <a:r>
              <a:rPr lang="zh-CN" altLang="en-US" sz="2400" dirty="0">
                <a:latin typeface="微软雅黑" panose="020B0503020204020204" pitchFamily="34" charset="-122"/>
                <a:ea typeface="微软雅黑" panose="020B0503020204020204" pitchFamily="34" charset="-122"/>
              </a:rPr>
              <a:t>主要用于描述一个对象在其生存期间的动态行为，表现一个</a:t>
            </a:r>
            <a:r>
              <a:rPr lang="zh-CN" altLang="en-US" sz="2400" dirty="0" smtClean="0">
                <a:latin typeface="微软雅黑" panose="020B0503020204020204" pitchFamily="34" charset="-122"/>
                <a:ea typeface="微软雅黑" panose="020B0503020204020204" pitchFamily="34" charset="-122"/>
              </a:rPr>
              <a:t>对象</a:t>
            </a:r>
            <a:r>
              <a:rPr lang="zh-CN" altLang="en-US" sz="2400" dirty="0">
                <a:latin typeface="微软雅黑" panose="020B0503020204020204" pitchFamily="34" charset="-122"/>
                <a:ea typeface="微软雅黑" panose="020B0503020204020204" pitchFamily="34" charset="-122"/>
              </a:rPr>
              <a:t>所经历的</a:t>
            </a:r>
            <a:r>
              <a:rPr lang="zh-CN" altLang="en-US" sz="2400" dirty="0">
                <a:solidFill>
                  <a:srgbClr val="FF0000"/>
                </a:solidFill>
                <a:latin typeface="微软雅黑" panose="020B0503020204020204" pitchFamily="34" charset="-122"/>
                <a:ea typeface="微软雅黑" panose="020B0503020204020204" pitchFamily="34" charset="-122"/>
              </a:rPr>
              <a:t>状态</a:t>
            </a:r>
            <a:r>
              <a:rPr lang="zh-CN" altLang="en-US" sz="2400" dirty="0">
                <a:latin typeface="微软雅黑" panose="020B0503020204020204" pitchFamily="34" charset="-122"/>
                <a:ea typeface="微软雅黑" panose="020B0503020204020204" pitchFamily="34" charset="-122"/>
              </a:rPr>
              <a:t>序列，引起</a:t>
            </a:r>
            <a:r>
              <a:rPr lang="zh-CN" altLang="en-US" sz="2400" dirty="0">
                <a:solidFill>
                  <a:srgbClr val="FF0000"/>
                </a:solidFill>
                <a:latin typeface="微软雅黑" panose="020B0503020204020204" pitchFamily="34" charset="-122"/>
                <a:ea typeface="微软雅黑" panose="020B0503020204020204" pitchFamily="34" charset="-122"/>
              </a:rPr>
              <a:t>状态转移</a:t>
            </a:r>
            <a:r>
              <a:rPr lang="zh-CN" altLang="en-US" sz="2400" dirty="0">
                <a:latin typeface="微软雅黑" panose="020B0503020204020204" pitchFamily="34" charset="-122"/>
                <a:ea typeface="微软雅黑" panose="020B0503020204020204" pitchFamily="34" charset="-122"/>
              </a:rPr>
              <a:t>的事件，以及因状态转移而</a:t>
            </a:r>
            <a:r>
              <a:rPr lang="zh-CN" altLang="en-US" sz="2400" dirty="0" smtClean="0">
                <a:latin typeface="微软雅黑" panose="020B0503020204020204" pitchFamily="34" charset="-122"/>
                <a:ea typeface="微软雅黑" panose="020B0503020204020204" pitchFamily="34" charset="-122"/>
              </a:rPr>
              <a:t>伴随的</a:t>
            </a:r>
            <a:r>
              <a:rPr lang="zh-CN" altLang="en-US" sz="2400" dirty="0" smtClean="0">
                <a:solidFill>
                  <a:srgbClr val="FF0000"/>
                </a:solidFill>
                <a:latin typeface="微软雅黑" panose="020B0503020204020204" pitchFamily="34" charset="-122"/>
                <a:ea typeface="微软雅黑" panose="020B0503020204020204" pitchFamily="34" charset="-122"/>
              </a:rPr>
              <a:t>动作</a:t>
            </a:r>
            <a:endParaRPr lang="en-US" altLang="zh-CN" sz="2400" dirty="0" smtClean="0">
              <a:solidFill>
                <a:srgbClr val="FF0000"/>
              </a:solidFill>
              <a:latin typeface="微软雅黑" panose="020B0503020204020204" pitchFamily="34" charset="-122"/>
              <a:ea typeface="微软雅黑" panose="020B0503020204020204" pitchFamily="34" charset="-122"/>
            </a:endParaRPr>
          </a:p>
          <a:p>
            <a:endParaRPr lang="en-US" altLang="zh-CN" sz="2400" dirty="0">
              <a:solidFill>
                <a:srgbClr val="FF0000"/>
              </a:solidFill>
              <a:latin typeface="微软雅黑" panose="020B0503020204020204" pitchFamily="34" charset="-122"/>
              <a:ea typeface="微软雅黑" panose="020B0503020204020204" pitchFamily="34" charset="-122"/>
            </a:endParaRPr>
          </a:p>
          <a:p>
            <a:r>
              <a:rPr lang="en-US" altLang="zh-CN" sz="2400" dirty="0">
                <a:solidFill>
                  <a:srgbClr val="FF0000"/>
                </a:solidFill>
                <a:latin typeface="微软雅黑" panose="020B0503020204020204" pitchFamily="34" charset="-122"/>
                <a:ea typeface="微软雅黑" panose="020B0503020204020204" pitchFamily="34" charset="-122"/>
              </a:rPr>
              <a:t>• </a:t>
            </a:r>
            <a:r>
              <a:rPr lang="zh-CN" altLang="en-US" sz="2400" dirty="0">
                <a:solidFill>
                  <a:srgbClr val="FF0000"/>
                </a:solidFill>
                <a:latin typeface="微软雅黑" panose="020B0503020204020204" pitchFamily="34" charset="-122"/>
                <a:ea typeface="微软雅黑" panose="020B0503020204020204" pitchFamily="34" charset="-122"/>
              </a:rPr>
              <a:t>状态图的</a:t>
            </a:r>
            <a:r>
              <a:rPr lang="zh-CN" altLang="en-US" sz="2400" dirty="0" smtClean="0">
                <a:solidFill>
                  <a:srgbClr val="FF0000"/>
                </a:solidFill>
                <a:latin typeface="微软雅黑" panose="020B0503020204020204" pitchFamily="34" charset="-122"/>
                <a:ea typeface="微软雅黑" panose="020B0503020204020204" pitchFamily="34" charset="-122"/>
              </a:rPr>
              <a:t>组成</a:t>
            </a:r>
            <a:endParaRPr lang="en-US" altLang="zh-CN" sz="2400" dirty="0" smtClean="0">
              <a:solidFill>
                <a:srgbClr val="FF0000"/>
              </a:solidFill>
              <a:latin typeface="微软雅黑" panose="020B0503020204020204" pitchFamily="34" charset="-122"/>
              <a:ea typeface="微软雅黑" panose="020B0503020204020204" pitchFamily="34" charset="-122"/>
            </a:endParaRPr>
          </a:p>
          <a:p>
            <a:pPr marL="457200" indent="-457200">
              <a:buAutoNum type="arabicParenBoth"/>
            </a:pPr>
            <a:r>
              <a:rPr lang="zh-CN" altLang="en-US" sz="2400" dirty="0" smtClean="0">
                <a:solidFill>
                  <a:srgbClr val="0000FF"/>
                </a:solidFill>
                <a:latin typeface="微软雅黑" panose="020B0503020204020204" pitchFamily="34" charset="-122"/>
                <a:ea typeface="微软雅黑" panose="020B0503020204020204" pitchFamily="34" charset="-122"/>
              </a:rPr>
              <a:t>状态</a:t>
            </a:r>
            <a:r>
              <a:rPr lang="zh-CN" altLang="en-US" sz="2400" dirty="0">
                <a:solidFill>
                  <a:srgbClr val="0000FF"/>
                </a:solidFill>
                <a:latin typeface="微软雅黑" panose="020B0503020204020204" pitchFamily="34" charset="-122"/>
                <a:ea typeface="微软雅黑" panose="020B0503020204020204" pitchFamily="34" charset="-122"/>
              </a:rPr>
              <a:t>（</a:t>
            </a:r>
            <a:r>
              <a:rPr lang="en-US" altLang="zh-CN" sz="2400" dirty="0">
                <a:solidFill>
                  <a:srgbClr val="0000FF"/>
                </a:solidFill>
                <a:latin typeface="微软雅黑" panose="020B0503020204020204" pitchFamily="34" charset="-122"/>
                <a:ea typeface="微软雅黑" panose="020B0503020204020204" pitchFamily="34" charset="-122"/>
              </a:rPr>
              <a:t>State</a:t>
            </a:r>
            <a:r>
              <a:rPr lang="zh-CN" altLang="en-US" sz="2400" dirty="0">
                <a:solidFill>
                  <a:srgbClr val="0000FF"/>
                </a:solidFill>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：表示一个对象在其生存期内的状况。 </a:t>
            </a:r>
            <a:endParaRPr lang="en-US" altLang="zh-CN" sz="2400" dirty="0" smtClean="0">
              <a:latin typeface="微软雅黑" panose="020B0503020204020204" pitchFamily="34" charset="-122"/>
              <a:ea typeface="微软雅黑" panose="020B0503020204020204" pitchFamily="34" charset="-122"/>
            </a:endParaRPr>
          </a:p>
          <a:p>
            <a:pPr marL="457200" indent="-457200">
              <a:buAutoNum type="arabicParenBoth"/>
            </a:pPr>
            <a:r>
              <a:rPr lang="zh-CN" altLang="en-US" sz="2400" dirty="0" smtClean="0">
                <a:solidFill>
                  <a:srgbClr val="0000FF"/>
                </a:solidFill>
                <a:latin typeface="微软雅黑" panose="020B0503020204020204" pitchFamily="34" charset="-122"/>
                <a:ea typeface="微软雅黑" panose="020B0503020204020204" pitchFamily="34" charset="-122"/>
              </a:rPr>
              <a:t>转移</a:t>
            </a:r>
            <a:r>
              <a:rPr lang="zh-CN" altLang="en-US" sz="2400" dirty="0">
                <a:solidFill>
                  <a:srgbClr val="0000FF"/>
                </a:solidFill>
                <a:latin typeface="微软雅黑" panose="020B0503020204020204" pitchFamily="34" charset="-122"/>
                <a:ea typeface="微软雅黑" panose="020B0503020204020204" pitchFamily="34" charset="-122"/>
              </a:rPr>
              <a:t>（转换，迁移）</a:t>
            </a:r>
            <a:r>
              <a:rPr lang="en-US" altLang="zh-CN" sz="2400" dirty="0">
                <a:solidFill>
                  <a:srgbClr val="0000FF"/>
                </a:solidFill>
                <a:latin typeface="微软雅黑" panose="020B0503020204020204" pitchFamily="34" charset="-122"/>
                <a:ea typeface="微软雅黑" panose="020B0503020204020204" pitchFamily="34" charset="-122"/>
              </a:rPr>
              <a:t>(Transition) </a:t>
            </a:r>
            <a:r>
              <a:rPr lang="zh-CN" altLang="en-US" sz="2400" dirty="0">
                <a:latin typeface="微软雅黑" panose="020B0503020204020204" pitchFamily="34" charset="-122"/>
                <a:ea typeface="微软雅黑" panose="020B0503020204020204" pitchFamily="34" charset="-122"/>
              </a:rPr>
              <a:t>：表示不同状态之间的联系。 </a:t>
            </a:r>
            <a:endParaRPr lang="en-US" altLang="zh-CN" sz="2400" dirty="0" smtClean="0">
              <a:latin typeface="微软雅黑" panose="020B0503020204020204" pitchFamily="34" charset="-122"/>
              <a:ea typeface="微软雅黑" panose="020B0503020204020204" pitchFamily="34" charset="-122"/>
            </a:endParaRPr>
          </a:p>
          <a:p>
            <a:pPr marL="457200" indent="-457200">
              <a:buAutoNum type="arabicParenBoth"/>
            </a:pPr>
            <a:r>
              <a:rPr lang="zh-CN" altLang="en-US" sz="2400" dirty="0" smtClean="0">
                <a:solidFill>
                  <a:srgbClr val="0000FF"/>
                </a:solidFill>
                <a:latin typeface="微软雅黑" panose="020B0503020204020204" pitchFamily="34" charset="-122"/>
                <a:ea typeface="微软雅黑" panose="020B0503020204020204" pitchFamily="34" charset="-122"/>
              </a:rPr>
              <a:t>事件</a:t>
            </a:r>
            <a:r>
              <a:rPr lang="zh-CN" altLang="en-US" sz="2400" dirty="0">
                <a:solidFill>
                  <a:srgbClr val="0000FF"/>
                </a:solidFill>
                <a:latin typeface="微软雅黑" panose="020B0503020204020204" pitchFamily="34" charset="-122"/>
                <a:ea typeface="微软雅黑" panose="020B0503020204020204" pitchFamily="34" charset="-122"/>
              </a:rPr>
              <a:t>（</a:t>
            </a:r>
            <a:r>
              <a:rPr lang="en-US" altLang="zh-CN" sz="2400" dirty="0">
                <a:solidFill>
                  <a:srgbClr val="0000FF"/>
                </a:solidFill>
                <a:latin typeface="微软雅黑" panose="020B0503020204020204" pitchFamily="34" charset="-122"/>
                <a:ea typeface="微软雅黑" panose="020B0503020204020204" pitchFamily="34" charset="-122"/>
              </a:rPr>
              <a:t>Event</a:t>
            </a:r>
            <a:r>
              <a:rPr lang="zh-CN" altLang="en-US" sz="2400" dirty="0">
                <a:solidFill>
                  <a:srgbClr val="0000FF"/>
                </a:solidFill>
                <a:latin typeface="微软雅黑" panose="020B0503020204020204" pitchFamily="34" charset="-122"/>
                <a:ea typeface="微软雅黑" panose="020B0503020204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事件触发状态转移。例如，一个信号、一个操作的调 用、一个对象的创建或销毁、超时、某个条件的改变等。 </a:t>
            </a:r>
            <a:endParaRPr lang="en-US" altLang="zh-CN" sz="2400" dirty="0" smtClean="0">
              <a:latin typeface="微软雅黑" panose="020B0503020204020204" pitchFamily="34" charset="-122"/>
              <a:ea typeface="微软雅黑" panose="020B0503020204020204" pitchFamily="34" charset="-122"/>
            </a:endParaRPr>
          </a:p>
          <a:p>
            <a:pPr marL="457200" indent="-457200">
              <a:buAutoNum type="arabicParenBoth"/>
            </a:pPr>
            <a:r>
              <a:rPr lang="zh-CN" altLang="en-US" sz="2400" dirty="0" smtClean="0">
                <a:solidFill>
                  <a:srgbClr val="0000FF"/>
                </a:solidFill>
                <a:latin typeface="微软雅黑" panose="020B0503020204020204" pitchFamily="34" charset="-122"/>
                <a:ea typeface="微软雅黑" panose="020B0503020204020204" pitchFamily="34" charset="-122"/>
              </a:rPr>
              <a:t>动作</a:t>
            </a:r>
            <a:r>
              <a:rPr lang="zh-CN" altLang="en-US" sz="2400" dirty="0">
                <a:solidFill>
                  <a:srgbClr val="0000FF"/>
                </a:solidFill>
                <a:latin typeface="微软雅黑" panose="020B0503020204020204" pitchFamily="34" charset="-122"/>
                <a:ea typeface="微软雅黑" panose="020B0503020204020204" pitchFamily="34" charset="-122"/>
              </a:rPr>
              <a:t>（</a:t>
            </a:r>
            <a:r>
              <a:rPr lang="en-US" altLang="zh-CN" sz="2400" dirty="0">
                <a:solidFill>
                  <a:srgbClr val="0000FF"/>
                </a:solidFill>
                <a:latin typeface="微软雅黑" panose="020B0503020204020204" pitchFamily="34" charset="-122"/>
                <a:ea typeface="微软雅黑" panose="020B0503020204020204" pitchFamily="34" charset="-122"/>
              </a:rPr>
              <a:t>Action</a:t>
            </a:r>
            <a:r>
              <a:rPr lang="zh-CN" altLang="en-US" sz="2400" dirty="0">
                <a:solidFill>
                  <a:srgbClr val="0000FF"/>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：执行的行为，原子计算。（动作可以与状态相关， 也可以与转移相关</a:t>
            </a:r>
            <a:r>
              <a:rPr lang="zh-CN" altLang="en-US" sz="2400" dirty="0" smtClean="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marL="457200" indent="-457200">
              <a:buAutoNum type="arabicParenBoth"/>
            </a:pPr>
            <a:r>
              <a:rPr lang="zh-CN" altLang="en-US" sz="2400" dirty="0" smtClean="0">
                <a:solidFill>
                  <a:srgbClr val="0000FF"/>
                </a:solidFill>
                <a:latin typeface="微软雅黑" panose="020B0503020204020204" pitchFamily="34" charset="-122"/>
                <a:ea typeface="微软雅黑" panose="020B0503020204020204" pitchFamily="34" charset="-122"/>
              </a:rPr>
              <a:t>活动</a:t>
            </a:r>
            <a:r>
              <a:rPr lang="zh-CN" altLang="en-US" sz="2400" dirty="0">
                <a:solidFill>
                  <a:srgbClr val="0000FF"/>
                </a:solidFill>
                <a:latin typeface="微软雅黑" panose="020B0503020204020204" pitchFamily="34" charset="-122"/>
                <a:ea typeface="微软雅黑" panose="020B0503020204020204" pitchFamily="34" charset="-122"/>
              </a:rPr>
              <a:t>（</a:t>
            </a:r>
            <a:r>
              <a:rPr lang="en-US" altLang="zh-CN" sz="2400" dirty="0">
                <a:solidFill>
                  <a:srgbClr val="0000FF"/>
                </a:solidFill>
                <a:latin typeface="微软雅黑" panose="020B0503020204020204" pitchFamily="34" charset="-122"/>
                <a:ea typeface="微软雅黑" panose="020B0503020204020204" pitchFamily="34" charset="-122"/>
              </a:rPr>
              <a:t>Activity</a:t>
            </a:r>
            <a:r>
              <a:rPr lang="zh-CN" altLang="en-US" sz="2400" dirty="0">
                <a:solidFill>
                  <a:srgbClr val="0000FF"/>
                </a:solidFill>
                <a:latin typeface="微软雅黑" panose="020B0503020204020204" pitchFamily="34" charset="-122"/>
                <a:ea typeface="微软雅黑" panose="020B0503020204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一系列动作</a:t>
            </a:r>
            <a:endParaRPr lang="zh-CN" altLang="en-US" sz="24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5375920" y="4365104"/>
            <a:ext cx="6696580" cy="2058192"/>
          </a:xfrm>
          <a:prstGeom prst="rect">
            <a:avLst/>
          </a:prstGeom>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状态图的组成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Rectangle 2"/>
          <p:cNvSpPr txBox="1">
            <a:spLocks noChangeArrowheads="1"/>
          </p:cNvSpPr>
          <p:nvPr/>
        </p:nvSpPr>
        <p:spPr>
          <a:xfrm>
            <a:off x="1650539" y="1027188"/>
            <a:ext cx="6934200" cy="8191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mtClean="0"/>
              <a:t>电灯泡的状态图</a:t>
            </a:r>
            <a:endParaRPr lang="zh-CN" altLang="en-US"/>
          </a:p>
        </p:txBody>
      </p:sp>
      <p:graphicFrame>
        <p:nvGraphicFramePr>
          <p:cNvPr id="5" name="Object 4"/>
          <p:cNvGraphicFramePr>
            <a:graphicFrameLocks noChangeAspect="1"/>
          </p:cNvGraphicFramePr>
          <p:nvPr/>
        </p:nvGraphicFramePr>
        <p:xfrm>
          <a:off x="2937259" y="2827884"/>
          <a:ext cx="6248400" cy="2022475"/>
        </p:xfrm>
        <a:graphic>
          <a:graphicData uri="http://schemas.openxmlformats.org/presentationml/2006/ole">
            <mc:AlternateContent xmlns:mc="http://schemas.openxmlformats.org/markup-compatibility/2006">
              <mc:Choice xmlns:v="urn:schemas-microsoft-com:vml" Requires="v">
                <p:oleObj spid="_x0000_s10243" name="Visio" r:id="rId1" imgW="4413885" imgH="1546860" progId="Visio.Drawing.11">
                  <p:embed/>
                </p:oleObj>
              </mc:Choice>
              <mc:Fallback>
                <p:oleObj name="Visio" r:id="rId1" imgW="4413885" imgH="1546860" progId="Visio.Drawing.11">
                  <p:embed/>
                  <p:pic>
                    <p:nvPicPr>
                      <p:cNvPr id="0" name="图片 102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7259" y="2827884"/>
                        <a:ext cx="6248400" cy="202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rgbClr val="003300"/>
                            </a:solidFill>
                            <a:prstDash val="solid"/>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 name="Group 5"/>
          <p:cNvGrpSpPr/>
          <p:nvPr/>
        </p:nvGrpSpPr>
        <p:grpSpPr bwMode="auto">
          <a:xfrm>
            <a:off x="1958893" y="3676843"/>
            <a:ext cx="1511300" cy="1447800"/>
            <a:chOff x="340" y="1797"/>
            <a:chExt cx="888" cy="928"/>
          </a:xfrm>
        </p:grpSpPr>
        <p:sp>
          <p:nvSpPr>
            <p:cNvPr id="7" name="Line 6"/>
            <p:cNvSpPr>
              <a:spLocks noChangeShapeType="1"/>
            </p:cNvSpPr>
            <p:nvPr/>
          </p:nvSpPr>
          <p:spPr bwMode="auto">
            <a:xfrm flipH="1">
              <a:off x="793" y="1797"/>
              <a:ext cx="227" cy="635"/>
            </a:xfrm>
            <a:prstGeom prst="line">
              <a:avLst/>
            </a:prstGeom>
            <a:noFill/>
            <a:ln w="28575">
              <a:solidFill>
                <a:srgbClr val="800000"/>
              </a:solidFill>
              <a:prstDash val="dash"/>
              <a:round/>
              <a:headEnd type="none" w="sm" len="sm"/>
              <a:tailEnd type="stealth"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 name="Text Box 7"/>
            <p:cNvSpPr txBox="1">
              <a:spLocks noChangeArrowheads="1"/>
            </p:cNvSpPr>
            <p:nvPr/>
          </p:nvSpPr>
          <p:spPr bwMode="auto">
            <a:xfrm>
              <a:off x="340" y="2432"/>
              <a:ext cx="888" cy="293"/>
            </a:xfrm>
            <a:prstGeom prst="rect">
              <a:avLst/>
            </a:prstGeom>
            <a:solidFill>
              <a:schemeClr val="bg2"/>
            </a:solidFill>
            <a:ln>
              <a:noFill/>
            </a:ln>
            <a:effectLst/>
            <a:extLst>
              <a:ext uri="{91240B29-F687-4F45-9708-019B960494DF}">
                <a14:hiddenLine xmlns:a14="http://schemas.microsoft.com/office/drawing/2010/main" w="22225">
                  <a:solidFill>
                    <a:srgbClr val="800000"/>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a:solidFill>
                    <a:srgbClr val="800000"/>
                  </a:solidFill>
                  <a:ea typeface="楷体_GB2312" pitchFamily="49" charset="-122"/>
                </a:rPr>
                <a:t>初始状态</a:t>
              </a:r>
              <a:endParaRPr lang="zh-CN" altLang="en-US">
                <a:solidFill>
                  <a:srgbClr val="800000"/>
                </a:solidFill>
                <a:ea typeface="楷体_GB2312" pitchFamily="49" charset="-122"/>
              </a:endParaRPr>
            </a:p>
          </p:txBody>
        </p:sp>
      </p:grpSp>
      <p:grpSp>
        <p:nvGrpSpPr>
          <p:cNvPr id="9" name="Group 8"/>
          <p:cNvGrpSpPr/>
          <p:nvPr/>
        </p:nvGrpSpPr>
        <p:grpSpPr bwMode="auto">
          <a:xfrm>
            <a:off x="4361247" y="3633099"/>
            <a:ext cx="936625" cy="1393825"/>
            <a:chOff x="1655" y="1842"/>
            <a:chExt cx="590" cy="878"/>
          </a:xfrm>
        </p:grpSpPr>
        <p:sp>
          <p:nvSpPr>
            <p:cNvPr id="10" name="Line 9"/>
            <p:cNvSpPr>
              <a:spLocks noChangeShapeType="1"/>
            </p:cNvSpPr>
            <p:nvPr/>
          </p:nvSpPr>
          <p:spPr bwMode="auto">
            <a:xfrm flipH="1">
              <a:off x="1973" y="1842"/>
              <a:ext cx="182" cy="545"/>
            </a:xfrm>
            <a:prstGeom prst="line">
              <a:avLst/>
            </a:prstGeom>
            <a:noFill/>
            <a:ln w="28575">
              <a:solidFill>
                <a:srgbClr val="800000"/>
              </a:solidFill>
              <a:prstDash val="dash"/>
              <a:round/>
              <a:headEnd type="none" w="sm" len="sm"/>
              <a:tailEnd type="stealth"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 name="Text Box 10"/>
            <p:cNvSpPr txBox="1">
              <a:spLocks noChangeArrowheads="1"/>
            </p:cNvSpPr>
            <p:nvPr/>
          </p:nvSpPr>
          <p:spPr bwMode="auto">
            <a:xfrm>
              <a:off x="1655" y="2432"/>
              <a:ext cx="590" cy="288"/>
            </a:xfrm>
            <a:prstGeom prst="rect">
              <a:avLst/>
            </a:prstGeom>
            <a:solidFill>
              <a:schemeClr val="bg2"/>
            </a:solidFill>
            <a:ln>
              <a:noFill/>
            </a:ln>
            <a:effectLst/>
            <a:extLst>
              <a:ext uri="{91240B29-F687-4F45-9708-019B960494DF}">
                <a14:hiddenLine xmlns:a14="http://schemas.microsoft.com/office/drawing/2010/main" w="22225">
                  <a:solidFill>
                    <a:srgbClr val="003300"/>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solidFill>
                    <a:srgbClr val="800000"/>
                  </a:solidFill>
                  <a:ea typeface="楷体_GB2312" pitchFamily="49" charset="-122"/>
                </a:rPr>
                <a:t>状态</a:t>
              </a:r>
              <a:endParaRPr lang="zh-CN" altLang="en-US">
                <a:solidFill>
                  <a:srgbClr val="800000"/>
                </a:solidFill>
                <a:ea typeface="楷体_GB2312" pitchFamily="49" charset="-122"/>
              </a:endParaRPr>
            </a:p>
          </p:txBody>
        </p:sp>
      </p:grpSp>
      <p:grpSp>
        <p:nvGrpSpPr>
          <p:cNvPr id="12" name="Group 11"/>
          <p:cNvGrpSpPr/>
          <p:nvPr/>
        </p:nvGrpSpPr>
        <p:grpSpPr bwMode="auto">
          <a:xfrm>
            <a:off x="6486205" y="4896084"/>
            <a:ext cx="1584325" cy="1447800"/>
            <a:chOff x="340" y="1797"/>
            <a:chExt cx="791" cy="928"/>
          </a:xfrm>
        </p:grpSpPr>
        <p:sp>
          <p:nvSpPr>
            <p:cNvPr id="13" name="Line 12"/>
            <p:cNvSpPr>
              <a:spLocks noChangeShapeType="1"/>
            </p:cNvSpPr>
            <p:nvPr/>
          </p:nvSpPr>
          <p:spPr bwMode="auto">
            <a:xfrm flipH="1">
              <a:off x="793" y="1797"/>
              <a:ext cx="227" cy="635"/>
            </a:xfrm>
            <a:prstGeom prst="line">
              <a:avLst/>
            </a:prstGeom>
            <a:noFill/>
            <a:ln w="28575">
              <a:solidFill>
                <a:srgbClr val="800000"/>
              </a:solidFill>
              <a:prstDash val="dash"/>
              <a:round/>
              <a:headEnd type="none" w="sm" len="sm"/>
              <a:tailEnd type="stealth"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 name="Text Box 13"/>
            <p:cNvSpPr txBox="1">
              <a:spLocks noChangeArrowheads="1"/>
            </p:cNvSpPr>
            <p:nvPr/>
          </p:nvSpPr>
          <p:spPr bwMode="auto">
            <a:xfrm>
              <a:off x="340" y="2432"/>
              <a:ext cx="791" cy="293"/>
            </a:xfrm>
            <a:prstGeom prst="rect">
              <a:avLst/>
            </a:prstGeom>
            <a:solidFill>
              <a:schemeClr val="bg2"/>
            </a:solidFill>
            <a:ln>
              <a:noFill/>
            </a:ln>
            <a:effectLst/>
            <a:extLst>
              <a:ext uri="{91240B29-F687-4F45-9708-019B960494DF}">
                <a14:hiddenLine xmlns:a14="http://schemas.microsoft.com/office/drawing/2010/main" w="22225">
                  <a:solidFill>
                    <a:srgbClr val="800000"/>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a:solidFill>
                    <a:srgbClr val="800000"/>
                  </a:solidFill>
                  <a:ea typeface="楷体_GB2312" pitchFamily="49" charset="-122"/>
                </a:rPr>
                <a:t>终止状态</a:t>
              </a:r>
              <a:endParaRPr lang="zh-CN" altLang="en-US">
                <a:solidFill>
                  <a:srgbClr val="800000"/>
                </a:solidFill>
                <a:ea typeface="楷体_GB2312" pitchFamily="49" charset="-122"/>
              </a:endParaRPr>
            </a:p>
          </p:txBody>
        </p:sp>
      </p:grpSp>
      <p:grpSp>
        <p:nvGrpSpPr>
          <p:cNvPr id="15" name="Group 14"/>
          <p:cNvGrpSpPr/>
          <p:nvPr/>
        </p:nvGrpSpPr>
        <p:grpSpPr bwMode="auto">
          <a:xfrm>
            <a:off x="7026659" y="2050362"/>
            <a:ext cx="2159000" cy="1222375"/>
            <a:chOff x="3334" y="845"/>
            <a:chExt cx="1123" cy="770"/>
          </a:xfrm>
        </p:grpSpPr>
        <p:sp>
          <p:nvSpPr>
            <p:cNvPr id="16" name="Line 15"/>
            <p:cNvSpPr>
              <a:spLocks noChangeShapeType="1"/>
            </p:cNvSpPr>
            <p:nvPr/>
          </p:nvSpPr>
          <p:spPr bwMode="auto">
            <a:xfrm flipV="1">
              <a:off x="3334" y="1162"/>
              <a:ext cx="453" cy="453"/>
            </a:xfrm>
            <a:prstGeom prst="line">
              <a:avLst/>
            </a:prstGeom>
            <a:noFill/>
            <a:ln w="28575">
              <a:solidFill>
                <a:srgbClr val="800000"/>
              </a:solidFill>
              <a:prstDash val="dash"/>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 name="Text Box 16"/>
            <p:cNvSpPr txBox="1">
              <a:spLocks noChangeArrowheads="1"/>
            </p:cNvSpPr>
            <p:nvPr/>
          </p:nvSpPr>
          <p:spPr bwMode="auto">
            <a:xfrm>
              <a:off x="3705" y="845"/>
              <a:ext cx="752" cy="288"/>
            </a:xfrm>
            <a:prstGeom prst="rect">
              <a:avLst/>
            </a:prstGeom>
            <a:solidFill>
              <a:schemeClr val="bg2"/>
            </a:solidFill>
            <a:ln>
              <a:noFill/>
            </a:ln>
            <a:effectLst/>
            <a:extLst>
              <a:ext uri="{91240B29-F687-4F45-9708-019B960494DF}">
                <a14:hiddenLine xmlns:a14="http://schemas.microsoft.com/office/drawing/2010/main" w="22225">
                  <a:solidFill>
                    <a:srgbClr val="003300"/>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solidFill>
                    <a:srgbClr val="800000"/>
                  </a:solidFill>
                  <a:ea typeface="楷体_GB2312" pitchFamily="49" charset="-122"/>
                </a:rPr>
                <a:t>状态转移</a:t>
              </a:r>
              <a:endParaRPr lang="zh-CN" altLang="en-US">
                <a:solidFill>
                  <a:srgbClr val="800000"/>
                </a:solidFill>
                <a:ea typeface="楷体_GB2312" pitchFamily="49" charset="-122"/>
              </a:endParaRPr>
            </a:p>
          </p:txBody>
        </p:sp>
      </p:grpSp>
      <p:grpSp>
        <p:nvGrpSpPr>
          <p:cNvPr id="18" name="Group 17"/>
          <p:cNvGrpSpPr/>
          <p:nvPr/>
        </p:nvGrpSpPr>
        <p:grpSpPr bwMode="auto">
          <a:xfrm>
            <a:off x="5658234" y="3777562"/>
            <a:ext cx="1014413" cy="1447800"/>
            <a:chOff x="2559" y="1933"/>
            <a:chExt cx="521" cy="928"/>
          </a:xfrm>
        </p:grpSpPr>
        <p:sp>
          <p:nvSpPr>
            <p:cNvPr id="19" name="Line 18"/>
            <p:cNvSpPr>
              <a:spLocks noChangeShapeType="1"/>
            </p:cNvSpPr>
            <p:nvPr/>
          </p:nvSpPr>
          <p:spPr bwMode="auto">
            <a:xfrm flipH="1">
              <a:off x="2853" y="1933"/>
              <a:ext cx="227" cy="635"/>
            </a:xfrm>
            <a:prstGeom prst="line">
              <a:avLst/>
            </a:prstGeom>
            <a:noFill/>
            <a:ln w="28575">
              <a:solidFill>
                <a:srgbClr val="800000"/>
              </a:solidFill>
              <a:prstDash val="dash"/>
              <a:round/>
              <a:headEnd type="none" w="sm" len="sm"/>
              <a:tailEnd type="stealth"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 name="Text Box 19"/>
            <p:cNvSpPr txBox="1">
              <a:spLocks noChangeArrowheads="1"/>
            </p:cNvSpPr>
            <p:nvPr/>
          </p:nvSpPr>
          <p:spPr bwMode="auto">
            <a:xfrm>
              <a:off x="2559" y="2568"/>
              <a:ext cx="502" cy="293"/>
            </a:xfrm>
            <a:prstGeom prst="rect">
              <a:avLst/>
            </a:prstGeom>
            <a:solidFill>
              <a:schemeClr val="bg2"/>
            </a:solidFill>
            <a:ln>
              <a:noFill/>
            </a:ln>
            <a:effectLst/>
            <a:extLst>
              <a:ext uri="{91240B29-F687-4F45-9708-019B960494DF}">
                <a14:hiddenLine xmlns:a14="http://schemas.microsoft.com/office/drawing/2010/main" w="22225">
                  <a:solidFill>
                    <a:srgbClr val="800000"/>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a:solidFill>
                    <a:srgbClr val="800000"/>
                  </a:solidFill>
                  <a:ea typeface="楷体_GB2312" pitchFamily="49" charset="-122"/>
                </a:rPr>
                <a:t>事件</a:t>
              </a:r>
              <a:endParaRPr lang="zh-CN" altLang="en-US">
                <a:solidFill>
                  <a:srgbClr val="800000"/>
                </a:solidFill>
                <a:ea typeface="楷体_GB2312" pitchFamily="49" charset="-122"/>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概述</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pic>
        <p:nvPicPr>
          <p:cNvPr id="26627" name="Picture 5" descr="t6-2"/>
          <p:cNvPicPr>
            <a:picLocks noChangeAspect="1"/>
          </p:cNvPicPr>
          <p:nvPr/>
        </p:nvPicPr>
        <p:blipFill>
          <a:blip r:embed="rId1"/>
          <a:stretch>
            <a:fillRect/>
          </a:stretch>
        </p:blipFill>
        <p:spPr>
          <a:xfrm>
            <a:off x="1564640" y="1059180"/>
            <a:ext cx="8695055" cy="5540375"/>
          </a:xfrm>
          <a:prstGeom prst="rect">
            <a:avLst/>
          </a:prstGeom>
          <a:noFill/>
          <a:ln w="9525">
            <a:noFill/>
          </a:ln>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状态图的组成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TextBox 8"/>
          <p:cNvSpPr txBox="1"/>
          <p:nvPr/>
        </p:nvSpPr>
        <p:spPr>
          <a:xfrm>
            <a:off x="175158" y="996483"/>
            <a:ext cx="5522664" cy="430887"/>
          </a:xfrm>
          <a:prstGeom prst="rect">
            <a:avLst/>
          </a:prstGeom>
          <a:noFill/>
        </p:spPr>
        <p:txBody>
          <a:bodyPr wrap="square" lIns="0" tIns="0" rIns="0" bIns="0" rtlCol="0" anchor="ctr">
            <a:spAutoFit/>
          </a:bodyPr>
          <a:lstStyle>
            <a:defPPr>
              <a:defRPr lang="zh-CN"/>
            </a:defPPr>
            <a:lvl1pPr>
              <a:defRPr sz="2800">
                <a:solidFill>
                  <a:schemeClr val="bg1"/>
                </a:solidFill>
                <a:latin typeface="Arial" panose="020B0604020202020204" pitchFamily="34" charset="0"/>
                <a:ea typeface="微软雅黑" panose="020B0503020204020204" pitchFamily="34" charset="-122"/>
              </a:defRPr>
            </a:lvl1pPr>
          </a:lstStyle>
          <a:p>
            <a:r>
              <a:rPr lang="zh-CN" altLang="en-US" dirty="0" smtClean="0">
                <a:solidFill>
                  <a:srgbClr val="FF0000"/>
                </a:solidFill>
              </a:rPr>
              <a:t>（</a:t>
            </a:r>
            <a:r>
              <a:rPr lang="en-US" altLang="zh-CN" dirty="0">
                <a:solidFill>
                  <a:srgbClr val="FF0000"/>
                </a:solidFill>
              </a:rPr>
              <a:t>1</a:t>
            </a:r>
            <a:r>
              <a:rPr lang="zh-CN" altLang="en-US" dirty="0" smtClean="0">
                <a:solidFill>
                  <a:srgbClr val="FF0000"/>
                </a:solidFill>
              </a:rPr>
              <a:t>）状态</a:t>
            </a:r>
            <a:endParaRPr lang="zh-CN" altLang="en-US" dirty="0">
              <a:solidFill>
                <a:srgbClr val="FF0000"/>
              </a:solidFill>
            </a:endParaRPr>
          </a:p>
        </p:txBody>
      </p:sp>
      <p:sp>
        <p:nvSpPr>
          <p:cNvPr id="5" name="矩形 4"/>
          <p:cNvSpPr/>
          <p:nvPr/>
        </p:nvSpPr>
        <p:spPr>
          <a:xfrm>
            <a:off x="443195" y="2066602"/>
            <a:ext cx="300082" cy="707886"/>
          </a:xfrm>
          <a:prstGeom prst="rect">
            <a:avLst/>
          </a:prstGeom>
        </p:spPr>
        <p:txBody>
          <a:bodyPr wrap="none">
            <a:spAutoFit/>
          </a:bodyPr>
          <a:lstStyle/>
          <a:p>
            <a:r>
              <a:rPr lang="zh-CN" altLang="en-US" sz="4000" dirty="0">
                <a:solidFill>
                  <a:srgbClr val="FF0000"/>
                </a:solidFill>
              </a:rPr>
              <a:t> </a:t>
            </a:r>
            <a:endParaRPr lang="zh-CN" altLang="en-US" sz="3600" dirty="0">
              <a:solidFill>
                <a:srgbClr val="FF0000"/>
              </a:solidFill>
            </a:endParaRPr>
          </a:p>
        </p:txBody>
      </p:sp>
      <p:sp>
        <p:nvSpPr>
          <p:cNvPr id="6" name="矩形 5"/>
          <p:cNvSpPr/>
          <p:nvPr/>
        </p:nvSpPr>
        <p:spPr>
          <a:xfrm>
            <a:off x="560669" y="1659148"/>
            <a:ext cx="10594520" cy="3539430"/>
          </a:xfrm>
          <a:prstGeom prst="rect">
            <a:avLst/>
          </a:prstGeom>
        </p:spPr>
        <p:txBody>
          <a:bodyPr wrap="square">
            <a:spAutoFit/>
          </a:bodyPr>
          <a:lstStyle/>
          <a:p>
            <a:r>
              <a:rPr lang="en-US" altLang="zh-CN" sz="2800" dirty="0">
                <a:latin typeface="微软雅黑" panose="020B0503020204020204" pitchFamily="34" charset="-122"/>
                <a:ea typeface="微软雅黑" panose="020B0503020204020204" pitchFamily="34" charset="-122"/>
              </a:rPr>
              <a:t>• </a:t>
            </a:r>
            <a:r>
              <a:rPr lang="zh-CN" altLang="en-US" sz="2800" dirty="0">
                <a:solidFill>
                  <a:srgbClr val="FF0000"/>
                </a:solidFill>
                <a:latin typeface="微软雅黑" panose="020B0503020204020204" pitchFamily="34" charset="-122"/>
                <a:ea typeface="微软雅黑" panose="020B0503020204020204" pitchFamily="34" charset="-122"/>
              </a:rPr>
              <a:t>状态</a:t>
            </a:r>
            <a:r>
              <a:rPr lang="zh-CN" altLang="en-US" sz="2800" dirty="0">
                <a:latin typeface="微软雅黑" panose="020B0503020204020204" pitchFamily="34" charset="-122"/>
                <a:ea typeface="微软雅黑" panose="020B0503020204020204" pitchFamily="34" charset="-122"/>
              </a:rPr>
              <a:t>用于描述一个对象在生命周期内一个时间段的状况</a:t>
            </a:r>
            <a:r>
              <a:rPr lang="zh-CN" altLang="en-US" sz="2800" dirty="0" smtClean="0">
                <a:latin typeface="微软雅黑" panose="020B0503020204020204" pitchFamily="34" charset="-122"/>
                <a:ea typeface="微软雅黑" panose="020B0503020204020204" pitchFamily="34" charset="-122"/>
              </a:rPr>
              <a:t>。</a:t>
            </a:r>
            <a:endParaRPr lang="en-US" altLang="zh-CN" sz="2800" dirty="0" smtClean="0">
              <a:latin typeface="微软雅黑" panose="020B0503020204020204" pitchFamily="34" charset="-122"/>
              <a:ea typeface="微软雅黑" panose="020B0503020204020204" pitchFamily="34" charset="-122"/>
            </a:endParaRPr>
          </a:p>
          <a:p>
            <a:endParaRPr lang="zh-CN" altLang="en-US" sz="2800" dirty="0">
              <a:latin typeface="微软雅黑" panose="020B0503020204020204" pitchFamily="34" charset="-122"/>
              <a:ea typeface="微软雅黑" panose="020B0503020204020204" pitchFamily="34" charset="-122"/>
            </a:endParaRPr>
          </a:p>
          <a:p>
            <a:r>
              <a:rPr lang="en-US" altLang="zh-CN" sz="2800" dirty="0">
                <a:latin typeface="微软雅黑" panose="020B0503020204020204" pitchFamily="34" charset="-122"/>
                <a:ea typeface="微软雅黑" panose="020B0503020204020204" pitchFamily="34" charset="-122"/>
              </a:rPr>
              <a:t>• </a:t>
            </a:r>
            <a:r>
              <a:rPr lang="zh-CN" altLang="en-US" sz="2800" dirty="0">
                <a:solidFill>
                  <a:srgbClr val="0000FF"/>
                </a:solidFill>
                <a:latin typeface="微软雅黑" panose="020B0503020204020204" pitchFamily="34" charset="-122"/>
                <a:ea typeface="微软雅黑" panose="020B0503020204020204" pitchFamily="34" charset="-122"/>
              </a:rPr>
              <a:t>状态实例</a:t>
            </a:r>
            <a:r>
              <a:rPr lang="zh-CN" altLang="en-US" sz="2800" dirty="0">
                <a:latin typeface="微软雅黑" panose="020B0503020204020204" pitchFamily="34" charset="-122"/>
                <a:ea typeface="微软雅黑" panose="020B0503020204020204" pitchFamily="34" charset="-122"/>
              </a:rPr>
              <a:t>： </a:t>
            </a:r>
            <a:endParaRPr lang="en-US" altLang="zh-CN" sz="2800" dirty="0" smtClean="0">
              <a:latin typeface="微软雅黑" panose="020B0503020204020204" pitchFamily="34" charset="-122"/>
              <a:ea typeface="微软雅黑" panose="020B0503020204020204" pitchFamily="34" charset="-122"/>
            </a:endParaRPr>
          </a:p>
          <a:p>
            <a:r>
              <a:rPr lang="en-US" altLang="zh-CN" sz="2800" dirty="0">
                <a:latin typeface="微软雅黑" panose="020B0503020204020204" pitchFamily="34" charset="-122"/>
                <a:ea typeface="微软雅黑" panose="020B0503020204020204" pitchFamily="34" charset="-122"/>
              </a:rPr>
              <a:t> </a:t>
            </a:r>
            <a:r>
              <a:rPr lang="en-US" altLang="zh-CN" sz="2800" dirty="0" smtClean="0">
                <a:latin typeface="微软雅黑" panose="020B0503020204020204" pitchFamily="34" charset="-122"/>
                <a:ea typeface="微软雅黑" panose="020B0503020204020204" pitchFamily="34" charset="-122"/>
              </a:rPr>
              <a:t>   – </a:t>
            </a:r>
            <a:r>
              <a:rPr lang="zh-CN" altLang="en-US" sz="2800" dirty="0">
                <a:latin typeface="微软雅黑" panose="020B0503020204020204" pitchFamily="34" charset="-122"/>
                <a:ea typeface="微软雅黑" panose="020B0503020204020204" pitchFamily="34" charset="-122"/>
              </a:rPr>
              <a:t>发票</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对象</a:t>
            </a:r>
            <a:r>
              <a:rPr lang="en-US" altLang="zh-CN" sz="2800" dirty="0">
                <a:latin typeface="微软雅黑" panose="020B0503020204020204" pitchFamily="34" charset="-122"/>
                <a:ea typeface="微软雅黑" panose="020B0503020204020204" pitchFamily="34" charset="-122"/>
              </a:rPr>
              <a:t>)</a:t>
            </a:r>
            <a:r>
              <a:rPr lang="zh-CN" altLang="en-US" sz="2800" dirty="0">
                <a:solidFill>
                  <a:srgbClr val="FF0000"/>
                </a:solidFill>
                <a:latin typeface="微软雅黑" panose="020B0503020204020204" pitchFamily="34" charset="-122"/>
                <a:ea typeface="微软雅黑" panose="020B0503020204020204" pitchFamily="34" charset="-122"/>
              </a:rPr>
              <a:t>被支付</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状态</a:t>
            </a:r>
            <a:r>
              <a:rPr lang="en-US" altLang="zh-CN" sz="2800" dirty="0" smtClean="0">
                <a:latin typeface="微软雅黑" panose="020B0503020204020204" pitchFamily="34" charset="-122"/>
                <a:ea typeface="微软雅黑" panose="020B0503020204020204" pitchFamily="34" charset="-122"/>
              </a:rPr>
              <a:t>) </a:t>
            </a:r>
            <a:endParaRPr lang="en-US" altLang="zh-CN" sz="2800" dirty="0" smtClean="0">
              <a:latin typeface="微软雅黑" panose="020B0503020204020204" pitchFamily="34" charset="-122"/>
              <a:ea typeface="微软雅黑" panose="020B0503020204020204" pitchFamily="34" charset="-122"/>
            </a:endParaRPr>
          </a:p>
          <a:p>
            <a:r>
              <a:rPr lang="en-US" altLang="zh-CN" sz="2800" dirty="0">
                <a:latin typeface="微软雅黑" panose="020B0503020204020204" pitchFamily="34" charset="-122"/>
                <a:ea typeface="微软雅黑" panose="020B0503020204020204" pitchFamily="34" charset="-122"/>
              </a:rPr>
              <a:t> </a:t>
            </a:r>
            <a:r>
              <a:rPr lang="en-US" altLang="zh-CN" sz="2800" dirty="0" smtClean="0">
                <a:latin typeface="微软雅黑" panose="020B0503020204020204" pitchFamily="34" charset="-122"/>
                <a:ea typeface="微软雅黑" panose="020B0503020204020204" pitchFamily="34" charset="-122"/>
              </a:rPr>
              <a:t>   – </a:t>
            </a:r>
            <a:r>
              <a:rPr lang="zh-CN" altLang="en-US" sz="2800" dirty="0">
                <a:latin typeface="微软雅黑" panose="020B0503020204020204" pitchFamily="34" charset="-122"/>
                <a:ea typeface="微软雅黑" panose="020B0503020204020204" pitchFamily="34" charset="-122"/>
              </a:rPr>
              <a:t>小车</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对象</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正在</a:t>
            </a:r>
            <a:r>
              <a:rPr lang="zh-CN" altLang="en-US" sz="2800" dirty="0">
                <a:solidFill>
                  <a:srgbClr val="FF0000"/>
                </a:solidFill>
                <a:latin typeface="微软雅黑" panose="020B0503020204020204" pitchFamily="34" charset="-122"/>
                <a:ea typeface="微软雅黑" panose="020B0503020204020204" pitchFamily="34" charset="-122"/>
              </a:rPr>
              <a:t>停着</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状态</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或在</a:t>
            </a:r>
            <a:r>
              <a:rPr lang="zh-CN" altLang="en-US" sz="2800" dirty="0">
                <a:solidFill>
                  <a:srgbClr val="FF0000"/>
                </a:solidFill>
                <a:latin typeface="微软雅黑" panose="020B0503020204020204" pitchFamily="34" charset="-122"/>
                <a:ea typeface="微软雅黑" panose="020B0503020204020204" pitchFamily="34" charset="-122"/>
              </a:rPr>
              <a:t>行驶</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状态</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 </a:t>
            </a:r>
            <a:endParaRPr lang="en-US" altLang="zh-CN" sz="2800" dirty="0" smtClean="0">
              <a:latin typeface="微软雅黑" panose="020B0503020204020204" pitchFamily="34" charset="-122"/>
              <a:ea typeface="微软雅黑" panose="020B0503020204020204" pitchFamily="34" charset="-122"/>
            </a:endParaRPr>
          </a:p>
          <a:p>
            <a:r>
              <a:rPr lang="en-US" altLang="zh-CN" sz="2800" dirty="0">
                <a:latin typeface="微软雅黑" panose="020B0503020204020204" pitchFamily="34" charset="-122"/>
                <a:ea typeface="微软雅黑" panose="020B0503020204020204" pitchFamily="34" charset="-122"/>
              </a:rPr>
              <a:t> </a:t>
            </a:r>
            <a:r>
              <a:rPr lang="en-US" altLang="zh-CN" sz="2800" dirty="0" smtClean="0">
                <a:latin typeface="微软雅黑" panose="020B0503020204020204" pitchFamily="34" charset="-122"/>
                <a:ea typeface="微软雅黑" panose="020B0503020204020204" pitchFamily="34" charset="-122"/>
              </a:rPr>
              <a:t>   – </a:t>
            </a:r>
            <a:r>
              <a:rPr lang="zh-CN" altLang="en-US" sz="2800" dirty="0">
                <a:latin typeface="微软雅黑" panose="020B0503020204020204" pitchFamily="34" charset="-122"/>
                <a:ea typeface="微软雅黑" panose="020B0503020204020204" pitchFamily="34" charset="-122"/>
              </a:rPr>
              <a:t>发动机</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对象</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正在</a:t>
            </a:r>
            <a:r>
              <a:rPr lang="zh-CN" altLang="en-US" sz="2800" dirty="0">
                <a:solidFill>
                  <a:srgbClr val="FF0000"/>
                </a:solidFill>
                <a:latin typeface="微软雅黑" panose="020B0503020204020204" pitchFamily="34" charset="-122"/>
                <a:ea typeface="微软雅黑" panose="020B0503020204020204" pitchFamily="34" charset="-122"/>
              </a:rPr>
              <a:t>工作</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状态</a:t>
            </a:r>
            <a:r>
              <a:rPr lang="en-US" altLang="zh-CN" sz="2800" dirty="0">
                <a:latin typeface="微软雅黑" panose="020B0503020204020204" pitchFamily="34" charset="-122"/>
                <a:ea typeface="微软雅黑" panose="020B0503020204020204" pitchFamily="34" charset="-122"/>
              </a:rPr>
              <a:t>) </a:t>
            </a:r>
            <a:endParaRPr lang="en-US" altLang="zh-CN" sz="2800" dirty="0" smtClean="0">
              <a:latin typeface="微软雅黑" panose="020B0503020204020204" pitchFamily="34" charset="-122"/>
              <a:ea typeface="微软雅黑" panose="020B0503020204020204" pitchFamily="34" charset="-122"/>
            </a:endParaRPr>
          </a:p>
          <a:p>
            <a:r>
              <a:rPr lang="en-US" altLang="zh-CN" sz="2800" dirty="0">
                <a:latin typeface="微软雅黑" panose="020B0503020204020204" pitchFamily="34" charset="-122"/>
                <a:ea typeface="微软雅黑" panose="020B0503020204020204" pitchFamily="34" charset="-122"/>
              </a:rPr>
              <a:t> </a:t>
            </a:r>
            <a:r>
              <a:rPr lang="en-US" altLang="zh-CN" sz="2800" dirty="0" smtClean="0">
                <a:latin typeface="微软雅黑" panose="020B0503020204020204" pitchFamily="34" charset="-122"/>
                <a:ea typeface="微软雅黑" panose="020B0503020204020204" pitchFamily="34" charset="-122"/>
              </a:rPr>
              <a:t>   – </a:t>
            </a:r>
            <a:r>
              <a:rPr lang="zh-CN" altLang="en-US" sz="2800" dirty="0">
                <a:latin typeface="微软雅黑" panose="020B0503020204020204" pitchFamily="34" charset="-122"/>
                <a:ea typeface="微软雅黑" panose="020B0503020204020204" pitchFamily="34" charset="-122"/>
              </a:rPr>
              <a:t>电灯</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对象</a:t>
            </a:r>
            <a:r>
              <a:rPr lang="en-US" altLang="zh-CN" sz="2800" dirty="0">
                <a:latin typeface="微软雅黑" panose="020B0503020204020204" pitchFamily="34" charset="-122"/>
                <a:ea typeface="微软雅黑" panose="020B0503020204020204" pitchFamily="34" charset="-122"/>
              </a:rPr>
              <a:t>)</a:t>
            </a:r>
            <a:r>
              <a:rPr lang="zh-CN" altLang="en-US" sz="2800" dirty="0">
                <a:solidFill>
                  <a:srgbClr val="FF0000"/>
                </a:solidFill>
                <a:latin typeface="微软雅黑" panose="020B0503020204020204" pitchFamily="34" charset="-122"/>
                <a:ea typeface="微软雅黑" panose="020B0503020204020204" pitchFamily="34" charset="-122"/>
              </a:rPr>
              <a:t>开着</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状态</a:t>
            </a:r>
            <a:r>
              <a:rPr lang="en-US" altLang="zh-CN" sz="2800" dirty="0">
                <a:latin typeface="微软雅黑" panose="020B0503020204020204" pitchFamily="34" charset="-122"/>
                <a:ea typeface="微软雅黑" panose="020B0503020204020204" pitchFamily="34" charset="-122"/>
              </a:rPr>
              <a:t>) </a:t>
            </a:r>
            <a:endParaRPr lang="en-US" altLang="zh-CN" sz="2800" dirty="0" smtClean="0">
              <a:latin typeface="微软雅黑" panose="020B0503020204020204" pitchFamily="34" charset="-122"/>
              <a:ea typeface="微软雅黑" panose="020B0503020204020204" pitchFamily="34" charset="-122"/>
            </a:endParaRPr>
          </a:p>
          <a:p>
            <a:r>
              <a:rPr lang="en-US" altLang="zh-CN" sz="2800" dirty="0">
                <a:latin typeface="微软雅黑" panose="020B0503020204020204" pitchFamily="34" charset="-122"/>
                <a:ea typeface="微软雅黑" panose="020B0503020204020204" pitchFamily="34" charset="-122"/>
              </a:rPr>
              <a:t> </a:t>
            </a:r>
            <a:r>
              <a:rPr lang="en-US" altLang="zh-CN" sz="2800" dirty="0" smtClean="0">
                <a:latin typeface="微软雅黑" panose="020B0503020204020204" pitchFamily="34" charset="-122"/>
                <a:ea typeface="微软雅黑" panose="020B0503020204020204" pitchFamily="34" charset="-122"/>
              </a:rPr>
              <a:t>   – </a:t>
            </a:r>
            <a:r>
              <a:rPr lang="zh-CN" altLang="en-US" sz="2800" dirty="0">
                <a:latin typeface="微软雅黑" panose="020B0503020204020204" pitchFamily="34" charset="-122"/>
                <a:ea typeface="微软雅黑" panose="020B0503020204020204" pitchFamily="34" charset="-122"/>
              </a:rPr>
              <a:t>小红</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对象</a:t>
            </a:r>
            <a:r>
              <a:rPr lang="en-US" altLang="zh-CN" sz="2800" dirty="0">
                <a:latin typeface="微软雅黑" panose="020B0503020204020204" pitchFamily="34" charset="-122"/>
                <a:ea typeface="微软雅黑" panose="020B0503020204020204" pitchFamily="34" charset="-122"/>
              </a:rPr>
              <a:t>)</a:t>
            </a:r>
            <a:r>
              <a:rPr lang="zh-CN" altLang="en-US" sz="2800" dirty="0">
                <a:solidFill>
                  <a:srgbClr val="FF0000"/>
                </a:solidFill>
                <a:latin typeface="微软雅黑" panose="020B0503020204020204" pitchFamily="34" charset="-122"/>
                <a:ea typeface="微软雅黑" panose="020B0503020204020204" pitchFamily="34" charset="-122"/>
              </a:rPr>
              <a:t>未婚</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状态</a:t>
            </a:r>
            <a:endParaRPr lang="zh-CN" altLang="en-US" sz="2800" dirty="0">
              <a:latin typeface="微软雅黑" panose="020B0503020204020204" pitchFamily="34" charset="-122"/>
              <a:ea typeface="微软雅黑" panose="020B0503020204020204" pitchFamily="34" charset="-122"/>
            </a:endParaRPr>
          </a:p>
        </p:txBody>
      </p:sp>
      <p:sp>
        <p:nvSpPr>
          <p:cNvPr id="7" name="矩形标注 6"/>
          <p:cNvSpPr/>
          <p:nvPr/>
        </p:nvSpPr>
        <p:spPr>
          <a:xfrm>
            <a:off x="6825775" y="5456262"/>
            <a:ext cx="2847372" cy="1284790"/>
          </a:xfrm>
          <a:prstGeom prst="wedgeRectCallout">
            <a:avLst>
              <a:gd name="adj1" fmla="val -82215"/>
              <a:gd name="adj2" fmla="val -798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t> 对象的状态是通过 对象的属性值来反 映的。</a:t>
            </a:r>
            <a:endParaRPr lang="zh-CN" altLang="en-US" sz="2400"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状态图的组成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TextBox 8"/>
          <p:cNvSpPr txBox="1"/>
          <p:nvPr/>
        </p:nvSpPr>
        <p:spPr>
          <a:xfrm>
            <a:off x="175158" y="996483"/>
            <a:ext cx="5522664" cy="430887"/>
          </a:xfrm>
          <a:prstGeom prst="rect">
            <a:avLst/>
          </a:prstGeom>
          <a:noFill/>
        </p:spPr>
        <p:txBody>
          <a:bodyPr wrap="square" lIns="0" tIns="0" rIns="0" bIns="0" rtlCol="0" anchor="ctr">
            <a:spAutoFit/>
          </a:bodyPr>
          <a:lstStyle>
            <a:defPPr>
              <a:defRPr lang="zh-CN"/>
            </a:defPPr>
            <a:lvl1pPr>
              <a:defRPr sz="2800">
                <a:solidFill>
                  <a:schemeClr val="bg1"/>
                </a:solidFill>
                <a:latin typeface="Arial" panose="020B0604020202020204" pitchFamily="34" charset="0"/>
                <a:ea typeface="微软雅黑" panose="020B0503020204020204" pitchFamily="34" charset="-122"/>
              </a:defRPr>
            </a:lvl1pPr>
          </a:lstStyle>
          <a:p>
            <a:r>
              <a:rPr lang="zh-CN" altLang="en-US" dirty="0" smtClean="0">
                <a:solidFill>
                  <a:srgbClr val="FF0000"/>
                </a:solidFill>
              </a:rPr>
              <a:t>（</a:t>
            </a:r>
            <a:r>
              <a:rPr lang="en-US" altLang="zh-CN" dirty="0">
                <a:solidFill>
                  <a:srgbClr val="FF0000"/>
                </a:solidFill>
              </a:rPr>
              <a:t>1</a:t>
            </a:r>
            <a:r>
              <a:rPr lang="zh-CN" altLang="en-US" dirty="0" smtClean="0">
                <a:solidFill>
                  <a:srgbClr val="FF0000"/>
                </a:solidFill>
              </a:rPr>
              <a:t>）状态</a:t>
            </a:r>
            <a:endParaRPr lang="zh-CN" altLang="en-US" dirty="0">
              <a:solidFill>
                <a:srgbClr val="FF0000"/>
              </a:solidFill>
            </a:endParaRPr>
          </a:p>
        </p:txBody>
      </p:sp>
      <p:sp>
        <p:nvSpPr>
          <p:cNvPr id="2" name="文本框 1"/>
          <p:cNvSpPr txBox="1"/>
          <p:nvPr/>
        </p:nvSpPr>
        <p:spPr>
          <a:xfrm>
            <a:off x="516255" y="1573530"/>
            <a:ext cx="11233150" cy="1814830"/>
          </a:xfrm>
          <a:prstGeom prst="rect">
            <a:avLst/>
          </a:prstGeom>
          <a:noFill/>
        </p:spPr>
        <p:txBody>
          <a:bodyPr wrap="square" rtlCol="0" anchor="t">
            <a:spAutoFit/>
          </a:bodyPr>
          <a:p>
            <a:pPr>
              <a:buClrTx/>
              <a:buSzTx/>
              <a:buFontTx/>
            </a:pPr>
            <a:r>
              <a:rPr lang="zh-CN" altLang="en-US" sz="2800" dirty="0">
                <a:latin typeface="微软雅黑" panose="020B0503020204020204" pitchFamily="34" charset="-122"/>
                <a:ea typeface="微软雅黑" panose="020B0503020204020204" pitchFamily="34" charset="-122"/>
              </a:rPr>
              <a:t>对象的状态是指</a:t>
            </a:r>
            <a:r>
              <a:rPr lang="zh-CN" altLang="en-US" sz="2800" b="1" dirty="0">
                <a:solidFill>
                  <a:srgbClr val="1F7BDC"/>
                </a:solidFill>
                <a:latin typeface="微软雅黑" panose="020B0503020204020204" pitchFamily="34" charset="-122"/>
                <a:ea typeface="微软雅黑" panose="020B0503020204020204" pitchFamily="34" charset="-122"/>
              </a:rPr>
              <a:t>对象在特定时间点上所处的条件或属性集合</a:t>
            </a:r>
            <a:r>
              <a:rPr lang="zh-CN" altLang="en-US" sz="2800" dirty="0">
                <a:latin typeface="微软雅黑" panose="020B0503020204020204" pitchFamily="34" charset="-122"/>
                <a:ea typeface="微软雅黑" panose="020B0503020204020204" pitchFamily="34" charset="-122"/>
              </a:rPr>
              <a:t>，这些条件或属性反映了对象在系统中的特定情况或行为。对象的状态可以随着时间的推移而改变，取决于对象所接收到的输入、内部处理和外部环境的影响。</a:t>
            </a:r>
            <a:endParaRPr lang="zh-CN" altLang="en-US" sz="2800" dirty="0">
              <a:latin typeface="微软雅黑" panose="020B0503020204020204" pitchFamily="34" charset="-122"/>
              <a:ea typeface="微软雅黑" panose="020B0503020204020204" pitchFamily="34" charset="-122"/>
            </a:endParaRPr>
          </a:p>
        </p:txBody>
      </p:sp>
      <p:pic>
        <p:nvPicPr>
          <p:cNvPr id="103" name="图片 102"/>
          <p:cNvPicPr/>
          <p:nvPr/>
        </p:nvPicPr>
        <p:blipFill>
          <a:blip r:embed="rId1"/>
          <a:stretch>
            <a:fillRect/>
          </a:stretch>
        </p:blipFill>
        <p:spPr>
          <a:xfrm>
            <a:off x="601345" y="3402965"/>
            <a:ext cx="4530090" cy="3137535"/>
          </a:xfrm>
          <a:prstGeom prst="rect">
            <a:avLst/>
          </a:prstGeom>
          <a:noFill/>
          <a:ln w="9525">
            <a:noFill/>
          </a:ln>
        </p:spPr>
      </p:pic>
      <p:sp>
        <p:nvSpPr>
          <p:cNvPr id="8" name="文本框 7"/>
          <p:cNvSpPr txBox="1"/>
          <p:nvPr/>
        </p:nvSpPr>
        <p:spPr>
          <a:xfrm>
            <a:off x="5277485" y="3402965"/>
            <a:ext cx="6407150" cy="3138170"/>
          </a:xfrm>
          <a:prstGeom prst="rect">
            <a:avLst/>
          </a:prstGeom>
          <a:solidFill>
            <a:schemeClr val="accent4">
              <a:lumMod val="40000"/>
              <a:lumOff val="60000"/>
            </a:schemeClr>
          </a:solidFill>
          <a:ln>
            <a:solidFill>
              <a:schemeClr val="accent5">
                <a:lumMod val="75000"/>
              </a:schemeClr>
            </a:solidFill>
          </a:ln>
        </p:spPr>
        <p:txBody>
          <a:bodyPr wrap="square" rtlCol="0" anchor="t">
            <a:spAutoFit/>
          </a:bodyPr>
          <a:p>
            <a:r>
              <a:rPr lang="zh-CN" altLang="en-US" b="1"/>
              <a:t>状态：红灯（Red）</a:t>
            </a:r>
            <a:endParaRPr lang="zh-CN" altLang="en-US" b="1"/>
          </a:p>
          <a:p>
            <a:r>
              <a:rPr lang="zh-CN" altLang="en-US"/>
              <a:t>描述：表示停止状态，交通灯中的红色灯亮起，车辆应该停止行驶。</a:t>
            </a:r>
            <a:endParaRPr lang="zh-CN" altLang="en-US"/>
          </a:p>
          <a:p>
            <a:r>
              <a:rPr lang="zh-CN" altLang="en-US"/>
              <a:t>触发条件：交通信号灯计时器到达红灯时长。</a:t>
            </a:r>
            <a:endParaRPr lang="zh-CN" altLang="en-US"/>
          </a:p>
          <a:p>
            <a:r>
              <a:rPr lang="zh-CN" altLang="en-US" b="1"/>
              <a:t>状态：绿灯（Green）</a:t>
            </a:r>
            <a:endParaRPr lang="zh-CN" altLang="en-US" b="1"/>
          </a:p>
          <a:p>
            <a:r>
              <a:rPr lang="zh-CN" altLang="en-US"/>
              <a:t>描述：表示行驶状态，交通灯中的绿色灯亮起，车辆可以通行。</a:t>
            </a:r>
            <a:endParaRPr lang="zh-CN" altLang="en-US"/>
          </a:p>
          <a:p>
            <a:r>
              <a:rPr lang="zh-CN" altLang="en-US"/>
              <a:t>触发条件：交通信号灯计时器到达绿灯时长。</a:t>
            </a:r>
            <a:endParaRPr lang="zh-CN" altLang="en-US"/>
          </a:p>
          <a:p>
            <a:r>
              <a:rPr lang="zh-CN" altLang="en-US" b="1"/>
              <a:t>状态：黄灯（Yellow）</a:t>
            </a:r>
            <a:endParaRPr lang="zh-CN" altLang="en-US" b="1"/>
          </a:p>
          <a:p>
            <a:r>
              <a:rPr lang="zh-CN" altLang="en-US"/>
              <a:t>描述：表示警示状态，交通灯中的黄色灯亮起，车辆应准备停车或注意交通变化。</a:t>
            </a:r>
            <a:endParaRPr lang="zh-CN" altLang="en-US"/>
          </a:p>
          <a:p>
            <a:r>
              <a:rPr lang="zh-CN" altLang="en-US"/>
              <a:t>触发条件：交通信号灯计时器到达黄灯时长。</a:t>
            </a:r>
            <a:endParaRPr lang="zh-CN" altLang="en-US"/>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状态图的组成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88315" y="1040130"/>
            <a:ext cx="4159250" cy="5631180"/>
          </a:xfrm>
          <a:prstGeom prst="rect">
            <a:avLst/>
          </a:prstGeom>
          <a:noFill/>
        </p:spPr>
        <p:txBody>
          <a:bodyPr wrap="square" rtlCol="0" anchor="t">
            <a:spAutoFit/>
          </a:bodyPr>
          <a:p>
            <a:r>
              <a:rPr lang="zh-CN" altLang="en-US"/>
              <a:t>public </a:t>
            </a:r>
            <a:r>
              <a:rPr lang="zh-CN" altLang="en-US" b="1">
                <a:solidFill>
                  <a:srgbClr val="1F7BDC"/>
                </a:solidFill>
              </a:rPr>
              <a:t>class </a:t>
            </a:r>
            <a:r>
              <a:rPr lang="zh-CN" altLang="en-US" b="1"/>
              <a:t>TrafficLight </a:t>
            </a:r>
            <a:r>
              <a:rPr lang="zh-CN" altLang="en-US"/>
              <a:t>{</a:t>
            </a:r>
            <a:endParaRPr lang="zh-CN" altLang="en-US"/>
          </a:p>
          <a:p>
            <a:r>
              <a:rPr lang="zh-CN" altLang="en-US"/>
              <a:t>    // 交通信号灯状态枚举</a:t>
            </a:r>
            <a:endParaRPr lang="zh-CN" altLang="en-US"/>
          </a:p>
          <a:p>
            <a:r>
              <a:rPr lang="zh-CN" altLang="en-US"/>
              <a:t>    public enum Color {</a:t>
            </a:r>
            <a:endParaRPr lang="zh-CN" altLang="en-US"/>
          </a:p>
          <a:p>
            <a:r>
              <a:rPr lang="zh-CN" altLang="en-US"/>
              <a:t>        RED, GREEN, YELLOW</a:t>
            </a:r>
            <a:endParaRPr lang="zh-CN" altLang="en-US"/>
          </a:p>
          <a:p>
            <a:r>
              <a:rPr lang="zh-CN" altLang="en-US"/>
              <a:t>    }</a:t>
            </a:r>
            <a:endParaRPr lang="zh-CN" altLang="en-US"/>
          </a:p>
          <a:p>
            <a:endParaRPr lang="zh-CN" altLang="en-US"/>
          </a:p>
          <a:p>
            <a:r>
              <a:rPr lang="zh-CN" altLang="en-US"/>
              <a:t>    // 交通信号灯当前状态</a:t>
            </a:r>
            <a:endParaRPr lang="zh-CN" altLang="en-US"/>
          </a:p>
          <a:p>
            <a:r>
              <a:rPr lang="zh-CN" altLang="en-US"/>
              <a:t>    private Color </a:t>
            </a:r>
            <a:r>
              <a:rPr lang="zh-CN" altLang="en-US" b="1"/>
              <a:t>currentColor</a:t>
            </a:r>
            <a:r>
              <a:rPr lang="zh-CN" altLang="en-US"/>
              <a:t>;</a:t>
            </a:r>
            <a:endParaRPr lang="zh-CN" altLang="en-US"/>
          </a:p>
          <a:p>
            <a:endParaRPr lang="zh-CN" altLang="en-US"/>
          </a:p>
          <a:p>
            <a:r>
              <a:rPr lang="zh-CN" altLang="en-US"/>
              <a:t>    // 构造方法，默认情况下为红灯</a:t>
            </a:r>
            <a:endParaRPr lang="zh-CN" altLang="en-US"/>
          </a:p>
          <a:p>
            <a:r>
              <a:rPr lang="zh-CN" altLang="en-US"/>
              <a:t>    public </a:t>
            </a:r>
            <a:r>
              <a:rPr lang="zh-CN" altLang="en-US" b="1"/>
              <a:t>TrafficLight</a:t>
            </a:r>
            <a:r>
              <a:rPr lang="zh-CN" altLang="en-US"/>
              <a:t>() {</a:t>
            </a:r>
            <a:endParaRPr lang="zh-CN" altLang="en-US"/>
          </a:p>
          <a:p>
            <a:r>
              <a:rPr lang="zh-CN" altLang="en-US"/>
              <a:t>        this.currentColor = Color.RED;</a:t>
            </a:r>
            <a:endParaRPr lang="zh-CN" altLang="en-US"/>
          </a:p>
          <a:p>
            <a:r>
              <a:rPr lang="zh-CN" altLang="en-US"/>
              <a:t>    }</a:t>
            </a:r>
            <a:endParaRPr lang="zh-CN" altLang="en-US"/>
          </a:p>
          <a:p>
            <a:endParaRPr lang="zh-CN" altLang="en-US"/>
          </a:p>
          <a:p>
            <a:r>
              <a:rPr lang="zh-CN" altLang="en-US"/>
              <a:t>    </a:t>
            </a:r>
            <a:r>
              <a:rPr lang="zh-CN" altLang="en-US">
                <a:sym typeface="+mn-ea"/>
              </a:rPr>
              <a:t> // 方法：获取当前状态</a:t>
            </a:r>
            <a:endParaRPr lang="zh-CN" altLang="en-US"/>
          </a:p>
          <a:p>
            <a:r>
              <a:rPr lang="zh-CN" altLang="en-US">
                <a:sym typeface="+mn-ea"/>
              </a:rPr>
              <a:t>    public Color </a:t>
            </a:r>
            <a:r>
              <a:rPr lang="zh-CN" altLang="en-US" b="1">
                <a:sym typeface="+mn-ea"/>
              </a:rPr>
              <a:t>getCurrentColor</a:t>
            </a:r>
            <a:r>
              <a:rPr lang="zh-CN" altLang="en-US">
                <a:sym typeface="+mn-ea"/>
              </a:rPr>
              <a:t>() {</a:t>
            </a:r>
            <a:endParaRPr lang="zh-CN" altLang="en-US"/>
          </a:p>
          <a:p>
            <a:r>
              <a:rPr lang="zh-CN" altLang="en-US">
                <a:sym typeface="+mn-ea"/>
              </a:rPr>
              <a:t>        return currentColor;</a:t>
            </a:r>
            <a:endParaRPr lang="zh-CN" altLang="en-US"/>
          </a:p>
          <a:p>
            <a:r>
              <a:rPr lang="zh-CN" altLang="en-US">
                <a:sym typeface="+mn-ea"/>
              </a:rPr>
              <a:t>    }</a:t>
            </a:r>
            <a:endParaRPr lang="zh-CN" altLang="en-US"/>
          </a:p>
          <a:p>
            <a:endParaRPr lang="zh-CN" altLang="en-US"/>
          </a:p>
          <a:p>
            <a:r>
              <a:rPr lang="zh-CN" altLang="en-US"/>
              <a:t>    }</a:t>
            </a:r>
            <a:endParaRPr lang="zh-CN" altLang="en-US"/>
          </a:p>
        </p:txBody>
      </p:sp>
      <p:sp>
        <p:nvSpPr>
          <p:cNvPr id="6" name="文本框 5"/>
          <p:cNvSpPr txBox="1"/>
          <p:nvPr/>
        </p:nvSpPr>
        <p:spPr>
          <a:xfrm>
            <a:off x="5352415" y="1040130"/>
            <a:ext cx="6633845" cy="5360035"/>
          </a:xfrm>
          <a:prstGeom prst="rect">
            <a:avLst/>
          </a:prstGeom>
          <a:noFill/>
        </p:spPr>
        <p:txBody>
          <a:bodyPr wrap="square" rtlCol="0" anchor="t">
            <a:noAutofit/>
          </a:bodyPr>
          <a:p>
            <a:r>
              <a:rPr lang="zh-CN" altLang="en-US"/>
              <a:t>// 方法：切换到下一个状态</a:t>
            </a:r>
            <a:endParaRPr lang="zh-CN" altLang="en-US"/>
          </a:p>
          <a:p>
            <a:r>
              <a:rPr lang="zh-CN" altLang="en-US"/>
              <a:t>    public void </a:t>
            </a:r>
            <a:r>
              <a:rPr lang="zh-CN" altLang="en-US" b="1"/>
              <a:t>changeColor</a:t>
            </a:r>
            <a:r>
              <a:rPr lang="zh-CN" altLang="en-US"/>
              <a:t>() {</a:t>
            </a:r>
            <a:endParaRPr lang="zh-CN" altLang="en-US"/>
          </a:p>
          <a:p>
            <a:r>
              <a:rPr lang="zh-CN" altLang="en-US"/>
              <a:t>        switch (currentColor) {</a:t>
            </a:r>
            <a:endParaRPr lang="zh-CN" altLang="en-US"/>
          </a:p>
          <a:p>
            <a:r>
              <a:rPr lang="zh-CN" altLang="en-US"/>
              <a:t>            case RED:</a:t>
            </a:r>
            <a:endParaRPr lang="zh-CN" altLang="en-US"/>
          </a:p>
          <a:p>
            <a:r>
              <a:rPr lang="zh-CN" altLang="en-US"/>
              <a:t>                currentColor = Color.GREEN;</a:t>
            </a:r>
            <a:endParaRPr lang="zh-CN" altLang="en-US"/>
          </a:p>
          <a:p>
            <a:r>
              <a:rPr lang="zh-CN" altLang="en-US"/>
              <a:t>                break;</a:t>
            </a:r>
            <a:endParaRPr lang="zh-CN" altLang="en-US"/>
          </a:p>
          <a:p>
            <a:r>
              <a:rPr lang="zh-CN" altLang="en-US"/>
              <a:t>            case GREEN:</a:t>
            </a:r>
            <a:endParaRPr lang="zh-CN" altLang="en-US"/>
          </a:p>
          <a:p>
            <a:r>
              <a:rPr lang="zh-CN" altLang="en-US"/>
              <a:t>                currentColor = Color.YELLOW;</a:t>
            </a:r>
            <a:endParaRPr lang="zh-CN" altLang="en-US"/>
          </a:p>
          <a:p>
            <a:r>
              <a:rPr lang="zh-CN" altLang="en-US"/>
              <a:t>                break;</a:t>
            </a:r>
            <a:endParaRPr lang="zh-CN" altLang="en-US"/>
          </a:p>
          <a:p>
            <a:r>
              <a:rPr lang="zh-CN" altLang="en-US"/>
              <a:t>            case YELLOW:</a:t>
            </a:r>
            <a:endParaRPr lang="zh-CN" altLang="en-US"/>
          </a:p>
          <a:p>
            <a:r>
              <a:rPr lang="zh-CN" altLang="en-US"/>
              <a:t>                currentColor = Color.RED;</a:t>
            </a:r>
            <a:endParaRPr lang="zh-CN" altLang="en-US"/>
          </a:p>
          <a:p>
            <a:r>
              <a:rPr lang="zh-CN" altLang="en-US"/>
              <a:t>                break;</a:t>
            </a:r>
            <a:endParaRPr lang="zh-CN" altLang="en-US"/>
          </a:p>
          <a:p>
            <a:r>
              <a:rPr lang="zh-CN" altLang="en-US"/>
              <a:t>        }</a:t>
            </a:r>
            <a:endParaRPr lang="zh-CN" altLang="en-US"/>
          </a:p>
          <a:p>
            <a:r>
              <a:rPr lang="zh-CN" altLang="en-US"/>
              <a:t>        System.out.println("Traffic light changed to " + currentColor);</a:t>
            </a:r>
            <a:endParaRPr lang="zh-CN" altLang="en-US"/>
          </a:p>
          <a:p>
            <a:r>
              <a:rPr lang="zh-CN" altLang="en-US"/>
              <a:t>    }</a:t>
            </a:r>
            <a:endParaRPr lang="zh-CN" altLang="en-US"/>
          </a:p>
          <a:p>
            <a:endParaRPr lang="zh-CN" altLang="en-US"/>
          </a:p>
          <a:p>
            <a:r>
              <a:rPr lang="zh-CN" altLang="en-US"/>
              <a:t>   </a:t>
            </a:r>
            <a:endParaRPr lang="zh-CN" altLang="en-US"/>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状态图的组成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TextBox 8"/>
          <p:cNvSpPr txBox="1"/>
          <p:nvPr/>
        </p:nvSpPr>
        <p:spPr>
          <a:xfrm>
            <a:off x="184342" y="751711"/>
            <a:ext cx="5647060" cy="430887"/>
          </a:xfrm>
          <a:prstGeom prst="rect">
            <a:avLst/>
          </a:prstGeom>
          <a:noFill/>
        </p:spPr>
        <p:txBody>
          <a:bodyPr wrap="square" lIns="0" tIns="0" rIns="0" bIns="0" rtlCol="0" anchor="ctr">
            <a:spAutoFit/>
          </a:bodyPr>
          <a:lstStyle/>
          <a:p>
            <a:r>
              <a:rPr lang="zh-CN" altLang="en-US" sz="2800" dirty="0" smtClean="0"/>
              <a:t>初始状态</a:t>
            </a:r>
            <a:r>
              <a:rPr lang="zh-CN" altLang="en-US" sz="2800" dirty="0"/>
              <a:t>和终止状态</a:t>
            </a:r>
            <a:r>
              <a:rPr lang="zh-CN" altLang="en-US" sz="2800" dirty="0" smtClean="0"/>
              <a:t>状态</a:t>
            </a:r>
            <a:endParaRPr lang="zh-CN" altLang="en-US" sz="2800" dirty="0"/>
          </a:p>
        </p:txBody>
      </p:sp>
      <p:sp>
        <p:nvSpPr>
          <p:cNvPr id="5" name="矩形 4"/>
          <p:cNvSpPr/>
          <p:nvPr/>
        </p:nvSpPr>
        <p:spPr>
          <a:xfrm>
            <a:off x="198120" y="1037590"/>
            <a:ext cx="7865745" cy="5005070"/>
          </a:xfrm>
          <a:prstGeom prst="rect">
            <a:avLst/>
          </a:prstGeom>
        </p:spPr>
        <p:txBody>
          <a:bodyPr wrap="square">
            <a:noAutofit/>
          </a:bodyPr>
          <a:lstStyle/>
          <a:p>
            <a:r>
              <a:rPr lang="zh-CN" altLang="en-US" sz="4000" dirty="0">
                <a:solidFill>
                  <a:srgbClr val="FF0000"/>
                </a:solidFill>
                <a:latin typeface="微软雅黑" panose="020B0503020204020204" pitchFamily="34" charset="-122"/>
                <a:ea typeface="微软雅黑" panose="020B0503020204020204" pitchFamily="34" charset="-122"/>
              </a:rPr>
              <a:t> </a:t>
            </a:r>
            <a:r>
              <a:rPr lang="en-US" altLang="zh-CN" sz="2800" dirty="0">
                <a:solidFill>
                  <a:srgbClr val="FF0000"/>
                </a:solidFill>
                <a:latin typeface="微软雅黑" panose="020B0503020204020204" pitchFamily="34" charset="-122"/>
                <a:ea typeface="微软雅黑" panose="020B0503020204020204" pitchFamily="34" charset="-122"/>
              </a:rPr>
              <a:t>• </a:t>
            </a:r>
            <a:r>
              <a:rPr lang="zh-CN" altLang="en-US" sz="2800" dirty="0">
                <a:solidFill>
                  <a:srgbClr val="FF0000"/>
                </a:solidFill>
                <a:latin typeface="微软雅黑" panose="020B0503020204020204" pitchFamily="34" charset="-122"/>
                <a:ea typeface="微软雅黑" panose="020B0503020204020204" pitchFamily="34" charset="-122"/>
              </a:rPr>
              <a:t>初始状态（初态） </a:t>
            </a:r>
            <a:endParaRPr lang="en-US" altLang="zh-CN" sz="2800" dirty="0" smtClean="0">
              <a:solidFill>
                <a:srgbClr val="FF0000"/>
              </a:solidFill>
              <a:latin typeface="微软雅黑" panose="020B0503020204020204" pitchFamily="34" charset="-122"/>
              <a:ea typeface="微软雅黑" panose="020B0503020204020204" pitchFamily="34" charset="-122"/>
            </a:endParaRPr>
          </a:p>
          <a:p>
            <a:r>
              <a:rPr lang="en-US" altLang="zh-CN" sz="2800" dirty="0">
                <a:latin typeface="微软雅黑" panose="020B0503020204020204" pitchFamily="34" charset="-122"/>
                <a:ea typeface="微软雅黑" panose="020B0503020204020204" pitchFamily="34" charset="-122"/>
              </a:rPr>
              <a:t> </a:t>
            </a:r>
            <a:r>
              <a:rPr lang="en-US" altLang="zh-CN" sz="2800" dirty="0" smtClean="0">
                <a:latin typeface="微软雅黑" panose="020B0503020204020204" pitchFamily="34" charset="-122"/>
                <a:ea typeface="微软雅黑" panose="020B0503020204020204" pitchFamily="34" charset="-122"/>
              </a:rPr>
              <a:t>     – </a:t>
            </a:r>
            <a:r>
              <a:rPr lang="zh-CN" altLang="en-US" sz="2800" dirty="0">
                <a:latin typeface="微软雅黑" panose="020B0503020204020204" pitchFamily="34" charset="-122"/>
                <a:ea typeface="微软雅黑" panose="020B0503020204020204" pitchFamily="34" charset="-122"/>
              </a:rPr>
              <a:t>状态机执行的开始</a:t>
            </a:r>
            <a:r>
              <a:rPr lang="zh-CN" altLang="en-US" sz="2800" dirty="0" smtClean="0">
                <a:latin typeface="微软雅黑" panose="020B0503020204020204" pitchFamily="34" charset="-122"/>
                <a:ea typeface="微软雅黑" panose="020B0503020204020204" pitchFamily="34" charset="-122"/>
              </a:rPr>
              <a:t>。</a:t>
            </a:r>
            <a:endParaRPr lang="en-US" altLang="zh-CN" sz="2800" dirty="0" smtClean="0">
              <a:latin typeface="微软雅黑" panose="020B0503020204020204" pitchFamily="34" charset="-122"/>
              <a:ea typeface="微软雅黑" panose="020B0503020204020204" pitchFamily="34" charset="-122"/>
            </a:endParaRPr>
          </a:p>
          <a:p>
            <a:r>
              <a:rPr lang="en-US" altLang="zh-CN" sz="2800" dirty="0">
                <a:latin typeface="微软雅黑" panose="020B0503020204020204" pitchFamily="34" charset="-122"/>
                <a:ea typeface="微软雅黑" panose="020B0503020204020204" pitchFamily="34" charset="-122"/>
              </a:rPr>
              <a:t> </a:t>
            </a:r>
            <a:r>
              <a:rPr lang="en-US" altLang="zh-CN" sz="2800" dirty="0" smtClean="0">
                <a:latin typeface="微软雅黑" panose="020B0503020204020204" pitchFamily="34" charset="-122"/>
                <a:ea typeface="微软雅黑" panose="020B0503020204020204" pitchFamily="34" charset="-122"/>
              </a:rPr>
              <a:t>    </a:t>
            </a:r>
            <a:r>
              <a:rPr lang="zh-CN" altLang="en-US" sz="2800" dirty="0" smtClean="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一个状态机</a:t>
            </a:r>
            <a:r>
              <a:rPr lang="zh-CN" altLang="en-US" sz="2800" dirty="0">
                <a:solidFill>
                  <a:srgbClr val="FF0000"/>
                </a:solidFill>
                <a:latin typeface="微软雅黑" panose="020B0503020204020204" pitchFamily="34" charset="-122"/>
                <a:ea typeface="微软雅黑" panose="020B0503020204020204" pitchFamily="34" charset="-122"/>
              </a:rPr>
              <a:t>只能有一个初态</a:t>
            </a:r>
            <a:r>
              <a:rPr lang="zh-CN" altLang="en-US" sz="2800" dirty="0">
                <a:latin typeface="微软雅黑" panose="020B0503020204020204" pitchFamily="34" charset="-122"/>
                <a:ea typeface="微软雅黑" panose="020B0503020204020204" pitchFamily="34" charset="-122"/>
              </a:rPr>
              <a:t>。 </a:t>
            </a:r>
            <a:endParaRPr lang="en-US" altLang="zh-CN" sz="2800" dirty="0" smtClean="0">
              <a:latin typeface="微软雅黑" panose="020B0503020204020204" pitchFamily="34" charset="-122"/>
              <a:ea typeface="微软雅黑" panose="020B0503020204020204" pitchFamily="34" charset="-122"/>
            </a:endParaRPr>
          </a:p>
          <a:p>
            <a:r>
              <a:rPr lang="en-US" altLang="zh-CN" sz="2800" dirty="0">
                <a:latin typeface="微软雅黑" panose="020B0503020204020204" pitchFamily="34" charset="-122"/>
                <a:ea typeface="微软雅黑" panose="020B0503020204020204" pitchFamily="34" charset="-122"/>
              </a:rPr>
              <a:t> </a:t>
            </a:r>
            <a:r>
              <a:rPr lang="en-US" altLang="zh-CN" sz="2800" dirty="0" smtClean="0">
                <a:latin typeface="微软雅黑" panose="020B0503020204020204" pitchFamily="34" charset="-122"/>
                <a:ea typeface="微软雅黑" panose="020B0503020204020204" pitchFamily="34" charset="-122"/>
              </a:rPr>
              <a:t>     – </a:t>
            </a:r>
            <a:r>
              <a:rPr lang="zh-CN" altLang="en-US" sz="2800" dirty="0">
                <a:latin typeface="微软雅黑" panose="020B0503020204020204" pitchFamily="34" charset="-122"/>
                <a:ea typeface="微软雅黑" panose="020B0503020204020204" pitchFamily="34" charset="-122"/>
              </a:rPr>
              <a:t>嵌套状态（组合状态）中可以使用新的初态</a:t>
            </a:r>
            <a:r>
              <a:rPr lang="zh-CN" altLang="en-US" sz="2800" dirty="0" smtClean="0">
                <a:latin typeface="微软雅黑" panose="020B0503020204020204" pitchFamily="34" charset="-122"/>
                <a:ea typeface="微软雅黑" panose="020B0503020204020204" pitchFamily="34" charset="-122"/>
              </a:rPr>
              <a:t>。</a:t>
            </a:r>
            <a:endParaRPr lang="en-US" altLang="zh-CN" sz="2800" dirty="0" smtClean="0">
              <a:latin typeface="微软雅黑" panose="020B0503020204020204" pitchFamily="34" charset="-122"/>
              <a:ea typeface="微软雅黑" panose="020B0503020204020204" pitchFamily="34" charset="-122"/>
            </a:endParaRPr>
          </a:p>
          <a:p>
            <a:endParaRPr lang="zh-CN" altLang="en-US" sz="2800" dirty="0">
              <a:solidFill>
                <a:srgbClr val="FF0000"/>
              </a:solidFill>
              <a:latin typeface="微软雅黑" panose="020B0503020204020204" pitchFamily="34" charset="-122"/>
              <a:ea typeface="微软雅黑" panose="020B0503020204020204" pitchFamily="34" charset="-122"/>
            </a:endParaRPr>
          </a:p>
          <a:p>
            <a:r>
              <a:rPr lang="en-US" altLang="zh-CN" sz="2800" dirty="0">
                <a:solidFill>
                  <a:srgbClr val="FF0000"/>
                </a:solidFill>
                <a:latin typeface="微软雅黑" panose="020B0503020204020204" pitchFamily="34" charset="-122"/>
                <a:ea typeface="微软雅黑" panose="020B0503020204020204" pitchFamily="34" charset="-122"/>
              </a:rPr>
              <a:t>• </a:t>
            </a:r>
            <a:r>
              <a:rPr lang="zh-CN" altLang="en-US" sz="2800" dirty="0">
                <a:solidFill>
                  <a:srgbClr val="FF0000"/>
                </a:solidFill>
                <a:latin typeface="微软雅黑" panose="020B0503020204020204" pitchFamily="34" charset="-122"/>
                <a:ea typeface="微软雅黑" panose="020B0503020204020204" pitchFamily="34" charset="-122"/>
              </a:rPr>
              <a:t>终止状态（终态） </a:t>
            </a:r>
            <a:endParaRPr lang="en-US" altLang="zh-CN" sz="2800" dirty="0" smtClean="0">
              <a:solidFill>
                <a:srgbClr val="FF0000"/>
              </a:solidFill>
              <a:latin typeface="微软雅黑" panose="020B0503020204020204" pitchFamily="34" charset="-122"/>
              <a:ea typeface="微软雅黑" panose="020B0503020204020204" pitchFamily="34" charset="-122"/>
            </a:endParaRPr>
          </a:p>
          <a:p>
            <a:r>
              <a:rPr lang="en-US" altLang="zh-CN" sz="2800" dirty="0">
                <a:solidFill>
                  <a:srgbClr val="FF0000"/>
                </a:solidFill>
                <a:latin typeface="微软雅黑" panose="020B0503020204020204" pitchFamily="34" charset="-122"/>
                <a:ea typeface="微软雅黑" panose="020B0503020204020204" pitchFamily="34" charset="-122"/>
              </a:rPr>
              <a:t> </a:t>
            </a:r>
            <a:r>
              <a:rPr lang="en-US" altLang="zh-CN" sz="2800" dirty="0" smtClean="0">
                <a:solidFill>
                  <a:srgbClr val="FF0000"/>
                </a:solidFill>
                <a:latin typeface="微软雅黑" panose="020B0503020204020204" pitchFamily="34" charset="-122"/>
                <a:ea typeface="微软雅黑" panose="020B0503020204020204" pitchFamily="34" charset="-122"/>
              </a:rPr>
              <a:t>    </a:t>
            </a:r>
            <a:r>
              <a:rPr lang="en-US" altLang="zh-CN" sz="2800" dirty="0" smtClean="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状态机中最后的状态 </a:t>
            </a:r>
            <a:endParaRPr lang="en-US" altLang="zh-CN" sz="2800" dirty="0" smtClean="0">
              <a:latin typeface="微软雅黑" panose="020B0503020204020204" pitchFamily="34" charset="-122"/>
              <a:ea typeface="微软雅黑" panose="020B0503020204020204" pitchFamily="34" charset="-122"/>
            </a:endParaRPr>
          </a:p>
          <a:p>
            <a:r>
              <a:rPr lang="en-US" altLang="zh-CN" sz="2800" dirty="0">
                <a:latin typeface="微软雅黑" panose="020B0503020204020204" pitchFamily="34" charset="-122"/>
                <a:ea typeface="微软雅黑" panose="020B0503020204020204" pitchFamily="34" charset="-122"/>
              </a:rPr>
              <a:t> </a:t>
            </a:r>
            <a:r>
              <a:rPr lang="en-US" altLang="zh-CN" sz="2800" dirty="0" smtClean="0">
                <a:latin typeface="微软雅黑" panose="020B0503020204020204" pitchFamily="34" charset="-122"/>
                <a:ea typeface="微软雅黑" panose="020B0503020204020204" pitchFamily="34" charset="-122"/>
              </a:rPr>
              <a:t>    – </a:t>
            </a:r>
            <a:r>
              <a:rPr lang="zh-CN" altLang="en-US" sz="2800" dirty="0">
                <a:latin typeface="微软雅黑" panose="020B0503020204020204" pitchFamily="34" charset="-122"/>
                <a:ea typeface="微软雅黑" panose="020B0503020204020204" pitchFamily="34" charset="-122"/>
              </a:rPr>
              <a:t>一个状态机图中可以有一个终态，也可以有多个终态，还可以没 有终态。 </a:t>
            </a:r>
            <a:endParaRPr lang="en-US" altLang="zh-CN" sz="2800" dirty="0" smtClean="0">
              <a:latin typeface="微软雅黑" panose="020B0503020204020204" pitchFamily="34" charset="-122"/>
              <a:ea typeface="微软雅黑" panose="020B0503020204020204" pitchFamily="34" charset="-122"/>
            </a:endParaRPr>
          </a:p>
          <a:p>
            <a:r>
              <a:rPr lang="en-US" altLang="zh-CN" sz="2800" dirty="0">
                <a:latin typeface="微软雅黑" panose="020B0503020204020204" pitchFamily="34" charset="-122"/>
                <a:ea typeface="微软雅黑" panose="020B0503020204020204" pitchFamily="34" charset="-122"/>
              </a:rPr>
              <a:t> </a:t>
            </a:r>
            <a:r>
              <a:rPr lang="en-US" altLang="zh-CN" sz="2800" dirty="0" smtClean="0">
                <a:latin typeface="微软雅黑" panose="020B0503020204020204" pitchFamily="34" charset="-122"/>
                <a:ea typeface="微软雅黑" panose="020B0503020204020204" pitchFamily="34" charset="-122"/>
              </a:rPr>
              <a:t>    – </a:t>
            </a:r>
            <a:r>
              <a:rPr lang="zh-CN" altLang="en-US" sz="2800" dirty="0">
                <a:latin typeface="微软雅黑" panose="020B0503020204020204" pitchFamily="34" charset="-122"/>
                <a:ea typeface="微软雅黑" panose="020B0503020204020204" pitchFamily="34" charset="-122"/>
              </a:rPr>
              <a:t>嵌套状态（组合）状态中可以使用新的终态</a:t>
            </a:r>
            <a:endParaRPr lang="zh-CN" altLang="en-US" sz="36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8396505" y="1321088"/>
            <a:ext cx="3545335" cy="4821654"/>
          </a:xfrm>
          <a:prstGeom prst="rect">
            <a:avLst/>
          </a:prstGeom>
        </p:spPr>
      </p:pic>
      <p:pic>
        <p:nvPicPr>
          <p:cNvPr id="7" name="图片 6"/>
          <p:cNvPicPr>
            <a:picLocks noChangeAspect="1"/>
          </p:cNvPicPr>
          <p:nvPr/>
        </p:nvPicPr>
        <p:blipFill>
          <a:blip r:embed="rId2"/>
          <a:stretch>
            <a:fillRect/>
          </a:stretch>
        </p:blipFill>
        <p:spPr>
          <a:xfrm>
            <a:off x="376312" y="6042524"/>
            <a:ext cx="6416596" cy="655377"/>
          </a:xfrm>
          <a:prstGeom prst="rect">
            <a:avLst/>
          </a:prstGeom>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状态图的组成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TextBox 8"/>
          <p:cNvSpPr txBox="1"/>
          <p:nvPr/>
        </p:nvSpPr>
        <p:spPr>
          <a:xfrm>
            <a:off x="119336" y="764704"/>
            <a:ext cx="3709449" cy="430887"/>
          </a:xfrm>
          <a:prstGeom prst="rect">
            <a:avLst/>
          </a:prstGeom>
          <a:noFill/>
        </p:spPr>
        <p:txBody>
          <a:bodyPr wrap="square" lIns="0" tIns="0" rIns="0" bIns="0" rtlCol="0" anchor="ctr">
            <a:spAutoFit/>
          </a:bodyPr>
          <a:lstStyle/>
          <a:p>
            <a:r>
              <a:rPr lang="zh-CN" altLang="en-US" sz="2800" dirty="0" smtClean="0"/>
              <a:t>中间状态（</a:t>
            </a:r>
            <a:r>
              <a:rPr lang="zh-CN" altLang="en-US" sz="2800" dirty="0"/>
              <a:t>简单状态</a:t>
            </a:r>
            <a:r>
              <a:rPr lang="zh-CN" altLang="en-US" sz="2800" dirty="0" smtClean="0"/>
              <a:t>）</a:t>
            </a:r>
            <a:endParaRPr lang="zh-CN" altLang="en-US" sz="2800" dirty="0"/>
          </a:p>
        </p:txBody>
      </p:sp>
      <p:sp>
        <p:nvSpPr>
          <p:cNvPr id="5" name="矩形 4"/>
          <p:cNvSpPr/>
          <p:nvPr/>
        </p:nvSpPr>
        <p:spPr>
          <a:xfrm>
            <a:off x="193910" y="1628800"/>
            <a:ext cx="6408712" cy="4524315"/>
          </a:xfrm>
          <a:prstGeom prst="rect">
            <a:avLst/>
          </a:prstGeom>
        </p:spPr>
        <p:txBody>
          <a:bodyPr wrap="square">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中间状态的组成 </a:t>
            </a:r>
            <a:endParaRPr lang="en-US" altLang="zh-CN" sz="2400" dirty="0" smtClean="0">
              <a:solidFill>
                <a:srgbClr val="FF0000"/>
              </a:solidFill>
              <a:latin typeface="微软雅黑" panose="020B0503020204020204" pitchFamily="34" charset="-122"/>
              <a:ea typeface="微软雅黑" panose="020B0503020204020204" pitchFamily="34" charset="-122"/>
            </a:endParaRPr>
          </a:p>
          <a:p>
            <a:r>
              <a:rPr lang="en-US" altLang="zh-CN" sz="2400" dirty="0" smtClean="0">
                <a:latin typeface="微软雅黑" panose="020B0503020204020204" pitchFamily="34" charset="-122"/>
                <a:ea typeface="微软雅黑" panose="020B0503020204020204" pitchFamily="34" charset="-122"/>
              </a:rPr>
              <a:t>• </a:t>
            </a:r>
            <a:r>
              <a:rPr lang="zh-CN" altLang="en-US" sz="2400" dirty="0">
                <a:solidFill>
                  <a:srgbClr val="0000FF"/>
                </a:solidFill>
                <a:latin typeface="微软雅黑" panose="020B0503020204020204" pitchFamily="34" charset="-122"/>
                <a:ea typeface="微软雅黑" panose="020B0503020204020204" pitchFamily="34" charset="-122"/>
              </a:rPr>
              <a:t>状态名 </a:t>
            </a:r>
            <a:endParaRPr lang="en-US" altLang="zh-CN" sz="2400" dirty="0" smtClean="0">
              <a:solidFill>
                <a:srgbClr val="0000FF"/>
              </a:solidFill>
              <a:latin typeface="微软雅黑" panose="020B0503020204020204" pitchFamily="34" charset="-122"/>
              <a:ea typeface="微软雅黑" panose="020B0503020204020204" pitchFamily="34" charset="-122"/>
            </a:endParaRPr>
          </a:p>
          <a:p>
            <a:endParaRPr lang="en-US" altLang="zh-CN" sz="2400" dirty="0" smtClean="0">
              <a:solidFill>
                <a:srgbClr val="0000FF"/>
              </a:solidFill>
              <a:latin typeface="微软雅黑" panose="020B0503020204020204" pitchFamily="34" charset="-122"/>
              <a:ea typeface="微软雅黑" panose="020B0503020204020204" pitchFamily="34" charset="-122"/>
            </a:endParaRPr>
          </a:p>
          <a:p>
            <a:r>
              <a:rPr lang="en-US" altLang="zh-CN" sz="2400" dirty="0" smtClean="0">
                <a:latin typeface="微软雅黑" panose="020B0503020204020204" pitchFamily="34" charset="-122"/>
                <a:ea typeface="微软雅黑" panose="020B0503020204020204" pitchFamily="34" charset="-122"/>
              </a:rPr>
              <a:t>• </a:t>
            </a:r>
            <a:r>
              <a:rPr lang="zh-CN" altLang="en-US" sz="2400" dirty="0">
                <a:solidFill>
                  <a:srgbClr val="0000FF"/>
                </a:solidFill>
                <a:latin typeface="微软雅黑" panose="020B0503020204020204" pitchFamily="34" charset="-122"/>
                <a:ea typeface="微软雅黑" panose="020B0503020204020204" pitchFamily="34" charset="-122"/>
              </a:rPr>
              <a:t>入口动作、出口动作（</a:t>
            </a:r>
            <a:r>
              <a:rPr lang="en-US" altLang="zh-CN" sz="2400" dirty="0">
                <a:solidFill>
                  <a:srgbClr val="0000FF"/>
                </a:solidFill>
                <a:latin typeface="微软雅黑" panose="020B0503020204020204" pitchFamily="34" charset="-122"/>
                <a:ea typeface="微软雅黑" panose="020B0503020204020204" pitchFamily="34" charset="-122"/>
              </a:rPr>
              <a:t>entry/exit  action</a:t>
            </a:r>
            <a:r>
              <a:rPr lang="zh-CN" altLang="en-US" sz="2400" dirty="0" smtClean="0">
                <a:solidFill>
                  <a:srgbClr val="0000FF"/>
                </a:solidFill>
                <a:latin typeface="微软雅黑" panose="020B0503020204020204" pitchFamily="34" charset="-122"/>
                <a:ea typeface="微软雅黑" panose="020B0503020204020204" pitchFamily="34" charset="-122"/>
              </a:rPr>
              <a:t>）</a:t>
            </a:r>
            <a:endParaRPr lang="en-US" altLang="zh-CN" sz="2400" dirty="0" smtClean="0">
              <a:solidFill>
                <a:srgbClr val="0000FF"/>
              </a:solidFill>
              <a:latin typeface="微软雅黑" panose="020B0503020204020204" pitchFamily="34" charset="-122"/>
              <a:ea typeface="微软雅黑" panose="020B0503020204020204" pitchFamily="34" charset="-122"/>
            </a:endParaRPr>
          </a:p>
          <a:p>
            <a:r>
              <a:rPr lang="zh-CN" altLang="en-US" sz="2400" dirty="0" smtClean="0">
                <a:solidFill>
                  <a:srgbClr val="0000FF"/>
                </a:solidFill>
                <a:latin typeface="微软雅黑" panose="020B0503020204020204" pitchFamily="34" charset="-122"/>
                <a:ea typeface="微软雅黑" panose="020B0503020204020204" pitchFamily="34" charset="-122"/>
              </a:rPr>
              <a:t> </a:t>
            </a:r>
            <a:endParaRPr lang="en-US" altLang="zh-CN" sz="2400" dirty="0" smtClean="0">
              <a:solidFill>
                <a:srgbClr val="0000FF"/>
              </a:solidFill>
              <a:latin typeface="微软雅黑" panose="020B0503020204020204" pitchFamily="34" charset="-122"/>
              <a:ea typeface="微软雅黑" panose="020B0503020204020204" pitchFamily="34" charset="-122"/>
            </a:endParaRPr>
          </a:p>
          <a:p>
            <a:r>
              <a:rPr lang="en-US" altLang="zh-CN" sz="2400" dirty="0" smtClean="0">
                <a:latin typeface="微软雅黑" panose="020B0503020204020204" pitchFamily="34" charset="-122"/>
                <a:ea typeface="微软雅黑" panose="020B0503020204020204" pitchFamily="34" charset="-122"/>
              </a:rPr>
              <a:t>• </a:t>
            </a:r>
            <a:r>
              <a:rPr lang="zh-CN" altLang="en-US" sz="2400" dirty="0">
                <a:solidFill>
                  <a:srgbClr val="0000FF"/>
                </a:solidFill>
                <a:latin typeface="微软雅黑" panose="020B0503020204020204" pitchFamily="34" charset="-122"/>
                <a:ea typeface="微软雅黑" panose="020B0503020204020204" pitchFamily="34" charset="-122"/>
              </a:rPr>
              <a:t>内部活动</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不导致当前状态发生</a:t>
            </a:r>
            <a:r>
              <a:rPr lang="zh-CN" altLang="en-US" sz="2400" dirty="0" smtClean="0">
                <a:latin typeface="微软雅黑" panose="020B0503020204020204" pitchFamily="34" charset="-122"/>
                <a:ea typeface="微软雅黑" panose="020B0503020204020204" pitchFamily="34" charset="-122"/>
              </a:rPr>
              <a:t>改变的</a:t>
            </a:r>
            <a:r>
              <a:rPr lang="zh-CN" altLang="en-US" sz="2400" dirty="0">
                <a:latin typeface="微软雅黑" panose="020B0503020204020204" pitchFamily="34" charset="-122"/>
                <a:ea typeface="微软雅黑" panose="020B0503020204020204" pitchFamily="34" charset="-122"/>
              </a:rPr>
              <a:t>活动或动作。在一个状态中</a:t>
            </a:r>
            <a:r>
              <a:rPr lang="zh-CN" altLang="en-US" sz="2400" dirty="0" smtClean="0">
                <a:latin typeface="微软雅黑" panose="020B0503020204020204" pitchFamily="34" charset="-122"/>
                <a:ea typeface="微软雅黑" panose="020B0503020204020204" pitchFamily="34" charset="-122"/>
              </a:rPr>
              <a:t>允许有</a:t>
            </a:r>
            <a:r>
              <a:rPr lang="zh-CN" altLang="en-US" sz="2400" dirty="0">
                <a:latin typeface="微软雅黑" panose="020B0503020204020204" pitchFamily="34" charset="-122"/>
                <a:ea typeface="微软雅黑" panose="020B0503020204020204" pitchFamily="34" charset="-122"/>
              </a:rPr>
              <a:t>多个动作</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 </a:t>
            </a:r>
            <a:endParaRPr lang="en-US" altLang="zh-CN" sz="2400" dirty="0" smtClean="0">
              <a:latin typeface="微软雅黑" panose="020B0503020204020204" pitchFamily="34" charset="-122"/>
              <a:ea typeface="微软雅黑" panose="020B0503020204020204" pitchFamily="34" charset="-122"/>
            </a:endParaRPr>
          </a:p>
          <a:p>
            <a:r>
              <a:rPr lang="en-US" altLang="zh-CN" sz="2400" dirty="0" smtClean="0">
                <a:latin typeface="微软雅黑" panose="020B0503020204020204" pitchFamily="34" charset="-122"/>
                <a:ea typeface="微软雅黑" panose="020B0503020204020204" pitchFamily="34" charset="-122"/>
              </a:rPr>
              <a:t>• </a:t>
            </a:r>
            <a:r>
              <a:rPr lang="zh-CN" altLang="en-US" sz="2400" dirty="0">
                <a:solidFill>
                  <a:srgbClr val="0000FF"/>
                </a:solidFill>
                <a:latin typeface="微软雅黑" panose="020B0503020204020204" pitchFamily="34" charset="-122"/>
                <a:ea typeface="微软雅黑" panose="020B0503020204020204" pitchFamily="34" charset="-122"/>
              </a:rPr>
              <a:t>内部事件</a:t>
            </a:r>
            <a:r>
              <a:rPr lang="zh-CN" altLang="en-US" sz="2400" dirty="0">
                <a:latin typeface="微软雅黑" panose="020B0503020204020204" pitchFamily="34" charset="-122"/>
                <a:ea typeface="微软雅黑" panose="020B0503020204020204" pitchFamily="34" charset="-122"/>
              </a:rPr>
              <a:t>：不导致当前状态发生</a:t>
            </a:r>
            <a:r>
              <a:rPr lang="zh-CN" altLang="en-US" sz="2400" dirty="0" smtClean="0">
                <a:latin typeface="微软雅黑" panose="020B0503020204020204" pitchFamily="34" charset="-122"/>
                <a:ea typeface="微软雅黑" panose="020B0503020204020204" pitchFamily="34" charset="-122"/>
              </a:rPr>
              <a:t>改变</a:t>
            </a:r>
            <a:r>
              <a:rPr lang="zh-CN" altLang="en-US" sz="2400" dirty="0">
                <a:latin typeface="微软雅黑" panose="020B0503020204020204" pitchFamily="34" charset="-122"/>
                <a:ea typeface="微软雅黑" panose="020B0503020204020204" pitchFamily="34" charset="-122"/>
              </a:rPr>
              <a:t>的事件，会触发相应的内部动作。 </a:t>
            </a:r>
            <a:endParaRPr lang="en-US" altLang="zh-CN" sz="2400" dirty="0" smtClean="0">
              <a:latin typeface="微软雅黑" panose="020B0503020204020204" pitchFamily="34" charset="-122"/>
              <a:ea typeface="微软雅黑" panose="020B0503020204020204" pitchFamily="34" charset="-122"/>
            </a:endParaRPr>
          </a:p>
          <a:p>
            <a:endParaRPr lang="en-US" altLang="zh-CN" sz="2400" dirty="0" smtClean="0">
              <a:latin typeface="微软雅黑" panose="020B0503020204020204" pitchFamily="34" charset="-122"/>
              <a:ea typeface="微软雅黑" panose="020B0503020204020204" pitchFamily="34" charset="-122"/>
            </a:endParaRPr>
          </a:p>
          <a:p>
            <a:r>
              <a:rPr lang="en-US" altLang="zh-CN" sz="2400" dirty="0" smtClean="0">
                <a:latin typeface="微软雅黑" panose="020B0503020204020204" pitchFamily="34" charset="-122"/>
                <a:ea typeface="微软雅黑" panose="020B0503020204020204" pitchFamily="34" charset="-122"/>
              </a:rPr>
              <a:t>• </a:t>
            </a:r>
            <a:r>
              <a:rPr lang="zh-CN" altLang="en-US" sz="2400" dirty="0">
                <a:solidFill>
                  <a:srgbClr val="0000FF"/>
                </a:solidFill>
                <a:latin typeface="微软雅黑" panose="020B0503020204020204" pitchFamily="34" charset="-122"/>
                <a:ea typeface="微软雅黑" panose="020B0503020204020204" pitchFamily="34" charset="-122"/>
              </a:rPr>
              <a:t>延迟事件</a:t>
            </a:r>
            <a:r>
              <a:rPr lang="zh-CN" altLang="en-US" sz="2400" dirty="0">
                <a:latin typeface="微软雅黑" panose="020B0503020204020204" pitchFamily="34" charset="-122"/>
                <a:ea typeface="微软雅黑" panose="020B0503020204020204" pitchFamily="34" charset="-122"/>
              </a:rPr>
              <a:t>：延迟到下一状态中</a:t>
            </a:r>
            <a:r>
              <a:rPr lang="zh-CN" altLang="en-US" sz="2400" dirty="0" smtClean="0">
                <a:latin typeface="微软雅黑" panose="020B0503020204020204" pitchFamily="34" charset="-122"/>
                <a:ea typeface="微软雅黑" panose="020B0503020204020204" pitchFamily="34" charset="-122"/>
              </a:rPr>
              <a:t>处理的</a:t>
            </a:r>
            <a:r>
              <a:rPr lang="zh-CN" altLang="en-US" sz="2400" dirty="0">
                <a:latin typeface="微软雅黑" panose="020B0503020204020204" pitchFamily="34" charset="-122"/>
                <a:ea typeface="微软雅黑" panose="020B0503020204020204" pitchFamily="34" charset="-122"/>
              </a:rPr>
              <a:t>事件</a:t>
            </a:r>
            <a:endParaRPr lang="zh-CN" altLang="en-US" sz="24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6914976" y="2675167"/>
            <a:ext cx="5032545" cy="2780412"/>
          </a:xfrm>
          <a:prstGeom prst="rect">
            <a:avLst/>
          </a:prstGeom>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状态图的组成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TextBox 8"/>
          <p:cNvSpPr txBox="1"/>
          <p:nvPr/>
        </p:nvSpPr>
        <p:spPr>
          <a:xfrm>
            <a:off x="193910" y="875833"/>
            <a:ext cx="3709449" cy="430887"/>
          </a:xfrm>
          <a:prstGeom prst="rect">
            <a:avLst/>
          </a:prstGeom>
          <a:noFill/>
        </p:spPr>
        <p:txBody>
          <a:bodyPr wrap="square" lIns="0" tIns="0" rIns="0" bIns="0" rtlCol="0" anchor="ctr">
            <a:spAutoFit/>
          </a:bodyPr>
          <a:lstStyle/>
          <a:p>
            <a:r>
              <a:rPr lang="zh-CN" altLang="en-US" sz="2800" dirty="0" smtClean="0"/>
              <a:t>中间状态（</a:t>
            </a:r>
            <a:r>
              <a:rPr lang="zh-CN" altLang="en-US" sz="2800" dirty="0"/>
              <a:t>简单状态</a:t>
            </a:r>
            <a:r>
              <a:rPr lang="zh-CN" altLang="en-US" sz="2800" dirty="0" smtClean="0"/>
              <a:t>）</a:t>
            </a:r>
            <a:endParaRPr lang="zh-CN" altLang="en-US" sz="2800" dirty="0"/>
          </a:p>
        </p:txBody>
      </p:sp>
      <p:pic>
        <p:nvPicPr>
          <p:cNvPr id="5" name="图片 4"/>
          <p:cNvPicPr>
            <a:picLocks noChangeAspect="1"/>
          </p:cNvPicPr>
          <p:nvPr/>
        </p:nvPicPr>
        <p:blipFill>
          <a:blip r:embed="rId1"/>
          <a:stretch>
            <a:fillRect/>
          </a:stretch>
        </p:blipFill>
        <p:spPr>
          <a:xfrm>
            <a:off x="551384" y="1931539"/>
            <a:ext cx="4314882" cy="1351454"/>
          </a:xfrm>
          <a:prstGeom prst="rect">
            <a:avLst/>
          </a:prstGeom>
        </p:spPr>
      </p:pic>
      <p:pic>
        <p:nvPicPr>
          <p:cNvPr id="6" name="图片 5"/>
          <p:cNvPicPr>
            <a:picLocks noChangeAspect="1"/>
          </p:cNvPicPr>
          <p:nvPr/>
        </p:nvPicPr>
        <p:blipFill>
          <a:blip r:embed="rId2"/>
          <a:stretch>
            <a:fillRect/>
          </a:stretch>
        </p:blipFill>
        <p:spPr>
          <a:xfrm>
            <a:off x="6264432" y="1736544"/>
            <a:ext cx="5059654" cy="1985835"/>
          </a:xfrm>
          <a:prstGeom prst="rect">
            <a:avLst/>
          </a:prstGeom>
        </p:spPr>
      </p:pic>
      <p:pic>
        <p:nvPicPr>
          <p:cNvPr id="7" name="图片 6"/>
          <p:cNvPicPr>
            <a:picLocks noChangeAspect="1"/>
          </p:cNvPicPr>
          <p:nvPr/>
        </p:nvPicPr>
        <p:blipFill>
          <a:blip r:embed="rId3"/>
          <a:stretch>
            <a:fillRect/>
          </a:stretch>
        </p:blipFill>
        <p:spPr>
          <a:xfrm>
            <a:off x="551384" y="4417613"/>
            <a:ext cx="9645145" cy="2107343"/>
          </a:xfrm>
          <a:prstGeom prst="rect">
            <a:avLst/>
          </a:prstGeom>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7680" y="920750"/>
            <a:ext cx="11063605" cy="521970"/>
          </a:xfrm>
          <a:prstGeom prst="rect">
            <a:avLst/>
          </a:prstGeom>
          <a:noFill/>
        </p:spPr>
        <p:txBody>
          <a:bodyPr wrap="square" rtlCol="0" anchor="t">
            <a:spAutoFit/>
          </a:bodyPr>
          <a:p>
            <a:r>
              <a:rPr lang="zh-CN" altLang="en-US" sz="2800">
                <a:latin typeface="微软雅黑" panose="020B0503020204020204" pitchFamily="34" charset="-122"/>
                <a:ea typeface="微软雅黑" panose="020B0503020204020204" pitchFamily="34" charset="-122"/>
              </a:rPr>
              <a:t>在一款网上购物应用中，识别</a:t>
            </a:r>
            <a:r>
              <a:rPr lang="zh-CN" altLang="en-US" sz="2800" b="1">
                <a:solidFill>
                  <a:srgbClr val="FF0000"/>
                </a:solidFill>
                <a:latin typeface="微软雅黑" panose="020B0503020204020204" pitchFamily="34" charset="-122"/>
                <a:ea typeface="微软雅黑" panose="020B0503020204020204" pitchFamily="34" charset="-122"/>
              </a:rPr>
              <a:t>订单对象</a:t>
            </a:r>
            <a:r>
              <a:rPr lang="zh-CN" altLang="en-US" sz="2800">
                <a:latin typeface="微软雅黑" panose="020B0503020204020204" pitchFamily="34" charset="-122"/>
                <a:ea typeface="微软雅黑" panose="020B0503020204020204" pitchFamily="34" charset="-122"/>
              </a:rPr>
              <a:t>的状态空间</a:t>
            </a:r>
            <a:endParaRPr lang="zh-CN" altLang="en-US" sz="2800">
              <a:latin typeface="微软雅黑" panose="020B0503020204020204" pitchFamily="34" charset="-122"/>
              <a:ea typeface="微软雅黑" panose="020B0503020204020204" pitchFamily="34" charset="-122"/>
            </a:endParaRPr>
          </a:p>
        </p:txBody>
      </p:sp>
      <p:sp>
        <p:nvSpPr>
          <p:cNvPr id="3" name="文本框 2"/>
          <p:cNvSpPr txBox="1"/>
          <p:nvPr/>
        </p:nvSpPr>
        <p:spPr>
          <a:xfrm>
            <a:off x="4956861" y="121523"/>
            <a:ext cx="894080" cy="521970"/>
          </a:xfrm>
          <a:prstGeom prst="rect">
            <a:avLst/>
          </a:prstGeom>
          <a:noFill/>
        </p:spPr>
        <p:txBody>
          <a:bodyPr wrap="none" rtlCol="0">
            <a:spAutoFit/>
          </a:bodyPr>
          <a:p>
            <a:r>
              <a:rPr lang="zh-CN" altLang="en-US" sz="2800" b="1" dirty="0" smtClean="0">
                <a:solidFill>
                  <a:schemeClr val="accent1"/>
                </a:solidFill>
                <a:latin typeface="微软雅黑" panose="020B0503020204020204" pitchFamily="34" charset="-122"/>
                <a:ea typeface="微软雅黑" panose="020B0503020204020204" pitchFamily="34" charset="-122"/>
              </a:rPr>
              <a:t>练习</a:t>
            </a:r>
            <a:endParaRPr lang="zh-CN" altLang="en-US" sz="2800" b="1" dirty="0" smtClean="0">
              <a:solidFill>
                <a:schemeClr val="accent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620395" y="2052320"/>
            <a:ext cx="4784090" cy="3138170"/>
          </a:xfrm>
          <a:prstGeom prst="rect">
            <a:avLst/>
          </a:prstGeom>
          <a:solidFill>
            <a:schemeClr val="accent4">
              <a:lumMod val="20000"/>
              <a:lumOff val="80000"/>
            </a:schemeClr>
          </a:solidFill>
          <a:ln>
            <a:solidFill>
              <a:schemeClr val="accent1"/>
            </a:solidFill>
          </a:ln>
        </p:spPr>
        <p:txBody>
          <a:bodyPr wrap="square" rtlCol="0" anchor="t">
            <a:spAutoFit/>
          </a:bodyPr>
          <a:p>
            <a:r>
              <a:rPr lang="zh-CN" altLang="en-US"/>
              <a:t>状态：</a:t>
            </a:r>
            <a:r>
              <a:rPr lang="zh-CN" altLang="en-US" b="1"/>
              <a:t>待付款</a:t>
            </a:r>
            <a:r>
              <a:rPr lang="zh-CN" altLang="en-US"/>
              <a:t>（Pending Payment）</a:t>
            </a:r>
            <a:endParaRPr lang="zh-CN" altLang="en-US"/>
          </a:p>
          <a:p>
            <a:r>
              <a:rPr lang="zh-CN" altLang="en-US"/>
              <a:t>描述：订单已创建但尚未完成付款。</a:t>
            </a:r>
            <a:endParaRPr lang="zh-CN" altLang="en-US"/>
          </a:p>
          <a:p>
            <a:endParaRPr lang="zh-CN" altLang="en-US"/>
          </a:p>
          <a:p>
            <a:r>
              <a:rPr lang="zh-CN" altLang="en-US"/>
              <a:t>状态：</a:t>
            </a:r>
            <a:r>
              <a:rPr lang="zh-CN" altLang="en-US" b="1"/>
              <a:t>已付款</a:t>
            </a:r>
            <a:r>
              <a:rPr lang="zh-CN" altLang="en-US"/>
              <a:t>（Paid）</a:t>
            </a:r>
            <a:endParaRPr lang="zh-CN" altLang="en-US"/>
          </a:p>
          <a:p>
            <a:r>
              <a:rPr lang="zh-CN" altLang="en-US"/>
              <a:t>描述：订单已经完成了付款，但尚未发货。</a:t>
            </a:r>
            <a:endParaRPr lang="zh-CN" altLang="en-US"/>
          </a:p>
          <a:p>
            <a:endParaRPr lang="zh-CN" altLang="en-US"/>
          </a:p>
          <a:p>
            <a:r>
              <a:rPr lang="zh-CN" altLang="en-US"/>
              <a:t>状态：</a:t>
            </a:r>
            <a:r>
              <a:rPr lang="zh-CN" altLang="en-US" b="1"/>
              <a:t>已发货</a:t>
            </a:r>
            <a:r>
              <a:rPr lang="zh-CN" altLang="en-US"/>
              <a:t>（Shipped）</a:t>
            </a:r>
            <a:endParaRPr lang="zh-CN" altLang="en-US"/>
          </a:p>
          <a:p>
            <a:r>
              <a:rPr lang="zh-CN" altLang="en-US"/>
              <a:t>描述：订单已经发货，但尚未确认收货。</a:t>
            </a:r>
            <a:endParaRPr lang="zh-CN" altLang="en-US"/>
          </a:p>
          <a:p>
            <a:endParaRPr lang="zh-CN" altLang="en-US"/>
          </a:p>
          <a:p>
            <a:r>
              <a:rPr lang="zh-CN" altLang="en-US"/>
              <a:t>状态：</a:t>
            </a:r>
            <a:r>
              <a:rPr lang="zh-CN" altLang="en-US" b="1"/>
              <a:t>已完成</a:t>
            </a:r>
            <a:r>
              <a:rPr lang="zh-CN" altLang="en-US"/>
              <a:t>（Completed）</a:t>
            </a:r>
            <a:endParaRPr lang="zh-CN" altLang="en-US"/>
          </a:p>
          <a:p>
            <a:r>
              <a:rPr lang="zh-CN" altLang="en-US"/>
              <a:t>描述：订单已经完成，交易成功。</a:t>
            </a:r>
            <a:endParaRPr lang="zh-CN" altLang="en-US"/>
          </a:p>
        </p:txBody>
      </p:sp>
      <p:sp>
        <p:nvSpPr>
          <p:cNvPr id="6" name="文本框 5"/>
          <p:cNvSpPr txBox="1"/>
          <p:nvPr/>
        </p:nvSpPr>
        <p:spPr>
          <a:xfrm>
            <a:off x="5577205" y="2052320"/>
            <a:ext cx="5974080" cy="1753235"/>
          </a:xfrm>
          <a:prstGeom prst="rect">
            <a:avLst/>
          </a:prstGeom>
          <a:solidFill>
            <a:schemeClr val="accent4">
              <a:lumMod val="20000"/>
              <a:lumOff val="80000"/>
            </a:schemeClr>
          </a:solidFill>
          <a:ln>
            <a:solidFill>
              <a:srgbClr val="1F7BDC"/>
            </a:solidFill>
          </a:ln>
        </p:spPr>
        <p:txBody>
          <a:bodyPr wrap="square" rtlCol="0" anchor="t">
            <a:spAutoFit/>
          </a:bodyPr>
          <a:p>
            <a:r>
              <a:rPr lang="zh-CN" altLang="en-US"/>
              <a:t>状态转移：</a:t>
            </a:r>
            <a:endParaRPr lang="zh-CN" altLang="en-US"/>
          </a:p>
          <a:p>
            <a:endParaRPr lang="zh-CN" altLang="en-US"/>
          </a:p>
          <a:p>
            <a:r>
              <a:rPr lang="zh-CN" altLang="en-US"/>
              <a:t>当订单创建后，用户完成付款，订单从待付款状态转移到已付款状态。</a:t>
            </a:r>
            <a:endParaRPr lang="zh-CN" altLang="en-US"/>
          </a:p>
          <a:p>
            <a:r>
              <a:rPr lang="zh-CN" altLang="en-US"/>
              <a:t>商家确认付款后，订单从已付款状态转移到已发货状态。</a:t>
            </a:r>
            <a:endParaRPr lang="zh-CN" altLang="en-US"/>
          </a:p>
          <a:p>
            <a:r>
              <a:rPr lang="zh-CN" altLang="en-US"/>
              <a:t>用户确认收货后，订单从已发货状态转移到已完成状态。</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956861" y="121523"/>
            <a:ext cx="894080" cy="521970"/>
          </a:xfrm>
          <a:prstGeom prst="rect">
            <a:avLst/>
          </a:prstGeom>
          <a:noFill/>
        </p:spPr>
        <p:txBody>
          <a:bodyPr wrap="none" rtlCol="0">
            <a:spAutoFit/>
          </a:bodyPr>
          <a:p>
            <a:r>
              <a:rPr lang="zh-CN" altLang="en-US" sz="2800" b="1" dirty="0" smtClean="0">
                <a:solidFill>
                  <a:schemeClr val="accent1"/>
                </a:solidFill>
                <a:latin typeface="微软雅黑" panose="020B0503020204020204" pitchFamily="34" charset="-122"/>
                <a:ea typeface="微软雅黑" panose="020B0503020204020204" pitchFamily="34" charset="-122"/>
              </a:rPr>
              <a:t>练习</a:t>
            </a:r>
            <a:endParaRPr lang="zh-CN" altLang="en-US" sz="2800" b="1" dirty="0" smtClean="0">
              <a:solidFill>
                <a:schemeClr val="accent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941070" y="934085"/>
            <a:ext cx="9439275" cy="5015865"/>
          </a:xfrm>
          <a:prstGeom prst="rect">
            <a:avLst/>
          </a:prstGeom>
          <a:noFill/>
        </p:spPr>
        <p:txBody>
          <a:bodyPr wrap="square" rtlCol="0" anchor="t">
            <a:spAutoFit/>
          </a:bodyPr>
          <a:p>
            <a:r>
              <a:rPr lang="zh-CN" altLang="en-US" sz="2000"/>
              <a:t>public </a:t>
            </a:r>
            <a:r>
              <a:rPr lang="zh-CN" altLang="en-US" sz="2000" b="1">
                <a:solidFill>
                  <a:srgbClr val="1F7BDC"/>
                </a:solidFill>
              </a:rPr>
              <a:t>class </a:t>
            </a:r>
            <a:r>
              <a:rPr lang="zh-CN" altLang="en-US" sz="2000" b="1"/>
              <a:t>Order </a:t>
            </a:r>
            <a:r>
              <a:rPr lang="zh-CN" altLang="en-US" sz="2000"/>
              <a:t>{</a:t>
            </a:r>
            <a:endParaRPr lang="zh-CN" altLang="en-US" sz="2000"/>
          </a:p>
          <a:p>
            <a:r>
              <a:rPr lang="zh-CN" altLang="en-US" sz="2000"/>
              <a:t>    // 订单状态枚举</a:t>
            </a:r>
            <a:endParaRPr lang="zh-CN" altLang="en-US" sz="2000"/>
          </a:p>
          <a:p>
            <a:r>
              <a:rPr lang="zh-CN" altLang="en-US" sz="2000"/>
              <a:t>    public enum Status {</a:t>
            </a:r>
            <a:endParaRPr lang="zh-CN" altLang="en-US" sz="2000"/>
          </a:p>
          <a:p>
            <a:r>
              <a:rPr lang="zh-CN" altLang="en-US" sz="2000"/>
              <a:t>        PENDING_PAYMENT, // 待付款</a:t>
            </a:r>
            <a:endParaRPr lang="zh-CN" altLang="en-US" sz="2000"/>
          </a:p>
          <a:p>
            <a:r>
              <a:rPr lang="zh-CN" altLang="en-US" sz="2000"/>
              <a:t>        PAID, // 已付款</a:t>
            </a:r>
            <a:endParaRPr lang="zh-CN" altLang="en-US" sz="2000"/>
          </a:p>
          <a:p>
            <a:r>
              <a:rPr lang="zh-CN" altLang="en-US" sz="2000"/>
              <a:t>        SHIPPED, // 已发货</a:t>
            </a:r>
            <a:endParaRPr lang="zh-CN" altLang="en-US" sz="2000"/>
          </a:p>
          <a:p>
            <a:r>
              <a:rPr lang="zh-CN" altLang="en-US" sz="2000"/>
              <a:t>        COMPLETED // 已完成</a:t>
            </a:r>
            <a:endParaRPr lang="zh-CN" altLang="en-US" sz="2000"/>
          </a:p>
          <a:p>
            <a:r>
              <a:rPr lang="zh-CN" altLang="en-US" sz="2000"/>
              <a:t>    }</a:t>
            </a:r>
            <a:endParaRPr lang="zh-CN" altLang="en-US" sz="2000"/>
          </a:p>
          <a:p>
            <a:endParaRPr lang="zh-CN" altLang="en-US" sz="2000"/>
          </a:p>
          <a:p>
            <a:r>
              <a:rPr lang="zh-CN" altLang="en-US" sz="2000"/>
              <a:t>    // 订单状态属性</a:t>
            </a:r>
            <a:endParaRPr lang="zh-CN" altLang="en-US" sz="2000"/>
          </a:p>
          <a:p>
            <a:r>
              <a:rPr lang="zh-CN" altLang="en-US" sz="2000"/>
              <a:t>    private </a:t>
            </a:r>
            <a:r>
              <a:rPr lang="zh-CN" altLang="en-US" sz="2000" b="1">
                <a:solidFill>
                  <a:srgbClr val="1F7BDC"/>
                </a:solidFill>
              </a:rPr>
              <a:t>Status </a:t>
            </a:r>
            <a:r>
              <a:rPr lang="zh-CN" altLang="en-US" sz="2000" b="1"/>
              <a:t>status</a:t>
            </a:r>
            <a:r>
              <a:rPr lang="zh-CN" altLang="en-US" sz="2000"/>
              <a:t>;</a:t>
            </a:r>
            <a:endParaRPr lang="zh-CN" altLang="en-US" sz="2000"/>
          </a:p>
          <a:p>
            <a:endParaRPr lang="zh-CN" altLang="en-US" sz="2000"/>
          </a:p>
          <a:p>
            <a:r>
              <a:rPr lang="zh-CN" altLang="en-US" sz="2000"/>
              <a:t>    // 构造方法</a:t>
            </a:r>
            <a:endParaRPr lang="zh-CN" altLang="en-US" sz="2000"/>
          </a:p>
          <a:p>
            <a:r>
              <a:rPr lang="zh-CN" altLang="en-US" sz="2000"/>
              <a:t>    public Order() {</a:t>
            </a:r>
            <a:endParaRPr lang="zh-CN" altLang="en-US" sz="2000"/>
          </a:p>
          <a:p>
            <a:r>
              <a:rPr lang="zh-CN" altLang="en-US" sz="2000"/>
              <a:t>        this.status = Status.PENDING_PAYMENT; // 默认情况下订单状态为待付款</a:t>
            </a:r>
            <a:endParaRPr lang="zh-CN" altLang="en-US" sz="2000"/>
          </a:p>
          <a:p>
            <a:r>
              <a:rPr lang="zh-CN" altLang="en-US" sz="2000"/>
              <a:t>    }</a:t>
            </a:r>
            <a:endParaRPr lang="zh-CN" altLang="en-US" sz="2000"/>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956861" y="121523"/>
            <a:ext cx="894080" cy="521970"/>
          </a:xfrm>
          <a:prstGeom prst="rect">
            <a:avLst/>
          </a:prstGeom>
          <a:noFill/>
        </p:spPr>
        <p:txBody>
          <a:bodyPr wrap="none" rtlCol="0">
            <a:spAutoFit/>
          </a:bodyPr>
          <a:p>
            <a:r>
              <a:rPr lang="zh-CN" altLang="en-US" sz="2800" b="1" dirty="0" smtClean="0">
                <a:solidFill>
                  <a:schemeClr val="accent1"/>
                </a:solidFill>
                <a:latin typeface="微软雅黑" panose="020B0503020204020204" pitchFamily="34" charset="-122"/>
                <a:ea typeface="微软雅黑" panose="020B0503020204020204" pitchFamily="34" charset="-122"/>
              </a:rPr>
              <a:t>练习</a:t>
            </a:r>
            <a:endParaRPr lang="zh-CN" altLang="en-US" sz="2800" b="1" dirty="0" smtClean="0">
              <a:solidFill>
                <a:schemeClr val="accent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28905" y="846455"/>
            <a:ext cx="5788025" cy="3138170"/>
          </a:xfrm>
          <a:prstGeom prst="rect">
            <a:avLst/>
          </a:prstGeom>
          <a:noFill/>
          <a:ln>
            <a:solidFill>
              <a:srgbClr val="0070C0"/>
            </a:solidFill>
          </a:ln>
        </p:spPr>
        <p:txBody>
          <a:bodyPr wrap="square" rtlCol="0" anchor="t">
            <a:spAutoFit/>
          </a:bodyPr>
          <a:p>
            <a:r>
              <a:rPr lang="zh-CN" altLang="en-US"/>
              <a:t>  // 方法：付款</a:t>
            </a:r>
            <a:endParaRPr lang="zh-CN" altLang="en-US"/>
          </a:p>
          <a:p>
            <a:r>
              <a:rPr lang="zh-CN" altLang="en-US"/>
              <a:t>    public void </a:t>
            </a:r>
            <a:r>
              <a:rPr lang="zh-CN" altLang="en-US" b="1"/>
              <a:t>pay</a:t>
            </a:r>
            <a:r>
              <a:rPr lang="zh-CN" altLang="en-US"/>
              <a:t>() {</a:t>
            </a:r>
            <a:endParaRPr lang="zh-CN" altLang="en-US"/>
          </a:p>
          <a:p>
            <a:r>
              <a:rPr lang="zh-CN" altLang="en-US"/>
              <a:t>        if (status == Status.PENDING_PAYMENT) {</a:t>
            </a:r>
            <a:endParaRPr lang="zh-CN" altLang="en-US"/>
          </a:p>
          <a:p>
            <a:r>
              <a:rPr lang="zh-CN" altLang="en-US"/>
              <a:t>            System.out.println("Payment completed.");</a:t>
            </a:r>
            <a:endParaRPr lang="zh-CN" altLang="en-US"/>
          </a:p>
          <a:p>
            <a:r>
              <a:rPr lang="zh-CN" altLang="en-US"/>
              <a:t>            status = Status.PAID;</a:t>
            </a:r>
            <a:endParaRPr lang="zh-CN" altLang="en-US"/>
          </a:p>
          <a:p>
            <a:r>
              <a:rPr lang="zh-CN" altLang="en-US"/>
              <a:t> </a:t>
            </a:r>
            <a:r>
              <a:rPr lang="en-US" altLang="zh-CN"/>
              <a:t>       </a:t>
            </a:r>
            <a:r>
              <a:rPr lang="zh-CN" altLang="en-US"/>
              <a:t> // 支付完成，状态转移到已付款</a:t>
            </a:r>
            <a:endParaRPr lang="zh-CN" altLang="en-US"/>
          </a:p>
          <a:p>
            <a:r>
              <a:rPr lang="zh-CN" altLang="en-US"/>
              <a:t>        } else {</a:t>
            </a:r>
            <a:endParaRPr lang="zh-CN" altLang="en-US"/>
          </a:p>
          <a:p>
            <a:r>
              <a:rPr lang="zh-CN" altLang="en-US"/>
              <a:t>            System.out.println("Cannot pay. Order is not pending payment.");</a:t>
            </a:r>
            <a:endParaRPr lang="zh-CN" altLang="en-US"/>
          </a:p>
          <a:p>
            <a:r>
              <a:rPr lang="zh-CN" altLang="en-US"/>
              <a:t>        }</a:t>
            </a:r>
            <a:endParaRPr lang="zh-CN" altLang="en-US"/>
          </a:p>
          <a:p>
            <a:r>
              <a:rPr lang="zh-CN" altLang="en-US"/>
              <a:t>    }</a:t>
            </a:r>
            <a:endParaRPr lang="zh-CN" altLang="en-US"/>
          </a:p>
        </p:txBody>
      </p:sp>
      <p:sp>
        <p:nvSpPr>
          <p:cNvPr id="4" name="文本框 3"/>
          <p:cNvSpPr txBox="1"/>
          <p:nvPr/>
        </p:nvSpPr>
        <p:spPr>
          <a:xfrm>
            <a:off x="6096000" y="846455"/>
            <a:ext cx="5586730" cy="3138170"/>
          </a:xfrm>
          <a:prstGeom prst="rect">
            <a:avLst/>
          </a:prstGeom>
          <a:noFill/>
          <a:ln>
            <a:solidFill>
              <a:srgbClr val="1F7BDC"/>
            </a:solidFill>
          </a:ln>
        </p:spPr>
        <p:txBody>
          <a:bodyPr wrap="square" rtlCol="0" anchor="t">
            <a:spAutoFit/>
          </a:bodyPr>
          <a:p>
            <a:r>
              <a:rPr lang="zh-CN" altLang="en-US"/>
              <a:t> // 方法：发货</a:t>
            </a:r>
            <a:endParaRPr lang="zh-CN" altLang="en-US"/>
          </a:p>
          <a:p>
            <a:r>
              <a:rPr lang="zh-CN" altLang="en-US"/>
              <a:t>    public void </a:t>
            </a:r>
            <a:r>
              <a:rPr lang="zh-CN" altLang="en-US" b="1"/>
              <a:t>ship</a:t>
            </a:r>
            <a:r>
              <a:rPr lang="zh-CN" altLang="en-US"/>
              <a:t>() {</a:t>
            </a:r>
            <a:endParaRPr lang="zh-CN" altLang="en-US"/>
          </a:p>
          <a:p>
            <a:r>
              <a:rPr lang="zh-CN" altLang="en-US"/>
              <a:t>        if (status == Status.PAID) {</a:t>
            </a:r>
            <a:endParaRPr lang="zh-CN" altLang="en-US"/>
          </a:p>
          <a:p>
            <a:r>
              <a:rPr lang="zh-CN" altLang="en-US"/>
              <a:t>            System.out.println("Order shipped.");</a:t>
            </a:r>
            <a:endParaRPr lang="zh-CN" altLang="en-US"/>
          </a:p>
          <a:p>
            <a:r>
              <a:rPr lang="zh-CN" altLang="en-US"/>
              <a:t>            status = Status.SHIPPED; </a:t>
            </a:r>
            <a:endParaRPr lang="zh-CN" altLang="en-US"/>
          </a:p>
          <a:p>
            <a:r>
              <a:rPr lang="zh-CN" altLang="en-US"/>
              <a:t>// 发货，状态转移到已发货</a:t>
            </a:r>
            <a:endParaRPr lang="zh-CN" altLang="en-US"/>
          </a:p>
          <a:p>
            <a:r>
              <a:rPr lang="zh-CN" altLang="en-US"/>
              <a:t>        } else {</a:t>
            </a:r>
            <a:endParaRPr lang="zh-CN" altLang="en-US"/>
          </a:p>
          <a:p>
            <a:r>
              <a:rPr lang="zh-CN" altLang="en-US"/>
              <a:t>            System.out.println("Cannot ship. Order is not paid.");</a:t>
            </a:r>
            <a:endParaRPr lang="zh-CN" altLang="en-US"/>
          </a:p>
          <a:p>
            <a:r>
              <a:rPr lang="zh-CN" altLang="en-US"/>
              <a:t>        }</a:t>
            </a:r>
            <a:endParaRPr lang="zh-CN" altLang="en-US"/>
          </a:p>
          <a:p>
            <a:r>
              <a:rPr lang="zh-CN" altLang="en-US"/>
              <a:t>    }</a:t>
            </a:r>
            <a:endParaRPr lang="zh-CN" altLang="en-US"/>
          </a:p>
        </p:txBody>
      </p:sp>
      <p:sp>
        <p:nvSpPr>
          <p:cNvPr id="5" name="文本框 4"/>
          <p:cNvSpPr txBox="1"/>
          <p:nvPr/>
        </p:nvSpPr>
        <p:spPr>
          <a:xfrm>
            <a:off x="128905" y="4102735"/>
            <a:ext cx="7646035" cy="2584450"/>
          </a:xfrm>
          <a:prstGeom prst="rect">
            <a:avLst/>
          </a:prstGeom>
          <a:noFill/>
          <a:ln>
            <a:solidFill>
              <a:srgbClr val="1F7BDC"/>
            </a:solidFill>
          </a:ln>
        </p:spPr>
        <p:txBody>
          <a:bodyPr wrap="square" rtlCol="0" anchor="t">
            <a:spAutoFit/>
          </a:bodyPr>
          <a:p>
            <a:r>
              <a:rPr lang="zh-CN" altLang="en-US"/>
              <a:t> // 方法：确认收货</a:t>
            </a:r>
            <a:endParaRPr lang="zh-CN" altLang="en-US"/>
          </a:p>
          <a:p>
            <a:r>
              <a:rPr lang="zh-CN" altLang="en-US"/>
              <a:t>    public void </a:t>
            </a:r>
            <a:r>
              <a:rPr lang="zh-CN" altLang="en-US" b="1"/>
              <a:t>confirmReceipt</a:t>
            </a:r>
            <a:r>
              <a:rPr lang="zh-CN" altLang="en-US"/>
              <a:t>() {</a:t>
            </a:r>
            <a:endParaRPr lang="zh-CN" altLang="en-US"/>
          </a:p>
          <a:p>
            <a:r>
              <a:rPr lang="zh-CN" altLang="en-US"/>
              <a:t>        if (status == Status.SHIPPED) {</a:t>
            </a:r>
            <a:endParaRPr lang="zh-CN" altLang="en-US"/>
          </a:p>
          <a:p>
            <a:r>
              <a:rPr lang="zh-CN" altLang="en-US"/>
              <a:t>            System.out.println("Order received. Transaction completed.");</a:t>
            </a:r>
            <a:endParaRPr lang="zh-CN" altLang="en-US"/>
          </a:p>
          <a:p>
            <a:r>
              <a:rPr lang="zh-CN" altLang="en-US"/>
              <a:t>            status = Status.COMPLETED; // 确认收货，状态转移到已完成</a:t>
            </a:r>
            <a:endParaRPr lang="zh-CN" altLang="en-US"/>
          </a:p>
          <a:p>
            <a:r>
              <a:rPr lang="zh-CN" altLang="en-US"/>
              <a:t>        } else {</a:t>
            </a:r>
            <a:endParaRPr lang="zh-CN" altLang="en-US"/>
          </a:p>
          <a:p>
            <a:r>
              <a:rPr lang="zh-CN" altLang="en-US"/>
              <a:t>            System.out.println("Cannot confirm receipt. Order is not shipped.");</a:t>
            </a:r>
            <a:endParaRPr lang="zh-CN" altLang="en-US"/>
          </a:p>
          <a:p>
            <a:r>
              <a:rPr lang="zh-CN" altLang="en-US"/>
              <a:t>        }</a:t>
            </a:r>
            <a:endParaRPr lang="zh-CN" altLang="en-US"/>
          </a:p>
          <a:p>
            <a:r>
              <a:rPr lang="zh-CN" altLang="en-US"/>
              <a:t>    }</a:t>
            </a:r>
            <a:endParaRPr lang="zh-CN" altLang="en-US"/>
          </a:p>
        </p:txBody>
      </p:sp>
      <p:sp>
        <p:nvSpPr>
          <p:cNvPr id="6" name="文本框 5"/>
          <p:cNvSpPr txBox="1"/>
          <p:nvPr/>
        </p:nvSpPr>
        <p:spPr>
          <a:xfrm>
            <a:off x="7937500" y="4102735"/>
            <a:ext cx="3745230" cy="2585085"/>
          </a:xfrm>
          <a:prstGeom prst="rect">
            <a:avLst/>
          </a:prstGeom>
          <a:noFill/>
          <a:ln>
            <a:solidFill>
              <a:srgbClr val="1F7BDC"/>
            </a:solidFill>
          </a:ln>
        </p:spPr>
        <p:txBody>
          <a:bodyPr wrap="square" rtlCol="0" anchor="t">
            <a:noAutofit/>
          </a:bodyPr>
          <a:p>
            <a:r>
              <a:rPr lang="zh-CN" altLang="en-US"/>
              <a:t>   // 方法：获取当前状态</a:t>
            </a:r>
            <a:endParaRPr lang="zh-CN" altLang="en-US"/>
          </a:p>
          <a:p>
            <a:r>
              <a:rPr lang="zh-CN" altLang="en-US"/>
              <a:t>    public Status getStatus() {</a:t>
            </a:r>
            <a:endParaRPr lang="zh-CN" altLang="en-US"/>
          </a:p>
          <a:p>
            <a:r>
              <a:rPr lang="zh-CN" altLang="en-US"/>
              <a:t>        return status;</a:t>
            </a:r>
            <a:endParaRPr lang="zh-CN" altLang="en-US"/>
          </a:p>
          <a:p>
            <a:r>
              <a:rPr lang="zh-CN" altLang="en-US"/>
              <a:t>    }</a:t>
            </a:r>
            <a:endParaRPr lang="zh-CN" altLang="en-US"/>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956861" y="121523"/>
            <a:ext cx="894080" cy="521970"/>
          </a:xfrm>
          <a:prstGeom prst="rect">
            <a:avLst/>
          </a:prstGeom>
          <a:noFill/>
        </p:spPr>
        <p:txBody>
          <a:bodyPr wrap="none" rtlCol="0">
            <a:spAutoFit/>
          </a:bodyPr>
          <a:p>
            <a:r>
              <a:rPr lang="zh-CN" altLang="en-US" sz="2800" b="1" dirty="0" smtClean="0">
                <a:solidFill>
                  <a:schemeClr val="accent1"/>
                </a:solidFill>
                <a:latin typeface="微软雅黑" panose="020B0503020204020204" pitchFamily="34" charset="-122"/>
                <a:ea typeface="微软雅黑" panose="020B0503020204020204" pitchFamily="34" charset="-122"/>
              </a:rPr>
              <a:t>练习</a:t>
            </a:r>
            <a:endParaRPr lang="zh-CN" altLang="en-US" sz="2800" b="1" dirty="0" smtClean="0">
              <a:solidFill>
                <a:schemeClr val="accent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621030" y="1167130"/>
            <a:ext cx="10100945" cy="3415030"/>
          </a:xfrm>
          <a:prstGeom prst="rect">
            <a:avLst/>
          </a:prstGeom>
          <a:noFill/>
          <a:ln>
            <a:solidFill>
              <a:srgbClr val="1F7BDC"/>
            </a:solidFill>
          </a:ln>
        </p:spPr>
        <p:txBody>
          <a:bodyPr wrap="square" rtlCol="0" anchor="t">
            <a:spAutoFit/>
          </a:bodyPr>
          <a:p>
            <a:r>
              <a:rPr lang="zh-CN" altLang="en-US"/>
              <a:t> public static void </a:t>
            </a:r>
            <a:r>
              <a:rPr lang="zh-CN" altLang="en-US" b="1"/>
              <a:t>main</a:t>
            </a:r>
            <a:r>
              <a:rPr lang="zh-CN" altLang="en-US"/>
              <a:t>(String[] args) {</a:t>
            </a:r>
            <a:endParaRPr lang="zh-CN" altLang="en-US"/>
          </a:p>
          <a:p>
            <a:r>
              <a:rPr lang="zh-CN" altLang="en-US"/>
              <a:t>        Order order = new Order();</a:t>
            </a:r>
            <a:endParaRPr lang="zh-CN" altLang="en-US"/>
          </a:p>
          <a:p>
            <a:r>
              <a:rPr lang="zh-CN" altLang="en-US"/>
              <a:t>        System.out.println("Order status: " + order.getStatus()); // 输出初始状态：PENDING_PAYMENT</a:t>
            </a:r>
            <a:endParaRPr lang="zh-CN" altLang="en-US"/>
          </a:p>
          <a:p>
            <a:endParaRPr lang="zh-CN" altLang="en-US"/>
          </a:p>
          <a:p>
            <a:r>
              <a:rPr lang="zh-CN" altLang="en-US"/>
              <a:t>        order.pay(); // 完成付款</a:t>
            </a:r>
            <a:endParaRPr lang="zh-CN" altLang="en-US"/>
          </a:p>
          <a:p>
            <a:r>
              <a:rPr lang="zh-CN" altLang="en-US"/>
              <a:t>        System.out.println("Order status: " + order.getStatus()); // 输出状态：PAID</a:t>
            </a:r>
            <a:endParaRPr lang="zh-CN" altLang="en-US"/>
          </a:p>
          <a:p>
            <a:r>
              <a:rPr lang="zh-CN" altLang="en-US"/>
              <a:t>        order.ship(); // 发货</a:t>
            </a:r>
            <a:endParaRPr lang="zh-CN" altLang="en-US"/>
          </a:p>
          <a:p>
            <a:r>
              <a:rPr lang="zh-CN" altLang="en-US"/>
              <a:t>        System.out.println("Order status: " + order.getStatus()); // 输出状态：SHIPPED</a:t>
            </a:r>
            <a:endParaRPr lang="zh-CN" altLang="en-US"/>
          </a:p>
          <a:p>
            <a:r>
              <a:rPr lang="zh-CN" altLang="en-US"/>
              <a:t>        order.confirmReceipt(); // 确认收货</a:t>
            </a:r>
            <a:endParaRPr lang="zh-CN" altLang="en-US"/>
          </a:p>
          <a:p>
            <a:r>
              <a:rPr lang="zh-CN" altLang="en-US"/>
              <a:t>        System.out.println("Order status: " + order.getStatus()); // 输出状态：COMPLETED</a:t>
            </a:r>
            <a:endParaRPr lang="zh-CN" altLang="en-US"/>
          </a:p>
          <a:p>
            <a:r>
              <a:rPr lang="zh-CN" altLang="en-US"/>
              <a:t>    }</a:t>
            </a:r>
            <a:endParaRPr lang="zh-CN" altLang="en-US"/>
          </a:p>
          <a:p>
            <a:r>
              <a:rPr lang="zh-CN" altLang="en-US"/>
              <a:t>}</a:t>
            </a:r>
            <a:endParaRPr lang="zh-CN" alt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顺序图的元素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5" name="矩形 4"/>
          <p:cNvSpPr/>
          <p:nvPr/>
        </p:nvSpPr>
        <p:spPr>
          <a:xfrm>
            <a:off x="263352" y="1196752"/>
            <a:ext cx="10755131" cy="3416320"/>
          </a:xfrm>
          <a:prstGeom prst="rect">
            <a:avLst/>
          </a:prstGeom>
        </p:spPr>
        <p:txBody>
          <a:bodyPr wrap="square">
            <a:spAutoFit/>
          </a:bodyPr>
          <a:lstStyle/>
          <a:p>
            <a:pPr lvl="1"/>
            <a:r>
              <a:rPr kumimoji="1" lang="zh-CN" altLang="en-US" sz="2800" b="1" dirty="0">
                <a:latin typeface="Tahoma" panose="020B0604030504040204" pitchFamily="34" charset="0"/>
              </a:rPr>
              <a:t>顺序图包含了</a:t>
            </a:r>
            <a:r>
              <a:rPr kumimoji="1" lang="en-US" altLang="zh-CN" sz="2800" b="1" dirty="0">
                <a:latin typeface="Tahoma" panose="020B0604030504040204" pitchFamily="34" charset="0"/>
              </a:rPr>
              <a:t>4</a:t>
            </a:r>
            <a:r>
              <a:rPr kumimoji="1" lang="zh-CN" altLang="en-US" sz="2800" b="1" dirty="0">
                <a:latin typeface="Tahoma" panose="020B0604030504040204" pitchFamily="34" charset="0"/>
              </a:rPr>
              <a:t>个元素：</a:t>
            </a:r>
            <a:endParaRPr kumimoji="1" lang="en-US" altLang="zh-CN" sz="2800" b="1" dirty="0">
              <a:solidFill>
                <a:srgbClr val="FF0000"/>
              </a:solidFill>
              <a:latin typeface="Tahoma" panose="020B0604030504040204" pitchFamily="34" charset="0"/>
            </a:endParaRPr>
          </a:p>
          <a:p>
            <a:pPr marL="800100" lvl="1" indent="-342900">
              <a:buFont typeface="Wingdings" panose="05000000000000000000" pitchFamily="2" charset="2"/>
              <a:buChar char="n"/>
            </a:pPr>
            <a:endParaRPr kumimoji="1" lang="zh-CN" altLang="en-US" sz="2000" b="1" dirty="0">
              <a:solidFill>
                <a:srgbClr val="FF0000"/>
              </a:solidFill>
              <a:latin typeface="Tahoma" panose="020B0604030504040204" pitchFamily="34" charset="0"/>
            </a:endParaRPr>
          </a:p>
          <a:p>
            <a:pPr lvl="1"/>
            <a:r>
              <a:rPr kumimoji="1" lang="zh-CN" altLang="en-US" sz="2400" b="1" dirty="0">
                <a:solidFill>
                  <a:srgbClr val="FF0000"/>
                </a:solidFill>
                <a:latin typeface="Tahoma" panose="020B0604030504040204" pitchFamily="34" charset="0"/>
              </a:rPr>
              <a:t>① 对象（</a:t>
            </a:r>
            <a:r>
              <a:rPr kumimoji="1" lang="en-US" altLang="zh-CN" sz="2400" b="1" dirty="0">
                <a:solidFill>
                  <a:srgbClr val="FF0000"/>
                </a:solidFill>
                <a:latin typeface="Tahoma" panose="020B0604030504040204" pitchFamily="34" charset="0"/>
              </a:rPr>
              <a:t>Object</a:t>
            </a:r>
            <a:r>
              <a:rPr kumimoji="1" lang="zh-CN" altLang="en-US" sz="2400" b="1" dirty="0">
                <a:solidFill>
                  <a:srgbClr val="FF0000"/>
                </a:solidFill>
                <a:latin typeface="Tahoma" panose="020B0604030504040204" pitchFamily="34" charset="0"/>
              </a:rPr>
              <a:t>） </a:t>
            </a:r>
            <a:endParaRPr kumimoji="1" lang="en-US" altLang="zh-CN" sz="2400" b="1" dirty="0">
              <a:solidFill>
                <a:srgbClr val="FF0000"/>
              </a:solidFill>
              <a:latin typeface="Tahoma" panose="020B0604030504040204" pitchFamily="34" charset="0"/>
            </a:endParaRPr>
          </a:p>
          <a:p>
            <a:pPr lvl="1"/>
            <a:endParaRPr kumimoji="1" lang="en-US" altLang="zh-CN" sz="2400" b="1" dirty="0">
              <a:solidFill>
                <a:srgbClr val="FF0000"/>
              </a:solidFill>
              <a:latin typeface="Tahoma" panose="020B0604030504040204" pitchFamily="34" charset="0"/>
            </a:endParaRPr>
          </a:p>
          <a:p>
            <a:pPr lvl="1"/>
            <a:r>
              <a:rPr kumimoji="1" lang="zh-CN" altLang="en-US" sz="2400" b="1" dirty="0">
                <a:solidFill>
                  <a:srgbClr val="FF0000"/>
                </a:solidFill>
                <a:latin typeface="Tahoma" panose="020B0604030504040204" pitchFamily="34" charset="0"/>
              </a:rPr>
              <a:t>② 生命线（</a:t>
            </a:r>
            <a:r>
              <a:rPr kumimoji="1" lang="en-US" altLang="zh-CN" sz="2400" b="1" dirty="0">
                <a:solidFill>
                  <a:srgbClr val="FF0000"/>
                </a:solidFill>
                <a:latin typeface="Tahoma" panose="020B0604030504040204" pitchFamily="34" charset="0"/>
              </a:rPr>
              <a:t>Lifeline</a:t>
            </a:r>
            <a:r>
              <a:rPr kumimoji="1" lang="zh-CN" altLang="en-US" sz="2400" b="1" dirty="0">
                <a:solidFill>
                  <a:srgbClr val="FF0000"/>
                </a:solidFill>
                <a:latin typeface="Tahoma" panose="020B0604030504040204" pitchFamily="34" charset="0"/>
              </a:rPr>
              <a:t>） </a:t>
            </a:r>
            <a:endParaRPr kumimoji="1" lang="en-US" altLang="zh-CN" sz="2400" b="1" dirty="0">
              <a:solidFill>
                <a:srgbClr val="FF0000"/>
              </a:solidFill>
              <a:latin typeface="Tahoma" panose="020B0604030504040204" pitchFamily="34" charset="0"/>
            </a:endParaRPr>
          </a:p>
          <a:p>
            <a:pPr lvl="1"/>
            <a:endParaRPr kumimoji="1" lang="en-US" altLang="zh-CN" sz="2400" b="1" dirty="0">
              <a:solidFill>
                <a:srgbClr val="FF0000"/>
              </a:solidFill>
              <a:latin typeface="Tahoma" panose="020B0604030504040204" pitchFamily="34" charset="0"/>
            </a:endParaRPr>
          </a:p>
          <a:p>
            <a:pPr lvl="1"/>
            <a:r>
              <a:rPr kumimoji="1" lang="zh-CN" altLang="en-US" sz="2400" b="1" dirty="0">
                <a:solidFill>
                  <a:srgbClr val="FF0000"/>
                </a:solidFill>
                <a:latin typeface="Tahoma" panose="020B0604030504040204" pitchFamily="34" charset="0"/>
              </a:rPr>
              <a:t>③ 消息（</a:t>
            </a:r>
            <a:r>
              <a:rPr kumimoji="1" lang="en-US" altLang="zh-CN" sz="2400" b="1" dirty="0">
                <a:solidFill>
                  <a:srgbClr val="FF0000"/>
                </a:solidFill>
                <a:latin typeface="Tahoma" panose="020B0604030504040204" pitchFamily="34" charset="0"/>
              </a:rPr>
              <a:t>Message</a:t>
            </a:r>
            <a:r>
              <a:rPr kumimoji="1" lang="zh-CN" altLang="en-US" sz="2400" b="1" dirty="0">
                <a:solidFill>
                  <a:srgbClr val="FF0000"/>
                </a:solidFill>
                <a:latin typeface="Tahoma" panose="020B0604030504040204" pitchFamily="34" charset="0"/>
              </a:rPr>
              <a:t>） </a:t>
            </a:r>
            <a:endParaRPr kumimoji="1" lang="en-US" altLang="zh-CN" sz="2400" b="1" dirty="0">
              <a:solidFill>
                <a:srgbClr val="FF0000"/>
              </a:solidFill>
              <a:latin typeface="Tahoma" panose="020B0604030504040204" pitchFamily="34" charset="0"/>
            </a:endParaRPr>
          </a:p>
          <a:p>
            <a:pPr lvl="1"/>
            <a:endParaRPr kumimoji="1" lang="en-US" altLang="zh-CN" sz="2400" b="1" dirty="0">
              <a:solidFill>
                <a:srgbClr val="FF0000"/>
              </a:solidFill>
              <a:latin typeface="Tahoma" panose="020B0604030504040204" pitchFamily="34" charset="0"/>
            </a:endParaRPr>
          </a:p>
          <a:p>
            <a:pPr lvl="1"/>
            <a:r>
              <a:rPr kumimoji="1" lang="zh-CN" altLang="en-US" sz="2400" b="1" dirty="0">
                <a:solidFill>
                  <a:srgbClr val="FF0000"/>
                </a:solidFill>
                <a:latin typeface="Tahoma" panose="020B0604030504040204" pitchFamily="34" charset="0"/>
              </a:rPr>
              <a:t>④ 激活（</a:t>
            </a:r>
            <a:r>
              <a:rPr kumimoji="1" lang="en-US" altLang="zh-CN" sz="2400" b="1" dirty="0">
                <a:solidFill>
                  <a:srgbClr val="FF0000"/>
                </a:solidFill>
                <a:latin typeface="Tahoma" panose="020B0604030504040204" pitchFamily="34" charset="0"/>
              </a:rPr>
              <a:t>Activation</a:t>
            </a:r>
            <a:r>
              <a:rPr kumimoji="1" lang="zh-CN" altLang="en-US" sz="2400" b="1" dirty="0">
                <a:solidFill>
                  <a:srgbClr val="FF0000"/>
                </a:solidFill>
                <a:latin typeface="Tahoma" panose="020B0604030504040204" pitchFamily="34" charset="0"/>
              </a:rPr>
              <a:t>） </a:t>
            </a:r>
            <a:r>
              <a:rPr kumimoji="1" lang="en-US" altLang="zh-CN" sz="2400" b="1" dirty="0">
                <a:solidFill>
                  <a:srgbClr val="FF0000"/>
                </a:solidFill>
                <a:latin typeface="Tahoma" panose="020B0604030504040204" pitchFamily="34" charset="0"/>
              </a:rPr>
              <a:t>/</a:t>
            </a:r>
            <a:r>
              <a:rPr kumimoji="1" lang="zh-CN" altLang="en-US" sz="2400" b="1" dirty="0">
                <a:solidFill>
                  <a:srgbClr val="FF0000"/>
                </a:solidFill>
                <a:latin typeface="Tahoma" panose="020B0604030504040204" pitchFamily="34" charset="0"/>
              </a:rPr>
              <a:t>（控制焦点 </a:t>
            </a:r>
            <a:r>
              <a:rPr kumimoji="1" lang="en-US" altLang="zh-CN" sz="2400" b="1" dirty="0">
                <a:solidFill>
                  <a:srgbClr val="FF0000"/>
                </a:solidFill>
                <a:latin typeface="Tahoma" panose="020B0604030504040204" pitchFamily="34" charset="0"/>
              </a:rPr>
              <a:t>focus of control</a:t>
            </a:r>
            <a:r>
              <a:rPr kumimoji="1" lang="zh-CN" altLang="en-US" sz="2400" b="1" dirty="0">
                <a:solidFill>
                  <a:srgbClr val="FF0000"/>
                </a:solidFill>
                <a:latin typeface="Tahoma" panose="020B0604030504040204" pitchFamily="34" charset="0"/>
              </a:rPr>
              <a:t>） </a:t>
            </a:r>
            <a:r>
              <a:rPr kumimoji="1" lang="en-US" altLang="zh-CN" sz="2400" b="1" dirty="0">
                <a:solidFill>
                  <a:srgbClr val="FF0000"/>
                </a:solidFill>
                <a:latin typeface="Tahoma" panose="020B0604030504040204" pitchFamily="34" charset="0"/>
              </a:rPr>
              <a:t>/ </a:t>
            </a:r>
            <a:r>
              <a:rPr kumimoji="1" lang="zh-CN" altLang="en-US" sz="2400" b="1" dirty="0">
                <a:solidFill>
                  <a:srgbClr val="FF0000"/>
                </a:solidFill>
                <a:latin typeface="Tahoma" panose="020B0604030504040204" pitchFamily="34" charset="0"/>
              </a:rPr>
              <a:t>控制条</a:t>
            </a:r>
            <a:endParaRPr kumimoji="1" lang="en-US" altLang="zh-CN" sz="2400" b="1" dirty="0">
              <a:solidFill>
                <a:srgbClr val="FF0000"/>
              </a:solidFill>
              <a:latin typeface="Tahoma" panose="020B0604030504040204" pitchFamily="34" charset="0"/>
            </a:endParaRP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7680" y="920750"/>
            <a:ext cx="11063605" cy="521970"/>
          </a:xfrm>
          <a:prstGeom prst="rect">
            <a:avLst/>
          </a:prstGeom>
          <a:noFill/>
        </p:spPr>
        <p:txBody>
          <a:bodyPr wrap="square" rtlCol="0" anchor="t">
            <a:spAutoFit/>
          </a:bodyPr>
          <a:p>
            <a:r>
              <a:rPr lang="zh-CN" altLang="en-US" sz="2800">
                <a:latin typeface="微软雅黑" panose="020B0503020204020204" pitchFamily="34" charset="-122"/>
                <a:ea typeface="微软雅黑" panose="020B0503020204020204" pitchFamily="34" charset="-122"/>
              </a:rPr>
              <a:t>在愤怒的小鸟中，识别</a:t>
            </a:r>
            <a:r>
              <a:rPr lang="zh-CN" altLang="en-US" sz="2800" b="1">
                <a:solidFill>
                  <a:srgbClr val="FF0000"/>
                </a:solidFill>
                <a:latin typeface="微软雅黑" panose="020B0503020204020204" pitchFamily="34" charset="-122"/>
                <a:ea typeface="微软雅黑" panose="020B0503020204020204" pitchFamily="34" charset="-122"/>
              </a:rPr>
              <a:t>小鸟对象</a:t>
            </a:r>
            <a:r>
              <a:rPr lang="zh-CN" altLang="en-US" sz="2800">
                <a:latin typeface="微软雅黑" panose="020B0503020204020204" pitchFamily="34" charset="-122"/>
                <a:ea typeface="微软雅黑" panose="020B0503020204020204" pitchFamily="34" charset="-122"/>
              </a:rPr>
              <a:t>的状态空间</a:t>
            </a:r>
            <a:endParaRPr lang="zh-CN" altLang="en-US" sz="2800">
              <a:latin typeface="微软雅黑" panose="020B0503020204020204" pitchFamily="34" charset="-122"/>
              <a:ea typeface="微软雅黑" panose="020B0503020204020204" pitchFamily="34" charset="-122"/>
            </a:endParaRPr>
          </a:p>
        </p:txBody>
      </p:sp>
      <p:sp>
        <p:nvSpPr>
          <p:cNvPr id="3" name="文本框 2"/>
          <p:cNvSpPr txBox="1"/>
          <p:nvPr/>
        </p:nvSpPr>
        <p:spPr>
          <a:xfrm>
            <a:off x="4956861" y="121523"/>
            <a:ext cx="894080" cy="521970"/>
          </a:xfrm>
          <a:prstGeom prst="rect">
            <a:avLst/>
          </a:prstGeom>
          <a:noFill/>
        </p:spPr>
        <p:txBody>
          <a:bodyPr wrap="none" rtlCol="0">
            <a:spAutoFit/>
          </a:bodyPr>
          <a:p>
            <a:r>
              <a:rPr lang="zh-CN" altLang="en-US" sz="2800" b="1" dirty="0" smtClean="0">
                <a:solidFill>
                  <a:schemeClr val="accent1"/>
                </a:solidFill>
                <a:latin typeface="微软雅黑" panose="020B0503020204020204" pitchFamily="34" charset="-122"/>
                <a:ea typeface="微软雅黑" panose="020B0503020204020204" pitchFamily="34" charset="-122"/>
              </a:rPr>
              <a:t>练习</a:t>
            </a:r>
            <a:endParaRPr lang="zh-CN" altLang="en-US" sz="2800" b="1" dirty="0" smtClean="0">
              <a:solidFill>
                <a:schemeClr val="accent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3388360" y="2143760"/>
            <a:ext cx="833120" cy="1624965"/>
          </a:xfrm>
          <a:prstGeom prst="rect">
            <a:avLst/>
          </a:prstGeom>
        </p:spPr>
      </p:pic>
      <p:pic>
        <p:nvPicPr>
          <p:cNvPr id="5" name="图片 4"/>
          <p:cNvPicPr>
            <a:picLocks noChangeAspect="1"/>
          </p:cNvPicPr>
          <p:nvPr/>
        </p:nvPicPr>
        <p:blipFill>
          <a:blip r:embed="rId2"/>
          <a:stretch>
            <a:fillRect/>
          </a:stretch>
        </p:blipFill>
        <p:spPr>
          <a:xfrm>
            <a:off x="4745355" y="2143760"/>
            <a:ext cx="1079500" cy="1624965"/>
          </a:xfrm>
          <a:prstGeom prst="rect">
            <a:avLst/>
          </a:prstGeom>
        </p:spPr>
      </p:pic>
      <p:pic>
        <p:nvPicPr>
          <p:cNvPr id="6" name="图片 5"/>
          <p:cNvPicPr>
            <a:picLocks noChangeAspect="1"/>
          </p:cNvPicPr>
          <p:nvPr/>
        </p:nvPicPr>
        <p:blipFill>
          <a:blip r:embed="rId3"/>
          <a:stretch>
            <a:fillRect/>
          </a:stretch>
        </p:blipFill>
        <p:spPr>
          <a:xfrm>
            <a:off x="6651625" y="2144395"/>
            <a:ext cx="1909445" cy="1624330"/>
          </a:xfrm>
          <a:prstGeom prst="rect">
            <a:avLst/>
          </a:prstGeom>
        </p:spPr>
      </p:pic>
      <p:pic>
        <p:nvPicPr>
          <p:cNvPr id="7" name="图片 6"/>
          <p:cNvPicPr>
            <a:picLocks noChangeAspect="1"/>
          </p:cNvPicPr>
          <p:nvPr/>
        </p:nvPicPr>
        <p:blipFill>
          <a:blip r:embed="rId4"/>
          <a:stretch>
            <a:fillRect/>
          </a:stretch>
        </p:blipFill>
        <p:spPr>
          <a:xfrm>
            <a:off x="1322070" y="2203450"/>
            <a:ext cx="1300480" cy="1565275"/>
          </a:xfrm>
          <a:prstGeom prst="rect">
            <a:avLst/>
          </a:prstGeom>
        </p:spPr>
      </p:pic>
      <p:sp>
        <p:nvSpPr>
          <p:cNvPr id="9" name="文本框 8"/>
          <p:cNvSpPr txBox="1"/>
          <p:nvPr/>
        </p:nvSpPr>
        <p:spPr>
          <a:xfrm>
            <a:off x="979170" y="4308475"/>
            <a:ext cx="10223500" cy="1568450"/>
          </a:xfrm>
          <a:prstGeom prst="rect">
            <a:avLst/>
          </a:prstGeom>
          <a:solidFill>
            <a:schemeClr val="accent4">
              <a:lumMod val="20000"/>
              <a:lumOff val="80000"/>
            </a:schemeClr>
          </a:solidFill>
          <a:ln>
            <a:solidFill>
              <a:srgbClr val="1F7BDC"/>
            </a:solidFill>
          </a:ln>
        </p:spPr>
        <p:txBody>
          <a:bodyPr wrap="square" rtlCol="0" anchor="t">
            <a:spAutoFit/>
          </a:bodyPr>
          <a:p>
            <a:r>
              <a:rPr lang="zh-CN" altLang="en-US" sz="2400" b="1"/>
              <a:t>静止状态（Idle）：</a:t>
            </a:r>
            <a:r>
              <a:rPr lang="zh-CN" altLang="en-US" sz="2400"/>
              <a:t>小鸟处于静止状态，等待玩家拖动并释放以发射。</a:t>
            </a:r>
            <a:endParaRPr lang="zh-CN" altLang="en-US" sz="2400"/>
          </a:p>
          <a:p>
            <a:r>
              <a:rPr lang="zh-CN" altLang="en-US" sz="2400" b="1"/>
              <a:t>被拖拽状态（Dragged）：</a:t>
            </a:r>
            <a:r>
              <a:rPr lang="zh-CN" altLang="en-US" sz="2400"/>
              <a:t>玩家正在拖动小鸟，准备发射。</a:t>
            </a:r>
            <a:endParaRPr lang="zh-CN" altLang="en-US" sz="2400"/>
          </a:p>
          <a:p>
            <a:r>
              <a:rPr lang="zh-CN" altLang="en-US" sz="2400" b="1"/>
              <a:t>飞行状态（Flying）：</a:t>
            </a:r>
            <a:r>
              <a:rPr lang="zh-CN" altLang="en-US" sz="2400"/>
              <a:t>小鸟被发射后处于飞行状态。</a:t>
            </a:r>
            <a:endParaRPr lang="zh-CN" altLang="en-US" sz="2400"/>
          </a:p>
          <a:p>
            <a:r>
              <a:rPr lang="zh-CN" altLang="en-US" sz="2400" b="1"/>
              <a:t>碰撞状态（Collided）：</a:t>
            </a:r>
            <a:r>
              <a:rPr lang="zh-CN" altLang="en-US" sz="2400"/>
              <a:t>小鸟与其他物体（如障碍物、敌人）发生碰撞。</a:t>
            </a:r>
            <a:endParaRPr lang="zh-CN" alt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590" y="846455"/>
            <a:ext cx="5104130" cy="3692525"/>
          </a:xfrm>
          <a:prstGeom prst="rect">
            <a:avLst/>
          </a:prstGeom>
          <a:noFill/>
          <a:ln>
            <a:solidFill>
              <a:srgbClr val="1F7BDC"/>
            </a:solidFill>
          </a:ln>
        </p:spPr>
        <p:txBody>
          <a:bodyPr wrap="square" rtlCol="0" anchor="t">
            <a:spAutoFit/>
          </a:bodyPr>
          <a:p>
            <a:r>
              <a:rPr lang="zh-CN" altLang="en-US"/>
              <a:t>public class AngryBird {</a:t>
            </a:r>
            <a:endParaRPr lang="zh-CN" altLang="en-US"/>
          </a:p>
          <a:p>
            <a:r>
              <a:rPr lang="zh-CN" altLang="en-US"/>
              <a:t>    // 小鸟状态枚举</a:t>
            </a:r>
            <a:endParaRPr lang="zh-CN" altLang="en-US"/>
          </a:p>
          <a:p>
            <a:r>
              <a:rPr lang="zh-CN" altLang="en-US"/>
              <a:t>    public enum State {</a:t>
            </a:r>
            <a:endParaRPr lang="zh-CN" altLang="en-US"/>
          </a:p>
          <a:p>
            <a:r>
              <a:rPr lang="zh-CN" altLang="en-US"/>
              <a:t>        IDLE, DRAGGED, FLYING, COLLIDED</a:t>
            </a:r>
            <a:endParaRPr lang="zh-CN" altLang="en-US"/>
          </a:p>
          <a:p>
            <a:r>
              <a:rPr lang="zh-CN" altLang="en-US"/>
              <a:t>    }</a:t>
            </a:r>
            <a:endParaRPr lang="zh-CN" altLang="en-US"/>
          </a:p>
          <a:p>
            <a:endParaRPr lang="zh-CN" altLang="en-US"/>
          </a:p>
          <a:p>
            <a:r>
              <a:rPr lang="zh-CN" altLang="en-US"/>
              <a:t>    // 当前小鸟状态</a:t>
            </a:r>
            <a:endParaRPr lang="zh-CN" altLang="en-US"/>
          </a:p>
          <a:p>
            <a:r>
              <a:rPr lang="zh-CN" altLang="en-US"/>
              <a:t>    private State currentState;</a:t>
            </a:r>
            <a:endParaRPr lang="zh-CN" altLang="en-US"/>
          </a:p>
          <a:p>
            <a:endParaRPr lang="zh-CN" altLang="en-US"/>
          </a:p>
          <a:p>
            <a:r>
              <a:rPr lang="zh-CN" altLang="en-US"/>
              <a:t>    // 构造方法，默认情况下为静止状态</a:t>
            </a:r>
            <a:endParaRPr lang="zh-CN" altLang="en-US"/>
          </a:p>
          <a:p>
            <a:r>
              <a:rPr lang="zh-CN" altLang="en-US"/>
              <a:t>    public AngryBird() {</a:t>
            </a:r>
            <a:endParaRPr lang="zh-CN" altLang="en-US"/>
          </a:p>
          <a:p>
            <a:r>
              <a:rPr lang="zh-CN" altLang="en-US"/>
              <a:t>        this.currentState = State.IDLE;</a:t>
            </a:r>
            <a:endParaRPr lang="zh-CN" altLang="en-US"/>
          </a:p>
          <a:p>
            <a:r>
              <a:rPr lang="zh-CN" altLang="en-US"/>
              <a:t>    }</a:t>
            </a:r>
            <a:endParaRPr lang="zh-CN" altLang="en-US"/>
          </a:p>
        </p:txBody>
      </p:sp>
      <p:sp>
        <p:nvSpPr>
          <p:cNvPr id="4" name="文本框 3"/>
          <p:cNvSpPr txBox="1"/>
          <p:nvPr/>
        </p:nvSpPr>
        <p:spPr>
          <a:xfrm>
            <a:off x="5758815" y="905510"/>
            <a:ext cx="6096000" cy="4799965"/>
          </a:xfrm>
          <a:prstGeom prst="rect">
            <a:avLst/>
          </a:prstGeom>
          <a:noFill/>
          <a:ln>
            <a:solidFill>
              <a:srgbClr val="1F7BDC"/>
            </a:solidFill>
          </a:ln>
        </p:spPr>
        <p:txBody>
          <a:bodyPr wrap="square" rtlCol="0" anchor="t">
            <a:spAutoFit/>
          </a:bodyPr>
          <a:p>
            <a:r>
              <a:rPr lang="zh-CN" altLang="en-US"/>
              <a:t> // 方法：拖动小鸟，切换到被拖拽状态</a:t>
            </a:r>
            <a:endParaRPr lang="zh-CN" altLang="en-US"/>
          </a:p>
          <a:p>
            <a:r>
              <a:rPr lang="zh-CN" altLang="en-US"/>
              <a:t>    public void drag() {</a:t>
            </a:r>
            <a:endParaRPr lang="zh-CN" altLang="en-US"/>
          </a:p>
          <a:p>
            <a:r>
              <a:rPr lang="zh-CN" altLang="en-US"/>
              <a:t>        currentState = State.DRAGGED;</a:t>
            </a:r>
            <a:endParaRPr lang="zh-CN" altLang="en-US"/>
          </a:p>
          <a:p>
            <a:r>
              <a:rPr lang="zh-CN" altLang="en-US"/>
              <a:t>        System.out.println("Bird is being dragged.");</a:t>
            </a:r>
            <a:endParaRPr lang="zh-CN" altLang="en-US"/>
          </a:p>
          <a:p>
            <a:r>
              <a:rPr lang="zh-CN" altLang="en-US"/>
              <a:t>    }</a:t>
            </a:r>
            <a:endParaRPr lang="zh-CN" altLang="en-US"/>
          </a:p>
          <a:p>
            <a:endParaRPr lang="zh-CN" altLang="en-US"/>
          </a:p>
          <a:p>
            <a:r>
              <a:rPr lang="zh-CN" altLang="en-US"/>
              <a:t>    // 方法：释放小鸟，切换到飞行状态</a:t>
            </a:r>
            <a:endParaRPr lang="zh-CN" altLang="en-US"/>
          </a:p>
          <a:p>
            <a:r>
              <a:rPr lang="zh-CN" altLang="en-US"/>
              <a:t>    public void release() {</a:t>
            </a:r>
            <a:endParaRPr lang="zh-CN" altLang="en-US"/>
          </a:p>
          <a:p>
            <a:r>
              <a:rPr lang="zh-CN" altLang="en-US"/>
              <a:t>        currentState = State.FLYING;</a:t>
            </a:r>
            <a:endParaRPr lang="zh-CN" altLang="en-US"/>
          </a:p>
          <a:p>
            <a:r>
              <a:rPr lang="zh-CN" altLang="en-US"/>
              <a:t>        System.out.println("Bird is flying.");</a:t>
            </a:r>
            <a:endParaRPr lang="zh-CN" altLang="en-US"/>
          </a:p>
          <a:p>
            <a:r>
              <a:rPr lang="zh-CN" altLang="en-US"/>
              <a:t>    }</a:t>
            </a:r>
            <a:endParaRPr lang="zh-CN" altLang="en-US"/>
          </a:p>
          <a:p>
            <a:endParaRPr lang="zh-CN" altLang="en-US"/>
          </a:p>
          <a:p>
            <a:r>
              <a:rPr lang="zh-CN" altLang="en-US"/>
              <a:t>    // 方法：小鸟碰撞，切换到碰撞状态</a:t>
            </a:r>
            <a:endParaRPr lang="zh-CN" altLang="en-US"/>
          </a:p>
          <a:p>
            <a:r>
              <a:rPr lang="zh-CN" altLang="en-US"/>
              <a:t>    public void collide() {</a:t>
            </a:r>
            <a:endParaRPr lang="zh-CN" altLang="en-US"/>
          </a:p>
          <a:p>
            <a:r>
              <a:rPr lang="zh-CN" altLang="en-US"/>
              <a:t>        currentState = State.COLLIDED;</a:t>
            </a:r>
            <a:endParaRPr lang="zh-CN" altLang="en-US"/>
          </a:p>
          <a:p>
            <a:r>
              <a:rPr lang="zh-CN" altLang="en-US"/>
              <a:t>        System.out.println("Bird collided with something.");</a:t>
            </a:r>
            <a:endParaRPr lang="zh-CN" altLang="en-US"/>
          </a:p>
          <a:p>
            <a:r>
              <a:rPr lang="zh-CN" altLang="en-US"/>
              <a:t>    }</a:t>
            </a:r>
            <a:endParaRPr lang="zh-CN" altLang="en-US"/>
          </a:p>
        </p:txBody>
      </p:sp>
      <p:sp>
        <p:nvSpPr>
          <p:cNvPr id="6" name="文本框 5"/>
          <p:cNvSpPr txBox="1"/>
          <p:nvPr/>
        </p:nvSpPr>
        <p:spPr>
          <a:xfrm>
            <a:off x="402590" y="4718685"/>
            <a:ext cx="5103495" cy="1198880"/>
          </a:xfrm>
          <a:prstGeom prst="rect">
            <a:avLst/>
          </a:prstGeom>
          <a:noFill/>
          <a:ln>
            <a:solidFill>
              <a:schemeClr val="accent1">
                <a:lumMod val="75000"/>
              </a:schemeClr>
            </a:solidFill>
          </a:ln>
        </p:spPr>
        <p:txBody>
          <a:bodyPr wrap="square" rtlCol="0" anchor="t">
            <a:spAutoFit/>
          </a:bodyPr>
          <a:p>
            <a:r>
              <a:rPr lang="zh-CN" altLang="en-US"/>
              <a:t> // 方法：获取当前状态</a:t>
            </a:r>
            <a:endParaRPr lang="zh-CN" altLang="en-US"/>
          </a:p>
          <a:p>
            <a:r>
              <a:rPr lang="zh-CN" altLang="en-US"/>
              <a:t>    public State getCurrentState() {</a:t>
            </a:r>
            <a:endParaRPr lang="zh-CN" altLang="en-US"/>
          </a:p>
          <a:p>
            <a:r>
              <a:rPr lang="zh-CN" altLang="en-US"/>
              <a:t>        return currentState;</a:t>
            </a:r>
            <a:endParaRPr lang="zh-CN" altLang="en-US"/>
          </a:p>
          <a:p>
            <a:r>
              <a:rPr lang="zh-CN" altLang="en-US"/>
              <a:t>    }</a:t>
            </a:r>
            <a:endParaRPr lang="zh-CN" altLang="en-US"/>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14375" y="1028700"/>
            <a:ext cx="6096000" cy="4799965"/>
          </a:xfrm>
          <a:prstGeom prst="rect">
            <a:avLst/>
          </a:prstGeom>
          <a:noFill/>
        </p:spPr>
        <p:txBody>
          <a:bodyPr wrap="square" rtlCol="0" anchor="t">
            <a:spAutoFit/>
          </a:bodyPr>
          <a:p>
            <a:r>
              <a:rPr lang="zh-CN" altLang="en-US"/>
              <a:t> public static void main(String[] args) {</a:t>
            </a:r>
            <a:endParaRPr lang="zh-CN" altLang="en-US"/>
          </a:p>
          <a:p>
            <a:r>
              <a:rPr lang="zh-CN" altLang="en-US"/>
              <a:t>        AngryBird bird = new AngryBird();</a:t>
            </a:r>
            <a:endParaRPr lang="zh-CN" altLang="en-US"/>
          </a:p>
          <a:p>
            <a:r>
              <a:rPr lang="zh-CN" altLang="en-US"/>
              <a:t>        </a:t>
            </a:r>
            <a:endParaRPr lang="zh-CN" altLang="en-US"/>
          </a:p>
          <a:p>
            <a:r>
              <a:rPr lang="zh-CN" altLang="en-US"/>
              <a:t>        // 初始状态为静止状态</a:t>
            </a:r>
            <a:endParaRPr lang="zh-CN" altLang="en-US"/>
          </a:p>
          <a:p>
            <a:r>
              <a:rPr lang="zh-CN" altLang="en-US"/>
              <a:t>        System.out.println("Initial state: " + bird.getCurrentState());</a:t>
            </a:r>
            <a:endParaRPr lang="zh-CN" altLang="en-US"/>
          </a:p>
          <a:p>
            <a:r>
              <a:rPr lang="zh-CN" altLang="en-US"/>
              <a:t>        </a:t>
            </a:r>
            <a:endParaRPr lang="zh-CN" altLang="en-US"/>
          </a:p>
          <a:p>
            <a:r>
              <a:rPr lang="zh-CN" altLang="en-US"/>
              <a:t>        // 拖动小鸟，切换到被拖拽状态</a:t>
            </a:r>
            <a:endParaRPr lang="zh-CN" altLang="en-US"/>
          </a:p>
          <a:p>
            <a:r>
              <a:rPr lang="zh-CN" altLang="en-US"/>
              <a:t>        bird.drag();</a:t>
            </a:r>
            <a:endParaRPr lang="zh-CN" altLang="en-US"/>
          </a:p>
          <a:p>
            <a:r>
              <a:rPr lang="zh-CN" altLang="en-US"/>
              <a:t>        </a:t>
            </a:r>
            <a:endParaRPr lang="zh-CN" altLang="en-US"/>
          </a:p>
          <a:p>
            <a:r>
              <a:rPr lang="zh-CN" altLang="en-US"/>
              <a:t>        // 释放小鸟，切换到飞行状态</a:t>
            </a:r>
            <a:endParaRPr lang="zh-CN" altLang="en-US"/>
          </a:p>
          <a:p>
            <a:r>
              <a:rPr lang="zh-CN" altLang="en-US"/>
              <a:t>        bird.release();</a:t>
            </a:r>
            <a:endParaRPr lang="zh-CN" altLang="en-US"/>
          </a:p>
          <a:p>
            <a:r>
              <a:rPr lang="zh-CN" altLang="en-US"/>
              <a:t>        </a:t>
            </a:r>
            <a:endParaRPr lang="zh-CN" altLang="en-US"/>
          </a:p>
          <a:p>
            <a:r>
              <a:rPr lang="zh-CN" altLang="en-US"/>
              <a:t>        // 小鸟碰撞，切换到碰撞状态</a:t>
            </a:r>
            <a:endParaRPr lang="zh-CN" altLang="en-US"/>
          </a:p>
          <a:p>
            <a:r>
              <a:rPr lang="zh-CN" altLang="en-US"/>
              <a:t>        bird.collide();</a:t>
            </a:r>
            <a:endParaRPr lang="zh-CN" altLang="en-US"/>
          </a:p>
          <a:p>
            <a:r>
              <a:rPr lang="zh-CN" altLang="en-US"/>
              <a:t>    }</a:t>
            </a:r>
            <a:endParaRPr lang="zh-CN" altLang="en-US"/>
          </a:p>
          <a:p>
            <a:r>
              <a:rPr lang="zh-CN" altLang="en-US"/>
              <a:t>}</a:t>
            </a:r>
            <a:endParaRPr lang="zh-CN" altLang="en-US"/>
          </a:p>
        </p:txBody>
      </p:sp>
      <p:pic>
        <p:nvPicPr>
          <p:cNvPr id="104" name="图片 103"/>
          <p:cNvPicPr/>
          <p:nvPr/>
        </p:nvPicPr>
        <p:blipFill>
          <a:blip r:embed="rId1"/>
          <a:stretch>
            <a:fillRect/>
          </a:stretch>
        </p:blipFill>
        <p:spPr>
          <a:xfrm>
            <a:off x="5224145" y="1016000"/>
            <a:ext cx="6350000" cy="4445000"/>
          </a:xfrm>
          <a:prstGeom prst="rect">
            <a:avLst/>
          </a:prstGeom>
          <a:noFill/>
          <a:ln w="9525">
            <a:noFill/>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状态图的组成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TextBox 8"/>
          <p:cNvSpPr txBox="1"/>
          <p:nvPr/>
        </p:nvSpPr>
        <p:spPr>
          <a:xfrm>
            <a:off x="193910" y="807085"/>
            <a:ext cx="5733043" cy="430887"/>
          </a:xfrm>
          <a:prstGeom prst="rect">
            <a:avLst/>
          </a:prstGeom>
          <a:noFill/>
        </p:spPr>
        <p:txBody>
          <a:bodyPr wrap="square" lIns="0" tIns="0" rIns="0" bIns="0" rtlCol="0" anchor="ctr">
            <a:spAutoFit/>
          </a:bodyPr>
          <a:lstStyle/>
          <a:p>
            <a:r>
              <a:rPr lang="zh-CN" altLang="en-US" sz="2800" dirty="0"/>
              <a:t>组合状态（复合状态、嵌套状态</a:t>
            </a:r>
            <a:r>
              <a:rPr lang="zh-CN" altLang="en-US" sz="2800" dirty="0" smtClean="0"/>
              <a:t>）</a:t>
            </a:r>
            <a:endParaRPr lang="zh-CN" altLang="en-US" sz="2800" dirty="0"/>
          </a:p>
        </p:txBody>
      </p:sp>
      <p:sp>
        <p:nvSpPr>
          <p:cNvPr id="5" name="矩形 4"/>
          <p:cNvSpPr/>
          <p:nvPr/>
        </p:nvSpPr>
        <p:spPr>
          <a:xfrm>
            <a:off x="33526" y="1380617"/>
            <a:ext cx="11191070" cy="1938992"/>
          </a:xfrm>
          <a:prstGeom prst="rect">
            <a:avLst/>
          </a:prstGeom>
        </p:spPr>
        <p:txBody>
          <a:bodyPr wrap="square">
            <a:spAutoFit/>
          </a:bodyPr>
          <a:lstStyle/>
          <a:p>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一个状态内嵌套了若干个状态，称该状态为</a:t>
            </a:r>
            <a:r>
              <a:rPr lang="zh-CN" altLang="en-US" sz="2400" dirty="0">
                <a:solidFill>
                  <a:srgbClr val="FF0000"/>
                </a:solidFill>
                <a:latin typeface="微软雅黑" panose="020B0503020204020204" pitchFamily="34" charset="-122"/>
                <a:ea typeface="微软雅黑" panose="020B0503020204020204" pitchFamily="34" charset="-122"/>
              </a:rPr>
              <a:t>组合状态</a:t>
            </a:r>
            <a:r>
              <a:rPr lang="zh-CN" altLang="en-US" sz="2400" dirty="0">
                <a:latin typeface="微软雅黑" panose="020B0503020204020204" pitchFamily="34" charset="-122"/>
                <a:ea typeface="微软雅黑" panose="020B0503020204020204" pitchFamily="34" charset="-122"/>
              </a:rPr>
              <a:t>， 被嵌套的状态称为</a:t>
            </a:r>
            <a:r>
              <a:rPr lang="zh-CN" altLang="en-US" sz="2400" dirty="0">
                <a:solidFill>
                  <a:srgbClr val="FF0000"/>
                </a:solidFill>
                <a:latin typeface="微软雅黑" panose="020B0503020204020204" pitchFamily="34" charset="-122"/>
                <a:ea typeface="微软雅黑" panose="020B0503020204020204" pitchFamily="34" charset="-122"/>
              </a:rPr>
              <a:t>子状态</a:t>
            </a:r>
            <a:r>
              <a:rPr lang="zh-CN" altLang="en-US" sz="2400" dirty="0">
                <a:latin typeface="微软雅黑" panose="020B0503020204020204" pitchFamily="34" charset="-122"/>
                <a:ea typeface="微软雅黑" panose="020B0503020204020204" pitchFamily="34" charset="-122"/>
              </a:rPr>
              <a:t>。 </a:t>
            </a:r>
            <a:endParaRPr lang="en-US" altLang="zh-CN" sz="2400" dirty="0" smtClean="0">
              <a:latin typeface="微软雅黑" panose="020B0503020204020204" pitchFamily="34" charset="-122"/>
              <a:ea typeface="微软雅黑" panose="020B0503020204020204" pitchFamily="34" charset="-122"/>
            </a:endParaRPr>
          </a:p>
          <a:p>
            <a:endParaRPr lang="en-US" altLang="zh-CN" sz="2400" dirty="0" smtClean="0">
              <a:latin typeface="微软雅黑" panose="020B0503020204020204" pitchFamily="34" charset="-122"/>
              <a:ea typeface="微软雅黑" panose="020B0503020204020204" pitchFamily="34" charset="-122"/>
            </a:endParaRPr>
          </a:p>
          <a:p>
            <a:r>
              <a:rPr lang="en-US" altLang="zh-CN" sz="2400" dirty="0" smtClean="0">
                <a:latin typeface="微软雅黑" panose="020B0503020204020204" pitchFamily="34" charset="-122"/>
                <a:ea typeface="微软雅黑" panose="020B0503020204020204" pitchFamily="34" charset="-122"/>
              </a:rPr>
              <a:t>• </a:t>
            </a:r>
            <a:r>
              <a:rPr lang="zh-CN" altLang="en-US" sz="2400" dirty="0">
                <a:solidFill>
                  <a:srgbClr val="FF0000"/>
                </a:solidFill>
                <a:latin typeface="微软雅黑" panose="020B0503020204020204" pitchFamily="34" charset="-122"/>
                <a:ea typeface="微软雅黑" panose="020B0503020204020204" pitchFamily="34" charset="-122"/>
              </a:rPr>
              <a:t>子状态本身仍然可以是组合状态</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 </a:t>
            </a:r>
            <a:endParaRPr lang="en-US" altLang="zh-CN" sz="2400" dirty="0" smtClean="0">
              <a:latin typeface="微软雅黑" panose="020B0503020204020204" pitchFamily="34" charset="-122"/>
              <a:ea typeface="微软雅黑" panose="020B0503020204020204" pitchFamily="34" charset="-122"/>
            </a:endParaRPr>
          </a:p>
          <a:p>
            <a:r>
              <a:rPr lang="en-US" altLang="zh-CN" sz="2400" dirty="0" smtClean="0">
                <a:latin typeface="微软雅黑" panose="020B0503020204020204" pitchFamily="34" charset="-122"/>
                <a:ea typeface="微软雅黑" panose="020B0503020204020204" pitchFamily="34" charset="-122"/>
              </a:rPr>
              <a:t>• </a:t>
            </a:r>
            <a:r>
              <a:rPr lang="zh-CN" altLang="en-US" sz="2400" dirty="0">
                <a:solidFill>
                  <a:srgbClr val="FF0000"/>
                </a:solidFill>
                <a:latin typeface="微软雅黑" panose="020B0503020204020204" pitchFamily="34" charset="-122"/>
                <a:ea typeface="微软雅黑" panose="020B0503020204020204" pitchFamily="34" charset="-122"/>
              </a:rPr>
              <a:t>采用组合状态可以简化复杂行为的</a:t>
            </a:r>
            <a:r>
              <a:rPr lang="zh-CN" altLang="en-US" sz="2400" dirty="0" smtClean="0">
                <a:solidFill>
                  <a:srgbClr val="FF0000"/>
                </a:solidFill>
                <a:latin typeface="微软雅黑" panose="020B0503020204020204" pitchFamily="34" charset="-122"/>
                <a:ea typeface="微软雅黑" panose="020B0503020204020204" pitchFamily="34" charset="-122"/>
              </a:rPr>
              <a:t>建模。</a:t>
            </a:r>
            <a:endParaRPr lang="zh-CN" altLang="en-US" sz="2400" dirty="0">
              <a:solidFill>
                <a:srgbClr val="FF000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1775520" y="3518795"/>
            <a:ext cx="9032275" cy="3339205"/>
          </a:xfrm>
          <a:prstGeom prst="rect">
            <a:avLst/>
          </a:prstGeom>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状态图的组成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TextBox 8"/>
          <p:cNvSpPr txBox="1"/>
          <p:nvPr/>
        </p:nvSpPr>
        <p:spPr>
          <a:xfrm>
            <a:off x="297503" y="949220"/>
            <a:ext cx="3709449" cy="430887"/>
          </a:xfrm>
          <a:prstGeom prst="rect">
            <a:avLst/>
          </a:prstGeom>
          <a:noFill/>
        </p:spPr>
        <p:txBody>
          <a:bodyPr wrap="square" lIns="0" tIns="0" rIns="0" bIns="0" rtlCol="0" anchor="ctr">
            <a:spAutoFit/>
          </a:bodyPr>
          <a:lstStyle/>
          <a:p>
            <a:r>
              <a:rPr lang="zh-CN" altLang="en-US" sz="2800" dirty="0" smtClean="0"/>
              <a:t>组合</a:t>
            </a:r>
            <a:r>
              <a:rPr lang="zh-CN" altLang="en-US" sz="2800" dirty="0"/>
              <a:t>状态</a:t>
            </a:r>
            <a:endParaRPr lang="zh-CN" altLang="en-US" sz="2800" dirty="0"/>
          </a:p>
        </p:txBody>
      </p:sp>
      <p:sp>
        <p:nvSpPr>
          <p:cNvPr id="5" name="矩形 4"/>
          <p:cNvSpPr/>
          <p:nvPr/>
        </p:nvSpPr>
        <p:spPr>
          <a:xfrm>
            <a:off x="479376" y="1628800"/>
            <a:ext cx="6532558" cy="584775"/>
          </a:xfrm>
          <a:prstGeom prst="rect">
            <a:avLst/>
          </a:prstGeom>
        </p:spPr>
        <p:txBody>
          <a:bodyPr wrap="none">
            <a:spAutoFit/>
          </a:bodyPr>
          <a:lstStyle/>
          <a:p>
            <a:r>
              <a:rPr lang="zh-CN" altLang="en-US" sz="3200" dirty="0">
                <a:solidFill>
                  <a:srgbClr val="FF0000"/>
                </a:solidFill>
                <a:latin typeface="微软雅黑" panose="020B0503020204020204" pitchFamily="34" charset="-122"/>
                <a:ea typeface="微软雅黑" panose="020B0503020204020204" pitchFamily="34" charset="-122"/>
              </a:rPr>
              <a:t>（</a:t>
            </a:r>
            <a:r>
              <a:rPr lang="en-US" altLang="zh-CN" sz="3200" dirty="0">
                <a:solidFill>
                  <a:srgbClr val="FF0000"/>
                </a:solidFill>
                <a:latin typeface="微软雅黑" panose="020B0503020204020204" pitchFamily="34" charset="-122"/>
                <a:ea typeface="微软雅黑" panose="020B0503020204020204" pitchFamily="34" charset="-122"/>
              </a:rPr>
              <a:t>1</a:t>
            </a:r>
            <a:r>
              <a:rPr lang="zh-CN" altLang="en-US" sz="3200" dirty="0">
                <a:solidFill>
                  <a:srgbClr val="FF0000"/>
                </a:solidFill>
                <a:latin typeface="微软雅黑" panose="020B0503020204020204" pitchFamily="34" charset="-122"/>
                <a:ea typeface="微软雅黑" panose="020B0503020204020204" pitchFamily="34" charset="-122"/>
              </a:rPr>
              <a:t>）顺序子状态 （</a:t>
            </a:r>
            <a:r>
              <a:rPr lang="en-US" altLang="zh-CN" sz="3200" dirty="0">
                <a:solidFill>
                  <a:srgbClr val="FF0000"/>
                </a:solidFill>
                <a:latin typeface="微软雅黑" panose="020B0503020204020204" pitchFamily="34" charset="-122"/>
                <a:ea typeface="微软雅黑" panose="020B0503020204020204" pitchFamily="34" charset="-122"/>
              </a:rPr>
              <a:t>2</a:t>
            </a:r>
            <a:r>
              <a:rPr lang="zh-CN" altLang="en-US" sz="3200" dirty="0">
                <a:solidFill>
                  <a:srgbClr val="FF0000"/>
                </a:solidFill>
                <a:latin typeface="微软雅黑" panose="020B0503020204020204" pitchFamily="34" charset="-122"/>
                <a:ea typeface="微软雅黑" panose="020B0503020204020204" pitchFamily="34" charset="-122"/>
              </a:rPr>
              <a:t>）并发子</a:t>
            </a:r>
            <a:r>
              <a:rPr lang="zh-CN" altLang="en-US" sz="3200" dirty="0" smtClean="0">
                <a:solidFill>
                  <a:srgbClr val="FF0000"/>
                </a:solidFill>
                <a:latin typeface="微软雅黑" panose="020B0503020204020204" pitchFamily="34" charset="-122"/>
                <a:ea typeface="微软雅黑" panose="020B0503020204020204" pitchFamily="34" charset="-122"/>
              </a:rPr>
              <a:t>状态</a:t>
            </a:r>
            <a:endParaRPr lang="zh-CN" altLang="en-US" sz="3200" dirty="0">
              <a:solidFill>
                <a:srgbClr val="FF0000"/>
              </a:solidFill>
              <a:latin typeface="微软雅黑" panose="020B0503020204020204" pitchFamily="34" charset="-122"/>
              <a:ea typeface="微软雅黑" panose="020B0503020204020204" pitchFamily="34" charset="-122"/>
            </a:endParaRPr>
          </a:p>
        </p:txBody>
      </p:sp>
      <p:sp>
        <p:nvSpPr>
          <p:cNvPr id="6" name="矩形 5"/>
          <p:cNvSpPr/>
          <p:nvPr/>
        </p:nvSpPr>
        <p:spPr>
          <a:xfrm>
            <a:off x="479376" y="2699423"/>
            <a:ext cx="11403203" cy="2677656"/>
          </a:xfrm>
          <a:prstGeom prst="rect">
            <a:avLst/>
          </a:prstGeom>
        </p:spPr>
        <p:txBody>
          <a:bodyPr wrap="square">
            <a:spAutoFit/>
          </a:bodyPr>
          <a:lstStyle/>
          <a:p>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组合状态中子状态之间可以是</a:t>
            </a:r>
            <a:r>
              <a:rPr lang="zh-CN" altLang="en-US" sz="2400" dirty="0">
                <a:solidFill>
                  <a:srgbClr val="FF0000"/>
                </a:solidFill>
                <a:latin typeface="微软雅黑" panose="020B0503020204020204" pitchFamily="34" charset="-122"/>
                <a:ea typeface="微软雅黑" panose="020B0503020204020204" pitchFamily="34" charset="-122"/>
              </a:rPr>
              <a:t>顺序子状态</a:t>
            </a:r>
            <a:r>
              <a:rPr lang="zh-CN" altLang="en-US" sz="2400" dirty="0">
                <a:latin typeface="微软雅黑" panose="020B0503020204020204" pitchFamily="34" charset="-122"/>
                <a:ea typeface="微软雅黑" panose="020B0503020204020204" pitchFamily="34" charset="-122"/>
              </a:rPr>
              <a:t>，也可以是</a:t>
            </a:r>
            <a:r>
              <a:rPr lang="zh-CN" altLang="en-US" sz="2400" dirty="0">
                <a:solidFill>
                  <a:srgbClr val="FF0000"/>
                </a:solidFill>
                <a:latin typeface="微软雅黑" panose="020B0503020204020204" pitchFamily="34" charset="-122"/>
                <a:ea typeface="微软雅黑" panose="020B0503020204020204" pitchFamily="34" charset="-122"/>
              </a:rPr>
              <a:t>并发子 状态</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endParaRPr lang="zh-CN" altLang="en-US"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组合状态可以使用</a:t>
            </a:r>
            <a:r>
              <a:rPr lang="zh-CN" altLang="en-US" sz="2400" dirty="0">
                <a:solidFill>
                  <a:srgbClr val="FF0000"/>
                </a:solidFill>
                <a:latin typeface="微软雅黑" panose="020B0503020204020204" pitchFamily="34" charset="-122"/>
                <a:ea typeface="微软雅黑" panose="020B0503020204020204" pitchFamily="34" charset="-122"/>
              </a:rPr>
              <a:t>“或”（</a:t>
            </a:r>
            <a:r>
              <a:rPr lang="en-US" altLang="zh-CN" sz="2400" dirty="0">
                <a:solidFill>
                  <a:srgbClr val="FF0000"/>
                </a:solidFill>
                <a:latin typeface="微软雅黑" panose="020B0503020204020204" pitchFamily="34" charset="-122"/>
                <a:ea typeface="微软雅黑" panose="020B0503020204020204" pitchFamily="34" charset="-122"/>
              </a:rPr>
              <a:t>or</a:t>
            </a:r>
            <a:r>
              <a:rPr lang="zh-CN" altLang="en-US" sz="2400" dirty="0">
                <a:solidFill>
                  <a:srgbClr val="FF0000"/>
                </a:solidFill>
                <a:latin typeface="微软雅黑" panose="020B0503020204020204" pitchFamily="34" charset="-122"/>
                <a:ea typeface="微软雅黑" panose="020B0503020204020204" pitchFamily="34" charset="-122"/>
              </a:rPr>
              <a:t>）关系</a:t>
            </a:r>
            <a:r>
              <a:rPr lang="zh-CN" altLang="en-US" sz="2400" dirty="0">
                <a:latin typeface="微软雅黑" panose="020B0503020204020204" pitchFamily="34" charset="-122"/>
                <a:ea typeface="微软雅黑" panose="020B0503020204020204" pitchFamily="34" charset="-122"/>
              </a:rPr>
              <a:t>分解为</a:t>
            </a:r>
            <a:r>
              <a:rPr lang="zh-CN" altLang="en-US" sz="2400" dirty="0">
                <a:solidFill>
                  <a:srgbClr val="FF0000"/>
                </a:solidFill>
                <a:latin typeface="微软雅黑" panose="020B0503020204020204" pitchFamily="34" charset="-122"/>
                <a:ea typeface="微软雅黑" panose="020B0503020204020204" pitchFamily="34" charset="-122"/>
              </a:rPr>
              <a:t>互相排斥的</a:t>
            </a:r>
            <a:r>
              <a:rPr lang="zh-CN" altLang="en-US" sz="2400" dirty="0" smtClean="0">
                <a:solidFill>
                  <a:srgbClr val="FF0000"/>
                </a:solidFill>
                <a:latin typeface="微软雅黑" panose="020B0503020204020204" pitchFamily="34" charset="-122"/>
                <a:ea typeface="微软雅黑" panose="020B0503020204020204" pitchFamily="34" charset="-122"/>
              </a:rPr>
              <a:t>顺序子</a:t>
            </a:r>
            <a:r>
              <a:rPr lang="zh-CN" altLang="en-US" sz="2400" dirty="0">
                <a:solidFill>
                  <a:srgbClr val="FF0000"/>
                </a:solidFill>
                <a:latin typeface="微软雅黑" panose="020B0503020204020204" pitchFamily="34" charset="-122"/>
                <a:ea typeface="微软雅黑" panose="020B0503020204020204" pitchFamily="34" charset="-122"/>
              </a:rPr>
              <a:t>状态</a:t>
            </a:r>
            <a:r>
              <a:rPr lang="zh-CN" altLang="en-US" sz="2400" dirty="0">
                <a:latin typeface="微软雅黑" panose="020B0503020204020204" pitchFamily="34" charset="-122"/>
                <a:ea typeface="微软雅黑" panose="020B0503020204020204" pitchFamily="34" charset="-122"/>
              </a:rPr>
              <a:t>，或者通过</a:t>
            </a:r>
            <a:r>
              <a:rPr lang="zh-CN" altLang="en-US" sz="2400" dirty="0">
                <a:solidFill>
                  <a:srgbClr val="FF0000"/>
                </a:solidFill>
                <a:latin typeface="微软雅黑" panose="020B0503020204020204" pitchFamily="34" charset="-122"/>
                <a:ea typeface="微软雅黑" panose="020B0503020204020204" pitchFamily="34" charset="-122"/>
              </a:rPr>
              <a:t>“与”（</a:t>
            </a:r>
            <a:r>
              <a:rPr lang="en-US" altLang="zh-CN" sz="2400" dirty="0">
                <a:solidFill>
                  <a:srgbClr val="FF0000"/>
                </a:solidFill>
                <a:latin typeface="微软雅黑" panose="020B0503020204020204" pitchFamily="34" charset="-122"/>
                <a:ea typeface="微软雅黑" panose="020B0503020204020204" pitchFamily="34" charset="-122"/>
              </a:rPr>
              <a:t>and</a:t>
            </a:r>
            <a:r>
              <a:rPr lang="zh-CN" altLang="en-US" sz="2400" dirty="0">
                <a:solidFill>
                  <a:srgbClr val="FF0000"/>
                </a:solidFill>
                <a:latin typeface="微软雅黑" panose="020B0503020204020204" pitchFamily="34" charset="-122"/>
                <a:ea typeface="微软雅黑" panose="020B0503020204020204" pitchFamily="34" charset="-122"/>
              </a:rPr>
              <a:t>）关系</a:t>
            </a:r>
            <a:r>
              <a:rPr lang="zh-CN" altLang="en-US" sz="2400" dirty="0">
                <a:latin typeface="微软雅黑" panose="020B0503020204020204" pitchFamily="34" charset="-122"/>
                <a:ea typeface="微软雅黑" panose="020B0503020204020204" pitchFamily="34" charset="-122"/>
              </a:rPr>
              <a:t>分解为</a:t>
            </a:r>
            <a:r>
              <a:rPr lang="zh-CN" altLang="en-US" sz="2400" dirty="0">
                <a:solidFill>
                  <a:srgbClr val="FF0000"/>
                </a:solidFill>
                <a:latin typeface="微软雅黑" panose="020B0503020204020204" pitchFamily="34" charset="-122"/>
                <a:ea typeface="微软雅黑" panose="020B0503020204020204" pitchFamily="34" charset="-122"/>
              </a:rPr>
              <a:t>并发子状态</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endParaRPr lang="zh-CN" altLang="en-US"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r>
              <a:rPr lang="en-US" altLang="zh-CN" sz="2400" dirty="0">
                <a:solidFill>
                  <a:srgbClr val="FF0000"/>
                </a:solidFill>
                <a:latin typeface="微软雅黑" panose="020B0503020204020204" pitchFamily="34" charset="-122"/>
                <a:ea typeface="微软雅黑" panose="020B0503020204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rPr>
              <a:t>或”（</a:t>
            </a:r>
            <a:r>
              <a:rPr lang="en-US" altLang="zh-CN" sz="2400" dirty="0">
                <a:solidFill>
                  <a:srgbClr val="FF0000"/>
                </a:solidFill>
                <a:latin typeface="微软雅黑" panose="020B0503020204020204" pitchFamily="34" charset="-122"/>
                <a:ea typeface="微软雅黑" panose="020B0503020204020204" pitchFamily="34" charset="-122"/>
              </a:rPr>
              <a:t>or</a:t>
            </a:r>
            <a:r>
              <a:rPr lang="zh-CN" altLang="en-US" sz="2400" dirty="0">
                <a:solidFill>
                  <a:srgbClr val="FF0000"/>
                </a:solidFill>
                <a:latin typeface="微软雅黑" panose="020B0503020204020204" pitchFamily="34" charset="-122"/>
                <a:ea typeface="微软雅黑" panose="020B0503020204020204" pitchFamily="34" charset="-122"/>
              </a:rPr>
              <a:t>）关系</a:t>
            </a:r>
            <a:r>
              <a:rPr lang="zh-CN" altLang="en-US" sz="2400" dirty="0">
                <a:latin typeface="微软雅黑" panose="020B0503020204020204" pitchFamily="34" charset="-122"/>
                <a:ea typeface="微软雅黑" panose="020B0503020204020204" pitchFamily="34" charset="-122"/>
              </a:rPr>
              <a:t>说明在</a:t>
            </a:r>
            <a:r>
              <a:rPr lang="zh-CN" altLang="en-US" sz="2400" dirty="0">
                <a:solidFill>
                  <a:srgbClr val="FF0000"/>
                </a:solidFill>
                <a:latin typeface="微软雅黑" panose="020B0503020204020204" pitchFamily="34" charset="-122"/>
                <a:ea typeface="微软雅黑" panose="020B0503020204020204" pitchFamily="34" charset="-122"/>
              </a:rPr>
              <a:t>某一时刻仅可以到达组合状态中的 一个子状态</a:t>
            </a:r>
            <a:r>
              <a:rPr lang="zh-CN" altLang="en-US" sz="2400" dirty="0">
                <a:latin typeface="微软雅黑" panose="020B0503020204020204" pitchFamily="34" charset="-122"/>
                <a:ea typeface="微软雅黑" panose="020B0503020204020204" pitchFamily="34" charset="-122"/>
              </a:rPr>
              <a:t>， </a:t>
            </a:r>
            <a:r>
              <a:rPr lang="zh-CN" altLang="en-US" sz="2400" dirty="0">
                <a:solidFill>
                  <a:srgbClr val="FF0000"/>
                </a:solidFill>
                <a:latin typeface="微软雅黑" panose="020B0503020204020204" pitchFamily="34" charset="-122"/>
                <a:ea typeface="微软雅黑" panose="020B0503020204020204" pitchFamily="34" charset="-122"/>
              </a:rPr>
              <a:t>“与”（</a:t>
            </a:r>
            <a:r>
              <a:rPr lang="en-US" altLang="zh-CN" sz="2400" dirty="0">
                <a:solidFill>
                  <a:srgbClr val="FF0000"/>
                </a:solidFill>
                <a:latin typeface="微软雅黑" panose="020B0503020204020204" pitchFamily="34" charset="-122"/>
                <a:ea typeface="微软雅黑" panose="020B0503020204020204" pitchFamily="34" charset="-122"/>
              </a:rPr>
              <a:t>and</a:t>
            </a:r>
            <a:r>
              <a:rPr lang="zh-CN" altLang="en-US" sz="2400" dirty="0">
                <a:solidFill>
                  <a:srgbClr val="FF0000"/>
                </a:solidFill>
                <a:latin typeface="微软雅黑" panose="020B0503020204020204" pitchFamily="34" charset="-122"/>
                <a:ea typeface="微软雅黑" panose="020B0503020204020204" pitchFamily="34" charset="-122"/>
              </a:rPr>
              <a:t>）关系</a:t>
            </a:r>
            <a:r>
              <a:rPr lang="zh-CN" altLang="en-US" sz="2400" dirty="0">
                <a:latin typeface="微软雅黑" panose="020B0503020204020204" pitchFamily="34" charset="-122"/>
                <a:ea typeface="微软雅黑" panose="020B0503020204020204" pitchFamily="34" charset="-122"/>
              </a:rPr>
              <a:t>说明组合状态中在</a:t>
            </a:r>
            <a:r>
              <a:rPr lang="zh-CN" altLang="en-US" sz="2400" dirty="0">
                <a:solidFill>
                  <a:srgbClr val="FF0000"/>
                </a:solidFill>
                <a:latin typeface="微软雅黑" panose="020B0503020204020204" pitchFamily="34" charset="-122"/>
                <a:ea typeface="微软雅黑" panose="020B0503020204020204" pitchFamily="34" charset="-122"/>
              </a:rPr>
              <a:t>某一时 刻可以同时到达多个子状态</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状态图的组成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TextBox 8"/>
          <p:cNvSpPr txBox="1"/>
          <p:nvPr/>
        </p:nvSpPr>
        <p:spPr>
          <a:xfrm>
            <a:off x="392660" y="839915"/>
            <a:ext cx="3709449" cy="430887"/>
          </a:xfrm>
          <a:prstGeom prst="rect">
            <a:avLst/>
          </a:prstGeom>
          <a:noFill/>
        </p:spPr>
        <p:txBody>
          <a:bodyPr wrap="square" lIns="0" tIns="0" rIns="0" bIns="0" rtlCol="0" anchor="ctr">
            <a:spAutoFit/>
          </a:bodyPr>
          <a:lstStyle/>
          <a:p>
            <a:r>
              <a:rPr lang="zh-CN" altLang="en-US" sz="2800" dirty="0" smtClean="0"/>
              <a:t>组合</a:t>
            </a:r>
            <a:r>
              <a:rPr lang="zh-CN" altLang="en-US" sz="2800" dirty="0"/>
              <a:t>状态</a:t>
            </a:r>
            <a:r>
              <a:rPr lang="en-US" altLang="zh-CN" sz="2800" dirty="0"/>
              <a:t>--</a:t>
            </a:r>
            <a:r>
              <a:rPr lang="zh-CN" altLang="en-US" sz="2800" dirty="0"/>
              <a:t>顺序子</a:t>
            </a:r>
            <a:r>
              <a:rPr lang="zh-CN" altLang="en-US" sz="2800" dirty="0" smtClean="0"/>
              <a:t>状态</a:t>
            </a:r>
            <a:endParaRPr lang="zh-CN" altLang="en-US" sz="2800" dirty="0"/>
          </a:p>
        </p:txBody>
      </p:sp>
      <p:sp>
        <p:nvSpPr>
          <p:cNvPr id="5" name="矩形 4"/>
          <p:cNvSpPr/>
          <p:nvPr/>
        </p:nvSpPr>
        <p:spPr>
          <a:xfrm>
            <a:off x="551384" y="1663185"/>
            <a:ext cx="10871075" cy="1200329"/>
          </a:xfrm>
          <a:prstGeom prst="rect">
            <a:avLst/>
          </a:prstGeom>
        </p:spPr>
        <p:txBody>
          <a:bodyPr wrap="square">
            <a:spAutoFit/>
          </a:bodyPr>
          <a:lstStyle/>
          <a:p>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如果一个组成状态的子状态对应的对象在其生命期内的</a:t>
            </a:r>
            <a:r>
              <a:rPr lang="zh-CN" altLang="en-US" sz="2400" b="1" dirty="0" smtClean="0">
                <a:solidFill>
                  <a:srgbClr val="FF0000"/>
                </a:solidFill>
                <a:latin typeface="微软雅黑" panose="020B0503020204020204" pitchFamily="34" charset="-122"/>
                <a:ea typeface="微软雅黑" panose="020B0503020204020204" pitchFamily="34" charset="-122"/>
              </a:rPr>
              <a:t>任何</a:t>
            </a:r>
            <a:r>
              <a:rPr lang="zh-CN" altLang="en-US" sz="2400" b="1" dirty="0">
                <a:solidFill>
                  <a:srgbClr val="FF0000"/>
                </a:solidFill>
                <a:latin typeface="微软雅黑" panose="020B0503020204020204" pitchFamily="34" charset="-122"/>
                <a:ea typeface="微软雅黑" panose="020B0503020204020204" pitchFamily="34" charset="-122"/>
              </a:rPr>
              <a:t>时刻都只能处于一个子状态</a:t>
            </a:r>
            <a:r>
              <a:rPr lang="zh-CN" altLang="en-US" sz="2400" b="1" dirty="0">
                <a:latin typeface="微软雅黑" panose="020B0503020204020204" pitchFamily="34" charset="-122"/>
                <a:ea typeface="微软雅黑" panose="020B0503020204020204" pitchFamily="34" charset="-122"/>
              </a:rPr>
              <a:t>，即多个子状态之间是互斥 的，不能同时存在，这种子状态称为</a:t>
            </a:r>
            <a:r>
              <a:rPr lang="zh-CN" altLang="en-US" sz="2400" b="1" dirty="0">
                <a:solidFill>
                  <a:srgbClr val="FF0000"/>
                </a:solidFill>
                <a:latin typeface="微软雅黑" panose="020B0503020204020204" pitchFamily="34" charset="-122"/>
                <a:ea typeface="微软雅黑" panose="020B0503020204020204" pitchFamily="34" charset="-122"/>
              </a:rPr>
              <a:t>顺序子</a:t>
            </a:r>
            <a:r>
              <a:rPr lang="zh-CN" altLang="en-US" sz="2400" b="1" dirty="0" smtClean="0">
                <a:solidFill>
                  <a:srgbClr val="FF0000"/>
                </a:solidFill>
                <a:latin typeface="微软雅黑" panose="020B0503020204020204" pitchFamily="34" charset="-122"/>
                <a:ea typeface="微软雅黑" panose="020B0503020204020204" pitchFamily="34" charset="-122"/>
              </a:rPr>
              <a:t>状态</a:t>
            </a:r>
            <a:r>
              <a:rPr lang="zh-CN" altLang="en-US" sz="2400" b="1" dirty="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1577588" y="3379433"/>
            <a:ext cx="8820667" cy="2059649"/>
          </a:xfrm>
          <a:prstGeom prst="rect">
            <a:avLst/>
          </a:prstGeom>
        </p:spPr>
      </p:pic>
      <p:sp>
        <p:nvSpPr>
          <p:cNvPr id="7" name="矩形 6"/>
          <p:cNvSpPr/>
          <p:nvPr/>
        </p:nvSpPr>
        <p:spPr>
          <a:xfrm>
            <a:off x="1847528" y="6165304"/>
            <a:ext cx="7366119" cy="523220"/>
          </a:xfrm>
          <a:prstGeom prst="rect">
            <a:avLst/>
          </a:prstGeom>
          <a:ln w="12700">
            <a:solidFill>
              <a:srgbClr val="0000FF"/>
            </a:solidFill>
          </a:ln>
        </p:spPr>
        <p:txBody>
          <a:bodyPr wrap="none">
            <a:spAutoFit/>
          </a:bodyPr>
          <a:lstStyle/>
          <a:p>
            <a:r>
              <a:rPr lang="zh-CN" altLang="en-US" sz="2800" dirty="0"/>
              <a:t>汽车对象的“运行”组成状态中的顺序子状态</a:t>
            </a:r>
            <a:endParaRPr lang="zh-CN" altLang="en-US" sz="2800"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状态图的组成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TextBox 8"/>
          <p:cNvSpPr txBox="1"/>
          <p:nvPr/>
        </p:nvSpPr>
        <p:spPr>
          <a:xfrm>
            <a:off x="159368" y="718213"/>
            <a:ext cx="3709449" cy="430887"/>
          </a:xfrm>
          <a:prstGeom prst="rect">
            <a:avLst/>
          </a:prstGeom>
          <a:noFill/>
        </p:spPr>
        <p:txBody>
          <a:bodyPr wrap="square" lIns="0" tIns="0" rIns="0" bIns="0" rtlCol="0" anchor="ctr">
            <a:spAutoFit/>
          </a:bodyPr>
          <a:lstStyle/>
          <a:p>
            <a:r>
              <a:rPr lang="zh-CN" altLang="en-US" sz="2800" dirty="0" smtClean="0"/>
              <a:t>组合</a:t>
            </a:r>
            <a:r>
              <a:rPr lang="zh-CN" altLang="en-US" sz="2800" dirty="0"/>
              <a:t>状态</a:t>
            </a:r>
            <a:r>
              <a:rPr lang="en-US" altLang="zh-CN" sz="2800" dirty="0"/>
              <a:t>--</a:t>
            </a:r>
            <a:r>
              <a:rPr lang="zh-CN" altLang="en-US" sz="2800" dirty="0"/>
              <a:t>并发子</a:t>
            </a:r>
            <a:r>
              <a:rPr lang="zh-CN" altLang="en-US" sz="2800" dirty="0" smtClean="0"/>
              <a:t>状态</a:t>
            </a:r>
            <a:endParaRPr lang="zh-CN" altLang="en-US" sz="2800" dirty="0"/>
          </a:p>
        </p:txBody>
      </p:sp>
      <p:sp>
        <p:nvSpPr>
          <p:cNvPr id="5" name="矩形 4"/>
          <p:cNvSpPr/>
          <p:nvPr/>
        </p:nvSpPr>
        <p:spPr>
          <a:xfrm>
            <a:off x="396326" y="1189233"/>
            <a:ext cx="11172281" cy="830997"/>
          </a:xfrm>
          <a:prstGeom prst="rect">
            <a:avLst/>
          </a:prstGeom>
        </p:spPr>
        <p:txBody>
          <a:bodyPr wrap="square">
            <a:spAutoFit/>
          </a:bodyPr>
          <a:lstStyle/>
          <a:p>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有时组合状态有</a:t>
            </a:r>
            <a:r>
              <a:rPr lang="zh-CN" altLang="en-US" sz="2400" dirty="0">
                <a:solidFill>
                  <a:srgbClr val="FF0000"/>
                </a:solidFill>
                <a:latin typeface="微软雅黑" panose="020B0503020204020204" pitchFamily="34" charset="-122"/>
                <a:ea typeface="微软雅黑" panose="020B0503020204020204" pitchFamily="34" charset="-122"/>
              </a:rPr>
              <a:t>两个或者多个并发的子状态机</a:t>
            </a:r>
            <a:r>
              <a:rPr lang="zh-CN" altLang="en-US" sz="2400" dirty="0">
                <a:latin typeface="微软雅黑" panose="020B0503020204020204" pitchFamily="34" charset="-122"/>
                <a:ea typeface="微软雅黑" panose="020B0503020204020204" pitchFamily="34" charset="-122"/>
              </a:rPr>
              <a:t>，此时称</a:t>
            </a:r>
            <a:r>
              <a:rPr lang="zh-CN" altLang="en-US" sz="2400" dirty="0" smtClean="0">
                <a:latin typeface="微软雅黑" panose="020B0503020204020204" pitchFamily="34" charset="-122"/>
                <a:ea typeface="微软雅黑" panose="020B0503020204020204" pitchFamily="34" charset="-122"/>
              </a:rPr>
              <a:t>组合状态</a:t>
            </a:r>
            <a:r>
              <a:rPr lang="zh-CN" altLang="en-US" sz="2400" dirty="0">
                <a:latin typeface="微软雅黑" panose="020B0503020204020204" pitchFamily="34" charset="-122"/>
                <a:ea typeface="微软雅黑" panose="020B0503020204020204" pitchFamily="34" charset="-122"/>
              </a:rPr>
              <a:t>的子状态为并发子状态</a:t>
            </a:r>
            <a:endParaRPr lang="zh-CN" altLang="en-US" sz="24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367710" y="2198715"/>
            <a:ext cx="4685644" cy="2649742"/>
          </a:xfrm>
          <a:prstGeom prst="rect">
            <a:avLst/>
          </a:prstGeom>
        </p:spPr>
      </p:pic>
      <p:pic>
        <p:nvPicPr>
          <p:cNvPr id="7" name="图片 6"/>
          <p:cNvPicPr>
            <a:picLocks noChangeAspect="1"/>
          </p:cNvPicPr>
          <p:nvPr/>
        </p:nvPicPr>
        <p:blipFill>
          <a:blip r:embed="rId2"/>
          <a:stretch>
            <a:fillRect/>
          </a:stretch>
        </p:blipFill>
        <p:spPr>
          <a:xfrm>
            <a:off x="5346544" y="2198715"/>
            <a:ext cx="5859691" cy="2693567"/>
          </a:xfrm>
          <a:prstGeom prst="rect">
            <a:avLst/>
          </a:prstGeom>
        </p:spPr>
      </p:pic>
      <p:sp>
        <p:nvSpPr>
          <p:cNvPr id="8" name="矩形标注 7"/>
          <p:cNvSpPr/>
          <p:nvPr/>
        </p:nvSpPr>
        <p:spPr>
          <a:xfrm>
            <a:off x="7465262" y="4698759"/>
            <a:ext cx="2639028" cy="775504"/>
          </a:xfrm>
          <a:prstGeom prst="wedgeRectCallout">
            <a:avLst>
              <a:gd name="adj1" fmla="val -55858"/>
              <a:gd name="adj2" fmla="val -927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t>通过并发条体现状态的并发</a:t>
            </a:r>
            <a:endParaRPr lang="zh-CN" altLang="en-US" sz="2400" dirty="0"/>
          </a:p>
        </p:txBody>
      </p:sp>
      <p:sp>
        <p:nvSpPr>
          <p:cNvPr id="9" name="矩形 8"/>
          <p:cNvSpPr/>
          <p:nvPr/>
        </p:nvSpPr>
        <p:spPr>
          <a:xfrm>
            <a:off x="522511" y="5652748"/>
            <a:ext cx="10385271" cy="830997"/>
          </a:xfrm>
          <a:prstGeom prst="rect">
            <a:avLst/>
          </a:prstGeom>
        </p:spPr>
        <p:txBody>
          <a:bodyPr wrap="square">
            <a:spAutoFit/>
          </a:bodyPr>
          <a:lstStyle/>
          <a:p>
            <a:r>
              <a:rPr lang="zh-CN" altLang="en-US" sz="2400" dirty="0"/>
              <a:t>• </a:t>
            </a:r>
            <a:r>
              <a:rPr lang="zh-CN" altLang="en-US" sz="2400" b="1" dirty="0"/>
              <a:t>顺序子状态与并发子状态的区别在于后者在同一层次给出</a:t>
            </a:r>
            <a:r>
              <a:rPr lang="zh-CN" altLang="en-US" sz="2400" b="1" dirty="0" smtClean="0"/>
              <a:t>两个</a:t>
            </a:r>
            <a:r>
              <a:rPr lang="zh-CN" altLang="en-US" sz="2400" b="1" dirty="0"/>
              <a:t>或多个顺序子状态，对象处于同一层次中来自每个并发子 状态的一个时序状态中</a:t>
            </a:r>
            <a:endParaRPr lang="zh-CN" altLang="en-US" sz="2400" b="1"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状态图的组成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TextBox 8"/>
          <p:cNvSpPr txBox="1"/>
          <p:nvPr/>
        </p:nvSpPr>
        <p:spPr>
          <a:xfrm>
            <a:off x="286357" y="852735"/>
            <a:ext cx="3709449" cy="430887"/>
          </a:xfrm>
          <a:prstGeom prst="rect">
            <a:avLst/>
          </a:prstGeom>
          <a:noFill/>
        </p:spPr>
        <p:txBody>
          <a:bodyPr wrap="square" lIns="0" tIns="0" rIns="0" bIns="0" rtlCol="0" anchor="ctr">
            <a:spAutoFit/>
          </a:bodyPr>
          <a:lstStyle/>
          <a:p>
            <a:r>
              <a:rPr lang="zh-CN" altLang="en-US" sz="2800" dirty="0"/>
              <a:t>历史状态</a:t>
            </a:r>
            <a:endParaRPr lang="zh-CN" altLang="en-US" sz="2800" dirty="0"/>
          </a:p>
        </p:txBody>
      </p:sp>
      <p:sp>
        <p:nvSpPr>
          <p:cNvPr id="5" name="矩形 4"/>
          <p:cNvSpPr/>
          <p:nvPr/>
        </p:nvSpPr>
        <p:spPr>
          <a:xfrm>
            <a:off x="193910" y="1881288"/>
            <a:ext cx="11247726" cy="4401205"/>
          </a:xfrm>
          <a:prstGeom prst="rect">
            <a:avLst/>
          </a:prstGeom>
        </p:spPr>
        <p:txBody>
          <a:bodyPr wrap="square">
            <a:spAutoFit/>
          </a:bodyPr>
          <a:lstStyle/>
          <a:p>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当离开一个</a:t>
            </a:r>
            <a:r>
              <a:rPr lang="zh-CN" altLang="en-US" sz="2800" dirty="0">
                <a:solidFill>
                  <a:srgbClr val="FF0000"/>
                </a:solidFill>
                <a:latin typeface="微软雅黑" panose="020B0503020204020204" pitchFamily="34" charset="-122"/>
                <a:ea typeface="微软雅黑" panose="020B0503020204020204" pitchFamily="34" charset="-122"/>
              </a:rPr>
              <a:t>组合状态</a:t>
            </a:r>
            <a:r>
              <a:rPr lang="zh-CN" altLang="en-US" sz="2800" dirty="0">
                <a:latin typeface="微软雅黑" panose="020B0503020204020204" pitchFamily="34" charset="-122"/>
                <a:ea typeface="微软雅黑" panose="020B0503020204020204" pitchFamily="34" charset="-122"/>
              </a:rPr>
              <a:t>重新进入此状态时，不希望从它的初始 状态开始执行，而是希望直接进入上次离开组合状态时的</a:t>
            </a:r>
            <a:r>
              <a:rPr lang="zh-CN" altLang="en-US" sz="2800" dirty="0" smtClean="0">
                <a:latin typeface="微软雅黑" panose="020B0503020204020204" pitchFamily="34" charset="-122"/>
                <a:ea typeface="微软雅黑" panose="020B0503020204020204" pitchFamily="34" charset="-122"/>
              </a:rPr>
              <a:t>最后</a:t>
            </a:r>
            <a:r>
              <a:rPr lang="zh-CN" altLang="en-US" sz="2800" dirty="0">
                <a:latin typeface="微软雅黑" panose="020B0503020204020204" pitchFamily="34" charset="-122"/>
                <a:ea typeface="微软雅黑" panose="020B0503020204020204" pitchFamily="34" charset="-122"/>
              </a:rPr>
              <a:t>一个子状态，这种情况下就要用到</a:t>
            </a:r>
            <a:r>
              <a:rPr lang="zh-CN" altLang="en-US" sz="2800" dirty="0">
                <a:solidFill>
                  <a:srgbClr val="FF0000"/>
                </a:solidFill>
                <a:latin typeface="微软雅黑" panose="020B0503020204020204" pitchFamily="34" charset="-122"/>
                <a:ea typeface="微软雅黑" panose="020B0503020204020204" pitchFamily="34" charset="-122"/>
              </a:rPr>
              <a:t>历史状态</a:t>
            </a:r>
            <a:r>
              <a:rPr lang="zh-CN" altLang="en-US" sz="2800" dirty="0" smtClean="0">
                <a:latin typeface="微软雅黑" panose="020B0503020204020204" pitchFamily="34" charset="-122"/>
                <a:ea typeface="微软雅黑" panose="020B0503020204020204" pitchFamily="34" charset="-122"/>
              </a:rPr>
              <a:t>。</a:t>
            </a:r>
            <a:endParaRPr lang="en-US" altLang="zh-CN" sz="2800" dirty="0" smtClean="0">
              <a:latin typeface="微软雅黑" panose="020B0503020204020204" pitchFamily="34" charset="-122"/>
              <a:ea typeface="微软雅黑" panose="020B0503020204020204" pitchFamily="34" charset="-122"/>
            </a:endParaRPr>
          </a:p>
          <a:p>
            <a:endParaRPr lang="zh-CN" altLang="en-US" sz="2800" dirty="0">
              <a:latin typeface="微软雅黑" panose="020B0503020204020204" pitchFamily="34" charset="-122"/>
              <a:ea typeface="微软雅黑" panose="020B0503020204020204" pitchFamily="34" charset="-122"/>
            </a:endParaRPr>
          </a:p>
          <a:p>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历史状态代表上次离开组合状态时的</a:t>
            </a:r>
            <a:r>
              <a:rPr lang="zh-CN" altLang="en-US" sz="2800" dirty="0">
                <a:solidFill>
                  <a:srgbClr val="FF0000"/>
                </a:solidFill>
                <a:latin typeface="微软雅黑" panose="020B0503020204020204" pitchFamily="34" charset="-122"/>
                <a:ea typeface="微软雅黑" panose="020B0503020204020204" pitchFamily="34" charset="-122"/>
              </a:rPr>
              <a:t>最后一个活动子状态</a:t>
            </a:r>
            <a:r>
              <a:rPr lang="zh-CN" altLang="en-US" sz="2800" dirty="0">
                <a:latin typeface="微软雅黑" panose="020B0503020204020204" pitchFamily="34" charset="-122"/>
                <a:ea typeface="微软雅黑" panose="020B0503020204020204" pitchFamily="34" charset="-122"/>
              </a:rPr>
              <a:t>， 它用一个包含字母</a:t>
            </a:r>
            <a:r>
              <a:rPr lang="zh-CN" altLang="en-US" sz="2800" dirty="0">
                <a:solidFill>
                  <a:srgbClr val="FF0000"/>
                </a:solidFill>
                <a:latin typeface="微软雅黑" panose="020B0503020204020204" pitchFamily="34" charset="-122"/>
                <a:ea typeface="微软雅黑" panose="020B0503020204020204" pitchFamily="34" charset="-122"/>
              </a:rPr>
              <a:t>“</a:t>
            </a:r>
            <a:r>
              <a:rPr lang="en-US" altLang="zh-CN" sz="2800" dirty="0">
                <a:solidFill>
                  <a:srgbClr val="FF0000"/>
                </a:solidFill>
                <a:latin typeface="微软雅黑" panose="020B0503020204020204" pitchFamily="34" charset="-122"/>
                <a:ea typeface="微软雅黑" panose="020B0503020204020204" pitchFamily="34" charset="-122"/>
              </a:rPr>
              <a:t>H”</a:t>
            </a:r>
            <a:r>
              <a:rPr lang="zh-CN" altLang="en-US" sz="2800" dirty="0">
                <a:solidFill>
                  <a:srgbClr val="FF0000"/>
                </a:solidFill>
                <a:latin typeface="微软雅黑" panose="020B0503020204020204" pitchFamily="34" charset="-122"/>
                <a:ea typeface="微软雅黑" panose="020B0503020204020204" pitchFamily="34" charset="-122"/>
              </a:rPr>
              <a:t>的小圆圈</a:t>
            </a:r>
            <a:r>
              <a:rPr lang="zh-CN" altLang="en-US" sz="2800" dirty="0">
                <a:latin typeface="微软雅黑" panose="020B0503020204020204" pitchFamily="34" charset="-122"/>
                <a:ea typeface="微软雅黑" panose="020B0503020204020204" pitchFamily="34" charset="-122"/>
              </a:rPr>
              <a:t>表示</a:t>
            </a:r>
            <a:r>
              <a:rPr lang="zh-CN" altLang="en-US" sz="2800" dirty="0" smtClean="0">
                <a:latin typeface="微软雅黑" panose="020B0503020204020204" pitchFamily="34" charset="-122"/>
                <a:ea typeface="微软雅黑" panose="020B0503020204020204" pitchFamily="34" charset="-122"/>
              </a:rPr>
              <a:t>。</a:t>
            </a:r>
            <a:endParaRPr lang="en-US" altLang="zh-CN" sz="2800" dirty="0" smtClean="0">
              <a:latin typeface="微软雅黑" panose="020B0503020204020204" pitchFamily="34" charset="-122"/>
              <a:ea typeface="微软雅黑" panose="020B0503020204020204" pitchFamily="34" charset="-122"/>
            </a:endParaRPr>
          </a:p>
          <a:p>
            <a:endParaRPr lang="en-US" altLang="zh-CN" sz="2800" dirty="0">
              <a:latin typeface="微软雅黑" panose="020B0503020204020204" pitchFamily="34" charset="-122"/>
              <a:ea typeface="微软雅黑" panose="020B0503020204020204" pitchFamily="34" charset="-122"/>
            </a:endParaRPr>
          </a:p>
          <a:p>
            <a:endParaRPr lang="zh-CN" altLang="en-US" sz="2800" dirty="0">
              <a:latin typeface="微软雅黑" panose="020B0503020204020204" pitchFamily="34" charset="-122"/>
              <a:ea typeface="微软雅黑" panose="020B0503020204020204" pitchFamily="34" charset="-122"/>
            </a:endParaRPr>
          </a:p>
          <a:p>
            <a:r>
              <a:rPr lang="en-US" altLang="zh-CN" sz="2800" dirty="0">
                <a:solidFill>
                  <a:srgbClr val="FF0000"/>
                </a:solidFill>
                <a:latin typeface="微软雅黑" panose="020B0503020204020204" pitchFamily="34" charset="-122"/>
                <a:ea typeface="微软雅黑" panose="020B0503020204020204" pitchFamily="34" charset="-122"/>
              </a:rPr>
              <a:t>• </a:t>
            </a:r>
            <a:r>
              <a:rPr lang="zh-CN" altLang="en-US" sz="2800" dirty="0">
                <a:solidFill>
                  <a:srgbClr val="FF0000"/>
                </a:solidFill>
                <a:latin typeface="微软雅黑" panose="020B0503020204020204" pitchFamily="34" charset="-122"/>
                <a:ea typeface="微软雅黑" panose="020B0503020204020204" pitchFamily="34" charset="-122"/>
              </a:rPr>
              <a:t>每当转换到组合状态的历史状态时，对象便恢复到上次离开 该组成状态时的最后一个活动子状态，并执行入口动作</a:t>
            </a:r>
            <a:endParaRPr lang="en-US" altLang="zh-CN" sz="2800" dirty="0" smtClean="0">
              <a:solidFill>
                <a:srgbClr val="FF000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4430898" y="4596757"/>
            <a:ext cx="769729" cy="788973"/>
          </a:xfrm>
          <a:prstGeom prst="rect">
            <a:avLst/>
          </a:prstGeom>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状态图的组成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矩形 3"/>
          <p:cNvSpPr/>
          <p:nvPr/>
        </p:nvSpPr>
        <p:spPr>
          <a:xfrm>
            <a:off x="372039" y="845833"/>
            <a:ext cx="4742004" cy="584775"/>
          </a:xfrm>
          <a:prstGeom prst="rect">
            <a:avLst/>
          </a:prstGeom>
        </p:spPr>
        <p:txBody>
          <a:bodyPr wrap="none">
            <a:spAutoFit/>
          </a:bodyPr>
          <a:lstStyle/>
          <a:p>
            <a:r>
              <a:rPr lang="en-US" altLang="zh-CN" sz="3200" dirty="0">
                <a:solidFill>
                  <a:srgbClr val="FF0000"/>
                </a:solidFill>
              </a:rPr>
              <a:t>MP3</a:t>
            </a:r>
            <a:r>
              <a:rPr lang="zh-CN" altLang="en-US" sz="3200" dirty="0">
                <a:solidFill>
                  <a:srgbClr val="FF0000"/>
                </a:solidFill>
              </a:rPr>
              <a:t>播放器对象的状态图 </a:t>
            </a:r>
            <a:endParaRPr lang="zh-CN" altLang="en-US" sz="3200" dirty="0">
              <a:solidFill>
                <a:srgbClr val="FF0000"/>
              </a:solidFill>
            </a:endParaRPr>
          </a:p>
        </p:txBody>
      </p:sp>
      <p:pic>
        <p:nvPicPr>
          <p:cNvPr id="5" name="图片 4"/>
          <p:cNvPicPr>
            <a:picLocks noChangeAspect="1"/>
          </p:cNvPicPr>
          <p:nvPr/>
        </p:nvPicPr>
        <p:blipFill>
          <a:blip r:embed="rId1"/>
          <a:stretch>
            <a:fillRect/>
          </a:stretch>
        </p:blipFill>
        <p:spPr>
          <a:xfrm>
            <a:off x="193910" y="1833679"/>
            <a:ext cx="11426543" cy="4947721"/>
          </a:xfrm>
          <a:prstGeom prst="rect">
            <a:avLst/>
          </a:prstGeom>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状态图的组成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内容占位符 2"/>
          <p:cNvSpPr txBox="1"/>
          <p:nvPr/>
        </p:nvSpPr>
        <p:spPr>
          <a:xfrm>
            <a:off x="545185" y="1027923"/>
            <a:ext cx="10515600" cy="435133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mtClean="0">
                <a:latin typeface="微软雅黑" panose="020B0503020204020204" pitchFamily="34" charset="-122"/>
                <a:ea typeface="微软雅黑" panose="020B0503020204020204" pitchFamily="34" charset="-122"/>
              </a:rPr>
              <a:t>• </a:t>
            </a:r>
            <a:r>
              <a:rPr lang="zh-CN" altLang="en-US" smtClean="0">
                <a:latin typeface="微软雅黑" panose="020B0503020204020204" pitchFamily="34" charset="-122"/>
                <a:ea typeface="微软雅黑" panose="020B0503020204020204" pitchFamily="34" charset="-122"/>
              </a:rPr>
              <a:t>子状态中还可以嵌套子状态。</a:t>
            </a:r>
            <a:endParaRPr lang="en-US" altLang="zh-CN" smtClean="0">
              <a:latin typeface="微软雅黑" panose="020B0503020204020204" pitchFamily="34" charset="-122"/>
              <a:ea typeface="微软雅黑" panose="020B0503020204020204" pitchFamily="34" charset="-122"/>
            </a:endParaRPr>
          </a:p>
          <a:p>
            <a:pPr marL="0" indent="0">
              <a:buFont typeface="Arial" panose="020B0604020202020204" pitchFamily="34" charset="0"/>
              <a:buNone/>
            </a:pPr>
            <a:endParaRPr lang="zh-CN" altLang="en-US" smtClean="0">
              <a:latin typeface="微软雅黑" panose="020B0503020204020204" pitchFamily="34" charset="-122"/>
              <a:ea typeface="微软雅黑" panose="020B0503020204020204" pitchFamily="34" charset="-122"/>
            </a:endParaRPr>
          </a:p>
          <a:p>
            <a:pPr marL="0" indent="0">
              <a:buFont typeface="Arial" panose="020B0604020202020204" pitchFamily="34" charset="0"/>
              <a:buNone/>
            </a:pPr>
            <a:r>
              <a:rPr lang="en-US" altLang="zh-CN" smtClean="0">
                <a:latin typeface="微软雅黑" panose="020B0503020204020204" pitchFamily="34" charset="-122"/>
                <a:ea typeface="微软雅黑" panose="020B0503020204020204" pitchFamily="34" charset="-122"/>
              </a:rPr>
              <a:t>• </a:t>
            </a:r>
            <a:r>
              <a:rPr lang="zh-CN" altLang="en-US" smtClean="0">
                <a:latin typeface="微软雅黑" panose="020B0503020204020204" pitchFamily="34" charset="-122"/>
                <a:ea typeface="微软雅黑" panose="020B0503020204020204" pitchFamily="34" charset="-122"/>
              </a:rPr>
              <a:t>如果能记忆任何嵌套层次的组合状态的历史，这个</a:t>
            </a:r>
            <a:r>
              <a:rPr lang="zh-CN" altLang="en-US" smtClean="0">
                <a:solidFill>
                  <a:srgbClr val="FF0000"/>
                </a:solidFill>
                <a:latin typeface="微软雅黑" panose="020B0503020204020204" pitchFamily="34" charset="-122"/>
                <a:ea typeface="微软雅黑" panose="020B0503020204020204" pitchFamily="34" charset="-122"/>
              </a:rPr>
              <a:t>历史状态就是深的（</a:t>
            </a:r>
            <a:r>
              <a:rPr lang="en-US" altLang="zh-CN" smtClean="0">
                <a:solidFill>
                  <a:srgbClr val="FF0000"/>
                </a:solidFill>
                <a:latin typeface="微软雅黑" panose="020B0503020204020204" pitchFamily="34" charset="-122"/>
                <a:ea typeface="微软雅黑" panose="020B0503020204020204" pitchFamily="34" charset="-122"/>
              </a:rPr>
              <a:t>deep</a:t>
            </a:r>
            <a:r>
              <a:rPr lang="zh-CN" altLang="en-US" smtClean="0">
                <a:solidFill>
                  <a:srgbClr val="FF0000"/>
                </a:solidFill>
                <a:latin typeface="微软雅黑" panose="020B0503020204020204" pitchFamily="34" charset="-122"/>
                <a:ea typeface="微软雅黑" panose="020B0503020204020204" pitchFamily="34" charset="-122"/>
              </a:rPr>
              <a:t>）</a:t>
            </a:r>
            <a:r>
              <a:rPr lang="zh-CN" altLang="en-US" smtClean="0">
                <a:latin typeface="微软雅黑" panose="020B0503020204020204" pitchFamily="34" charset="-122"/>
                <a:ea typeface="微软雅黑" panose="020B0503020204020204" pitchFamily="34" charset="-122"/>
              </a:rPr>
              <a:t>。</a:t>
            </a:r>
            <a:r>
              <a:rPr lang="zh-CN" altLang="en-US" smtClean="0">
                <a:solidFill>
                  <a:srgbClr val="FF0000"/>
                </a:solidFill>
                <a:latin typeface="微软雅黑" panose="020B0503020204020204" pitchFamily="34" charset="-122"/>
                <a:ea typeface="微软雅黑" panose="020B0503020204020204" pitchFamily="34" charset="-122"/>
              </a:rPr>
              <a:t>深的历史状态用圈中“</a:t>
            </a:r>
            <a:r>
              <a:rPr lang="en-US" altLang="zh-CN" smtClean="0">
                <a:solidFill>
                  <a:srgbClr val="FF0000"/>
                </a:solidFill>
                <a:latin typeface="微软雅黑" panose="020B0503020204020204" pitchFamily="34" charset="-122"/>
                <a:ea typeface="微软雅黑" panose="020B0503020204020204" pitchFamily="34" charset="-122"/>
              </a:rPr>
              <a:t>H*”</a:t>
            </a:r>
            <a:r>
              <a:rPr lang="zh-CN" altLang="en-US" smtClean="0">
                <a:solidFill>
                  <a:srgbClr val="FF0000"/>
                </a:solidFill>
                <a:latin typeface="微软雅黑" panose="020B0503020204020204" pitchFamily="34" charset="-122"/>
                <a:ea typeface="微软雅黑" panose="020B0503020204020204" pitchFamily="34" charset="-122"/>
              </a:rPr>
              <a:t>表示</a:t>
            </a:r>
            <a:r>
              <a:rPr lang="zh-CN" altLang="en-US" smtClean="0">
                <a:latin typeface="微软雅黑" panose="020B0503020204020204" pitchFamily="34" charset="-122"/>
                <a:ea typeface="微软雅黑" panose="020B0503020204020204" pitchFamily="34" charset="-122"/>
              </a:rPr>
              <a:t>。</a:t>
            </a:r>
            <a:endParaRPr lang="en-US" altLang="zh-CN" smtClean="0">
              <a:latin typeface="微软雅黑" panose="020B0503020204020204" pitchFamily="34" charset="-122"/>
              <a:ea typeface="微软雅黑" panose="020B0503020204020204" pitchFamily="34" charset="-122"/>
            </a:endParaRPr>
          </a:p>
          <a:p>
            <a:pPr marL="0" indent="0">
              <a:buFont typeface="Arial" panose="020B0604020202020204" pitchFamily="34" charset="0"/>
              <a:buNone/>
            </a:pPr>
            <a:endParaRPr lang="zh-CN" altLang="en-US" smtClean="0">
              <a:latin typeface="微软雅黑" panose="020B0503020204020204" pitchFamily="34" charset="-122"/>
              <a:ea typeface="微软雅黑" panose="020B0503020204020204" pitchFamily="34" charset="-122"/>
            </a:endParaRPr>
          </a:p>
          <a:p>
            <a:pPr marL="0" indent="0">
              <a:buFont typeface="Arial" panose="020B0604020202020204" pitchFamily="34" charset="0"/>
              <a:buNone/>
            </a:pPr>
            <a:r>
              <a:rPr lang="en-US" altLang="zh-CN" smtClean="0">
                <a:latin typeface="微软雅黑" panose="020B0503020204020204" pitchFamily="34" charset="-122"/>
                <a:ea typeface="微软雅黑" panose="020B0503020204020204" pitchFamily="34" charset="-122"/>
              </a:rPr>
              <a:t>• </a:t>
            </a:r>
            <a:r>
              <a:rPr lang="zh-CN" altLang="en-US" smtClean="0">
                <a:latin typeface="微软雅黑" panose="020B0503020204020204" pitchFamily="34" charset="-122"/>
                <a:ea typeface="微软雅黑" panose="020B0503020204020204" pitchFamily="34" charset="-122"/>
              </a:rPr>
              <a:t>如果只能记忆最外层次组合状态的历史，那这个</a:t>
            </a:r>
            <a:r>
              <a:rPr lang="zh-CN" altLang="en-US" smtClean="0">
                <a:solidFill>
                  <a:srgbClr val="FF0000"/>
                </a:solidFill>
                <a:latin typeface="微软雅黑" panose="020B0503020204020204" pitchFamily="34" charset="-122"/>
                <a:ea typeface="微软雅黑" panose="020B0503020204020204" pitchFamily="34" charset="-122"/>
              </a:rPr>
              <a:t>历史状态是浅的（</a:t>
            </a:r>
            <a:r>
              <a:rPr lang="en-US" altLang="zh-CN" smtClean="0">
                <a:solidFill>
                  <a:srgbClr val="FF0000"/>
                </a:solidFill>
                <a:latin typeface="微软雅黑" panose="020B0503020204020204" pitchFamily="34" charset="-122"/>
                <a:ea typeface="微软雅黑" panose="020B0503020204020204" pitchFamily="34" charset="-122"/>
              </a:rPr>
              <a:t>shallow</a:t>
            </a:r>
            <a:r>
              <a:rPr lang="zh-CN" altLang="en-US" smtClean="0">
                <a:solidFill>
                  <a:srgbClr val="FF0000"/>
                </a:solidFill>
                <a:latin typeface="微软雅黑" panose="020B0503020204020204" pitchFamily="34" charset="-122"/>
                <a:ea typeface="微软雅黑" panose="020B0503020204020204" pitchFamily="34" charset="-122"/>
              </a:rPr>
              <a:t>）。</a:t>
            </a:r>
            <a:endParaRPr lang="en-US" altLang="zh-CN" smtClean="0">
              <a:solidFill>
                <a:srgbClr val="FF0000"/>
              </a:solidFill>
              <a:latin typeface="微软雅黑" panose="020B0503020204020204" pitchFamily="34" charset="-122"/>
              <a:ea typeface="微软雅黑" panose="020B0503020204020204" pitchFamily="34" charset="-122"/>
            </a:endParaRPr>
          </a:p>
          <a:p>
            <a:pPr marL="0" indent="0">
              <a:buFont typeface="Arial" panose="020B0604020202020204" pitchFamily="34" charset="0"/>
              <a:buNone/>
            </a:pPr>
            <a:endParaRPr lang="zh-CN" altLang="en-US" smtClean="0">
              <a:latin typeface="微软雅黑" panose="020B0503020204020204" pitchFamily="34" charset="-122"/>
              <a:ea typeface="微软雅黑" panose="020B0503020204020204" pitchFamily="34" charset="-122"/>
            </a:endParaRPr>
          </a:p>
          <a:p>
            <a:pPr marL="0" indent="0">
              <a:buFont typeface="Arial" panose="020B0604020202020204" pitchFamily="34" charset="0"/>
              <a:buNone/>
            </a:pPr>
            <a:r>
              <a:rPr lang="en-US" altLang="zh-CN" smtClean="0">
                <a:latin typeface="微软雅黑" panose="020B0503020204020204" pitchFamily="34" charset="-122"/>
                <a:ea typeface="微软雅黑" panose="020B0503020204020204" pitchFamily="34" charset="-122"/>
              </a:rPr>
              <a:t>• </a:t>
            </a:r>
            <a:r>
              <a:rPr lang="zh-CN" altLang="en-US" smtClean="0">
                <a:solidFill>
                  <a:srgbClr val="FF0000"/>
                </a:solidFill>
                <a:latin typeface="微软雅黑" panose="020B0503020204020204" pitchFamily="34" charset="-122"/>
                <a:ea typeface="微软雅黑" panose="020B0503020204020204" pitchFamily="34" charset="-122"/>
              </a:rPr>
              <a:t>注意：如果一个组合状态到达了其终态，则会丢失历史状态中的信息，就好像还没有进入这个组合状态一样</a:t>
            </a:r>
            <a:endParaRPr lang="zh-CN" altLang="en-US" dirty="0">
              <a:solidFill>
                <a:srgbClr val="FF0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986405" y="2683848"/>
            <a:ext cx="572530" cy="584215"/>
          </a:xfrm>
          <a:prstGeom prst="rect">
            <a:avLst/>
          </a:prstGeom>
        </p:spPr>
      </p:pic>
      <p:pic>
        <p:nvPicPr>
          <p:cNvPr id="6" name="图片 5"/>
          <p:cNvPicPr>
            <a:picLocks noChangeAspect="1"/>
          </p:cNvPicPr>
          <p:nvPr/>
        </p:nvPicPr>
        <p:blipFill>
          <a:blip r:embed="rId2"/>
          <a:stretch>
            <a:fillRect/>
          </a:stretch>
        </p:blipFill>
        <p:spPr>
          <a:xfrm>
            <a:off x="3320538" y="3829169"/>
            <a:ext cx="576356" cy="46599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顺序图的元素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855055" y="4318011"/>
            <a:ext cx="9111680" cy="2144448"/>
          </a:xfrm>
          <a:prstGeom prst="rect">
            <a:avLst/>
          </a:prstGeom>
        </p:spPr>
      </p:pic>
      <p:sp>
        <p:nvSpPr>
          <p:cNvPr id="7" name="矩形 6"/>
          <p:cNvSpPr/>
          <p:nvPr/>
        </p:nvSpPr>
        <p:spPr>
          <a:xfrm>
            <a:off x="193774" y="1400045"/>
            <a:ext cx="9901338" cy="2795124"/>
          </a:xfrm>
          <a:prstGeom prst="rect">
            <a:avLst/>
          </a:prstGeom>
        </p:spPr>
        <p:txBody>
          <a:bodyPr wrap="square">
            <a:spAutoFit/>
          </a:bodyPr>
          <a:lstStyle/>
          <a:p>
            <a:pPr marL="800100" lvl="1" indent="-342900">
              <a:lnSpc>
                <a:spcPct val="150000"/>
              </a:lnSpc>
              <a:buFont typeface="Wingdings" panose="05000000000000000000" pitchFamily="2" charset="2"/>
              <a:buChar char="n"/>
            </a:pPr>
            <a:r>
              <a:rPr kumimoji="1" lang="zh-CN" altLang="en-US" sz="2400" b="1" dirty="0">
                <a:latin typeface="Tahoma" panose="020B0604030504040204" pitchFamily="34" charset="0"/>
              </a:rPr>
              <a:t>顺序图中对象的符号和对象图中对象所用的符号一样</a:t>
            </a:r>
            <a:r>
              <a:rPr kumimoji="1" lang="zh-CN" altLang="en-US" sz="2400" b="1" dirty="0" smtClean="0">
                <a:latin typeface="Tahoma" panose="020B0604030504040204" pitchFamily="34" charset="0"/>
              </a:rPr>
              <a:t>。</a:t>
            </a:r>
            <a:endParaRPr kumimoji="1" lang="en-US" altLang="zh-CN" sz="2400" b="1" dirty="0">
              <a:latin typeface="Tahoma" panose="020B0604030504040204" pitchFamily="34" charset="0"/>
            </a:endParaRPr>
          </a:p>
          <a:p>
            <a:pPr lvl="2">
              <a:lnSpc>
                <a:spcPct val="150000"/>
              </a:lnSpc>
            </a:pPr>
            <a:r>
              <a:rPr kumimoji="1" lang="zh-CN" altLang="en-US" sz="2400" b="1" dirty="0">
                <a:latin typeface="Tahoma" panose="020B0604030504040204" pitchFamily="34" charset="0"/>
              </a:rPr>
              <a:t>对象的命名方式有三种：</a:t>
            </a:r>
            <a:endParaRPr kumimoji="1" lang="en-US" altLang="zh-CN" sz="2400" b="1" dirty="0">
              <a:latin typeface="Tahoma" panose="020B0604030504040204" pitchFamily="34" charset="0"/>
            </a:endParaRPr>
          </a:p>
          <a:p>
            <a:pPr marL="1257300" lvl="2" indent="-342900">
              <a:lnSpc>
                <a:spcPct val="150000"/>
              </a:lnSpc>
              <a:buFont typeface="Wingdings" panose="05000000000000000000" pitchFamily="2" charset="2"/>
              <a:buChar char="n"/>
            </a:pPr>
            <a:r>
              <a:rPr kumimoji="1" lang="zh-CN" altLang="en-US" sz="2400" b="1" dirty="0">
                <a:latin typeface="Tahoma" panose="020B0604030504040204" pitchFamily="34" charset="0"/>
              </a:rPr>
              <a:t>包括对象名和类</a:t>
            </a:r>
            <a:r>
              <a:rPr kumimoji="1" lang="zh-CN" altLang="en-US" sz="2400" b="1" dirty="0" smtClean="0">
                <a:latin typeface="Tahoma" panose="020B0604030504040204" pitchFamily="34" charset="0"/>
              </a:rPr>
              <a:t>名</a:t>
            </a:r>
            <a:endParaRPr kumimoji="1" lang="en-US" altLang="zh-CN" sz="2400" b="1" dirty="0">
              <a:latin typeface="Tahoma" panose="020B0604030504040204" pitchFamily="34" charset="0"/>
            </a:endParaRPr>
          </a:p>
          <a:p>
            <a:pPr marL="1257300" lvl="2" indent="-342900">
              <a:lnSpc>
                <a:spcPct val="150000"/>
              </a:lnSpc>
              <a:buFont typeface="Wingdings" panose="05000000000000000000" pitchFamily="2" charset="2"/>
              <a:buChar char="n"/>
            </a:pPr>
            <a:r>
              <a:rPr kumimoji="1" lang="zh-CN" altLang="en-US" sz="2400" b="1" dirty="0">
                <a:latin typeface="Tahoma" panose="020B0604030504040204" pitchFamily="34" charset="0"/>
              </a:rPr>
              <a:t>类名（匿名对象</a:t>
            </a:r>
            <a:r>
              <a:rPr kumimoji="1" lang="zh-CN" altLang="en-US" sz="2400" b="1" dirty="0" smtClean="0">
                <a:latin typeface="Tahoma" panose="020B0604030504040204" pitchFamily="34" charset="0"/>
              </a:rPr>
              <a:t>）</a:t>
            </a:r>
            <a:endParaRPr kumimoji="1" lang="en-US" altLang="zh-CN" sz="2400" b="1" dirty="0">
              <a:latin typeface="Tahoma" panose="020B0604030504040204" pitchFamily="34" charset="0"/>
            </a:endParaRPr>
          </a:p>
          <a:p>
            <a:pPr marL="1257300" lvl="2" indent="-342900">
              <a:lnSpc>
                <a:spcPct val="150000"/>
              </a:lnSpc>
              <a:buFont typeface="Wingdings" panose="05000000000000000000" pitchFamily="2" charset="2"/>
              <a:buChar char="n"/>
            </a:pPr>
            <a:r>
              <a:rPr kumimoji="1" lang="zh-CN" altLang="en-US" sz="2400" b="1" dirty="0">
                <a:latin typeface="Tahoma" panose="020B0604030504040204" pitchFamily="34" charset="0"/>
              </a:rPr>
              <a:t>对象名（不关心类）</a:t>
            </a:r>
            <a:endParaRPr kumimoji="1" lang="en-US" altLang="zh-CN" sz="2400" b="1" dirty="0">
              <a:latin typeface="Tahoma" panose="020B0604030504040204" pitchFamily="34" charset="0"/>
            </a:endParaRPr>
          </a:p>
        </p:txBody>
      </p:sp>
      <p:sp>
        <p:nvSpPr>
          <p:cNvPr id="2" name="矩形 1"/>
          <p:cNvSpPr/>
          <p:nvPr/>
        </p:nvSpPr>
        <p:spPr>
          <a:xfrm>
            <a:off x="-117617" y="937925"/>
            <a:ext cx="2162772" cy="461665"/>
          </a:xfrm>
          <a:prstGeom prst="rect">
            <a:avLst/>
          </a:prstGeom>
        </p:spPr>
        <p:txBody>
          <a:bodyPr wrap="none">
            <a:spAutoFit/>
          </a:bodyPr>
          <a:lstStyle/>
          <a:p>
            <a:pPr lvl="1"/>
            <a:r>
              <a:rPr kumimoji="1" lang="zh-CN" altLang="en-US" sz="2400" b="1" dirty="0">
                <a:solidFill>
                  <a:srgbClr val="FF0000"/>
                </a:solidFill>
                <a:latin typeface="Tahoma" panose="020B0604030504040204" pitchFamily="34" charset="0"/>
              </a:rPr>
              <a:t>（</a:t>
            </a:r>
            <a:r>
              <a:rPr kumimoji="1" lang="en-US" altLang="zh-CN" sz="2400" b="1" dirty="0">
                <a:solidFill>
                  <a:srgbClr val="FF0000"/>
                </a:solidFill>
                <a:latin typeface="Tahoma" panose="020B0604030504040204" pitchFamily="34" charset="0"/>
              </a:rPr>
              <a:t>1</a:t>
            </a:r>
            <a:r>
              <a:rPr kumimoji="1" lang="zh-CN" altLang="en-US" sz="2400" b="1" dirty="0">
                <a:solidFill>
                  <a:srgbClr val="FF0000"/>
                </a:solidFill>
                <a:latin typeface="Tahoma" panose="020B0604030504040204" pitchFamily="34" charset="0"/>
              </a:rPr>
              <a:t>） 对象</a:t>
            </a:r>
            <a:endParaRPr kumimoji="1" lang="zh-CN" altLang="en-US" sz="2400" b="1" dirty="0">
              <a:solidFill>
                <a:srgbClr val="FF0000"/>
              </a:solidFill>
              <a:latin typeface="Tahoma" panose="020B0604030504040204" pitchFamily="34" charset="0"/>
            </a:endParaRPr>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状态图的组成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TextBox 8"/>
          <p:cNvSpPr txBox="1"/>
          <p:nvPr/>
        </p:nvSpPr>
        <p:spPr>
          <a:xfrm>
            <a:off x="-96688" y="860784"/>
            <a:ext cx="5006867" cy="430887"/>
          </a:xfrm>
          <a:prstGeom prst="rect">
            <a:avLst/>
          </a:prstGeom>
          <a:noFill/>
        </p:spPr>
        <p:txBody>
          <a:bodyPr wrap="square" lIns="0" tIns="0" rIns="0" bIns="0" rtlCol="0" anchor="ctr">
            <a:spAutoFit/>
          </a:bodyPr>
          <a:lstStyle/>
          <a:p>
            <a:r>
              <a:rPr lang="zh-CN" altLang="en-US" sz="2800" dirty="0" smtClean="0"/>
              <a:t>（</a:t>
            </a:r>
            <a:r>
              <a:rPr lang="en-US" altLang="zh-CN" sz="2800" dirty="0"/>
              <a:t>2</a:t>
            </a:r>
            <a:r>
              <a:rPr lang="zh-CN" altLang="en-US" sz="2800" dirty="0" smtClean="0"/>
              <a:t>）</a:t>
            </a:r>
            <a:r>
              <a:rPr lang="en-US" altLang="zh-CN" sz="2800" dirty="0" smtClean="0"/>
              <a:t> </a:t>
            </a:r>
            <a:r>
              <a:rPr lang="zh-CN" altLang="en-US" sz="2800" dirty="0"/>
              <a:t>转换（转移、迁移）</a:t>
            </a:r>
            <a:endParaRPr lang="zh-CN" altLang="en-US" sz="2800" dirty="0"/>
          </a:p>
        </p:txBody>
      </p:sp>
      <p:sp>
        <p:nvSpPr>
          <p:cNvPr id="5" name="矩形 4"/>
          <p:cNvSpPr/>
          <p:nvPr/>
        </p:nvSpPr>
        <p:spPr>
          <a:xfrm>
            <a:off x="363786" y="1522738"/>
            <a:ext cx="10976758" cy="1200329"/>
          </a:xfrm>
          <a:prstGeom prst="rect">
            <a:avLst/>
          </a:prstGeom>
        </p:spPr>
        <p:txBody>
          <a:bodyPr wrap="square">
            <a:spAutoFit/>
          </a:bodyPr>
          <a:lstStyle/>
          <a:p>
            <a:pPr>
              <a:lnSpc>
                <a:spcPct val="150000"/>
              </a:lnSpc>
            </a:pPr>
            <a:r>
              <a:rPr lang="zh-CN" altLang="en-US" sz="2400" b="1" dirty="0">
                <a:latin typeface="微软雅黑" panose="020B0503020204020204" pitchFamily="34" charset="-122"/>
                <a:ea typeface="微软雅黑" panose="020B0503020204020204" pitchFamily="34" charset="-122"/>
              </a:rPr>
              <a:t>状态转移</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是指两个状态之间的关系</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表示当一个特定事件出现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且满足一定条件</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如果有的话</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对象就从源状态进入目标状态</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并会执行一定动作。</a:t>
            </a:r>
            <a:endParaRPr lang="zh-CN" altLang="en-US" sz="2400" dirty="0">
              <a:latin typeface="微软雅黑" panose="020B0503020204020204" pitchFamily="34" charset="-122"/>
              <a:ea typeface="微软雅黑" panose="020B0503020204020204" pitchFamily="34" charset="-122"/>
            </a:endParaRPr>
          </a:p>
        </p:txBody>
      </p:sp>
      <p:sp>
        <p:nvSpPr>
          <p:cNvPr id="6" name="AutoShape 5"/>
          <p:cNvSpPr>
            <a:spLocks noChangeArrowheads="1"/>
          </p:cNvSpPr>
          <p:nvPr/>
        </p:nvSpPr>
        <p:spPr bwMode="auto">
          <a:xfrm>
            <a:off x="2990920" y="4261419"/>
            <a:ext cx="5939324" cy="1942748"/>
          </a:xfrm>
          <a:prstGeom prst="wedgeRoundRectCallout">
            <a:avLst>
              <a:gd name="adj1" fmla="val -6020"/>
              <a:gd name="adj2" fmla="val -90931"/>
              <a:gd name="adj3" fmla="val 16667"/>
            </a:avLst>
          </a:prstGeom>
          <a:ln>
            <a:headEnd type="none" w="sm" len="sm"/>
            <a:tailEnd type="none" w="lg" len="med"/>
          </a:ln>
        </p:spPr>
        <p:style>
          <a:lnRef idx="1">
            <a:schemeClr val="accent3"/>
          </a:lnRef>
          <a:fillRef idx="2">
            <a:schemeClr val="accent3"/>
          </a:fillRef>
          <a:effectRef idx="1">
            <a:schemeClr val="accent3"/>
          </a:effectRef>
          <a:fontRef idx="minor">
            <a:schemeClr val="dk1"/>
          </a:fontRef>
        </p:style>
        <p:txBody>
          <a:bodyPr/>
          <a:lstStyle/>
          <a:p>
            <a:pPr algn="l"/>
            <a:r>
              <a:rPr lang="en-US" altLang="zh-CN" sz="2800" b="1" dirty="0">
                <a:solidFill>
                  <a:srgbClr val="000099"/>
                </a:solidFill>
                <a:latin typeface="楷体_GB2312" pitchFamily="49" charset="-122"/>
                <a:ea typeface="楷体_GB2312" pitchFamily="49" charset="-122"/>
              </a:rPr>
              <a:t> </a:t>
            </a:r>
            <a:r>
              <a:rPr lang="zh-CN" altLang="en-US" sz="2800" b="1" dirty="0">
                <a:solidFill>
                  <a:srgbClr val="000099"/>
                </a:solidFill>
                <a:latin typeface="楷体_GB2312" pitchFamily="49" charset="-122"/>
                <a:ea typeface="楷体_GB2312" pitchFamily="49" charset="-122"/>
              </a:rPr>
              <a:t>简单说</a:t>
            </a:r>
            <a:r>
              <a:rPr lang="en-US" altLang="zh-CN" sz="2800" b="1" dirty="0">
                <a:solidFill>
                  <a:srgbClr val="000099"/>
                </a:solidFill>
                <a:latin typeface="楷体_GB2312" pitchFamily="49" charset="-122"/>
                <a:ea typeface="楷体_GB2312" pitchFamily="49" charset="-122"/>
              </a:rPr>
              <a:t>,</a:t>
            </a:r>
            <a:r>
              <a:rPr lang="zh-CN" altLang="en-US" sz="2800" b="1" dirty="0">
                <a:solidFill>
                  <a:srgbClr val="000099"/>
                </a:solidFill>
                <a:latin typeface="楷体_GB2312" pitchFamily="49" charset="-122"/>
                <a:ea typeface="楷体_GB2312" pitchFamily="49" charset="-122"/>
              </a:rPr>
              <a:t>一个事件可能导致对象从一个状态移动到另外一个状态</a:t>
            </a:r>
            <a:r>
              <a:rPr lang="en-US" altLang="zh-CN" sz="2800" b="1" dirty="0">
                <a:solidFill>
                  <a:srgbClr val="000099"/>
                </a:solidFill>
                <a:latin typeface="楷体_GB2312" pitchFamily="49" charset="-122"/>
                <a:ea typeface="楷体_GB2312" pitchFamily="49" charset="-122"/>
              </a:rPr>
              <a:t>,</a:t>
            </a:r>
            <a:r>
              <a:rPr lang="zh-CN" altLang="en-US" sz="2800" b="1" dirty="0">
                <a:solidFill>
                  <a:srgbClr val="000099"/>
                </a:solidFill>
                <a:latin typeface="楷体_GB2312" pitchFamily="49" charset="-122"/>
                <a:ea typeface="楷体_GB2312" pitchFamily="49" charset="-122"/>
              </a:rPr>
              <a:t>这样的移动称为</a:t>
            </a:r>
            <a:r>
              <a:rPr lang="zh-CN" altLang="en-US" sz="2800" b="1" dirty="0">
                <a:solidFill>
                  <a:srgbClr val="800000"/>
                </a:solidFill>
                <a:latin typeface="楷体_GB2312" pitchFamily="49" charset="-122"/>
                <a:ea typeface="楷体_GB2312" pitchFamily="49" charset="-122"/>
              </a:rPr>
              <a:t>－转移</a:t>
            </a:r>
            <a:endParaRPr lang="zh-CN" altLang="en-US" sz="2800" b="1" dirty="0">
              <a:solidFill>
                <a:srgbClr val="800000"/>
              </a:solidFill>
              <a:latin typeface="楷体_GB2312" pitchFamily="49" charset="-122"/>
              <a:ea typeface="楷体_GB2312" pitchFamily="49" charset="-122"/>
            </a:endParaRPr>
          </a:p>
        </p:txBody>
      </p:sp>
      <p:graphicFrame>
        <p:nvGraphicFramePr>
          <p:cNvPr id="7" name="Object 3"/>
          <p:cNvGraphicFramePr>
            <a:graphicFrameLocks noChangeAspect="1"/>
          </p:cNvGraphicFramePr>
          <p:nvPr/>
        </p:nvGraphicFramePr>
        <p:xfrm>
          <a:off x="1684148" y="2723067"/>
          <a:ext cx="9215615" cy="1197954"/>
        </p:xfrm>
        <a:graphic>
          <a:graphicData uri="http://schemas.openxmlformats.org/presentationml/2006/ole">
            <mc:AlternateContent xmlns:mc="http://schemas.openxmlformats.org/markup-compatibility/2006">
              <mc:Choice xmlns:v="urn:schemas-microsoft-com:vml" Requires="v">
                <p:oleObj spid="_x0000_s9232" name="Visio" r:id="rId1" imgW="6276340" imgH="688340" progId="Visio.Drawing.11">
                  <p:embed/>
                </p:oleObj>
              </mc:Choice>
              <mc:Fallback>
                <p:oleObj name="Visio" r:id="rId1" imgW="6276340" imgH="688340" progId="Visio.Drawing.11">
                  <p:embed/>
                  <p:pic>
                    <p:nvPicPr>
                      <p:cNvPr id="0" name="图片 92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4148" y="2723067"/>
                        <a:ext cx="9215615" cy="1197954"/>
                      </a:xfrm>
                      <a:prstGeom prst="rect">
                        <a:avLst/>
                      </a:prstGeom>
                      <a:noFill/>
                      <a:ln>
                        <a:noFill/>
                      </a:ln>
                      <a:effectLst/>
                    </p:spPr>
                  </p:pic>
                </p:oleObj>
              </mc:Fallback>
            </mc:AlternateContent>
          </a:graphicData>
        </a:graphic>
      </p:graphicFrame>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状态图的组成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矩形 3"/>
          <p:cNvSpPr/>
          <p:nvPr/>
        </p:nvSpPr>
        <p:spPr>
          <a:xfrm>
            <a:off x="407045" y="2030468"/>
            <a:ext cx="11558711" cy="3970318"/>
          </a:xfrm>
          <a:prstGeom prst="rect">
            <a:avLst/>
          </a:prstGeom>
        </p:spPr>
        <p:txBody>
          <a:bodyPr wrap="square">
            <a:spAutoFit/>
          </a:bodyPr>
          <a:lstStyle/>
          <a:p>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转换用</a:t>
            </a:r>
            <a:r>
              <a:rPr lang="zh-CN" altLang="en-US" sz="2800" dirty="0">
                <a:solidFill>
                  <a:srgbClr val="FF0000"/>
                </a:solidFill>
                <a:latin typeface="微软雅黑" panose="020B0503020204020204" pitchFamily="34" charset="-122"/>
                <a:ea typeface="微软雅黑" panose="020B0503020204020204" pitchFamily="34" charset="-122"/>
              </a:rPr>
              <a:t>带箭头的直线表示</a:t>
            </a:r>
            <a:r>
              <a:rPr lang="zh-CN" altLang="en-US" sz="2800" dirty="0">
                <a:latin typeface="微软雅黑" panose="020B0503020204020204" pitchFamily="34" charset="-122"/>
                <a:ea typeface="微软雅黑" panose="020B0503020204020204" pitchFamily="34" charset="-122"/>
              </a:rPr>
              <a:t>，连接了源状态和目标状态。 </a:t>
            </a:r>
            <a:endParaRPr lang="en-US" altLang="zh-CN" sz="2800" dirty="0" smtClean="0">
              <a:latin typeface="微软雅黑" panose="020B0503020204020204" pitchFamily="34" charset="-122"/>
              <a:ea typeface="微软雅黑" panose="020B0503020204020204" pitchFamily="34" charset="-122"/>
            </a:endParaRPr>
          </a:p>
          <a:p>
            <a:endParaRPr lang="en-US" altLang="zh-CN" sz="2800" dirty="0" smtClean="0">
              <a:latin typeface="微软雅黑" panose="020B0503020204020204" pitchFamily="34" charset="-122"/>
              <a:ea typeface="微软雅黑" panose="020B0503020204020204" pitchFamily="34" charset="-122"/>
            </a:endParaRPr>
          </a:p>
          <a:p>
            <a:r>
              <a:rPr lang="en-US" altLang="zh-CN" sz="2800" dirty="0" smtClean="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状态间的转换需要各种条件和触发事件才能激活转移，</a:t>
            </a:r>
            <a:r>
              <a:rPr lang="zh-CN" altLang="en-US" sz="2800" dirty="0" smtClean="0">
                <a:solidFill>
                  <a:srgbClr val="FF0000"/>
                </a:solidFill>
                <a:latin typeface="微软雅黑" panose="020B0503020204020204" pitchFamily="34" charset="-122"/>
                <a:ea typeface="微软雅黑" panose="020B0503020204020204" pitchFamily="34" charset="-122"/>
              </a:rPr>
              <a:t>包括</a:t>
            </a:r>
            <a:r>
              <a:rPr lang="zh-CN" altLang="en-US" sz="2800" dirty="0">
                <a:solidFill>
                  <a:srgbClr val="FF0000"/>
                </a:solidFill>
                <a:latin typeface="微软雅黑" panose="020B0503020204020204" pitchFamily="34" charset="-122"/>
                <a:ea typeface="微软雅黑" panose="020B0503020204020204" pitchFamily="34" charset="-122"/>
              </a:rPr>
              <a:t>事件、监护条件和动作。 </a:t>
            </a:r>
            <a:endParaRPr lang="en-US" altLang="zh-CN" sz="2800" dirty="0" smtClean="0">
              <a:solidFill>
                <a:srgbClr val="FF0000"/>
              </a:solidFill>
              <a:latin typeface="微软雅黑" panose="020B0503020204020204" pitchFamily="34" charset="-122"/>
              <a:ea typeface="微软雅黑" panose="020B0503020204020204" pitchFamily="34" charset="-122"/>
            </a:endParaRPr>
          </a:p>
          <a:p>
            <a:endParaRPr lang="en-US" altLang="zh-CN" sz="2800" dirty="0" smtClean="0">
              <a:latin typeface="微软雅黑" panose="020B0503020204020204" pitchFamily="34" charset="-122"/>
              <a:ea typeface="微软雅黑" panose="020B0503020204020204" pitchFamily="34" charset="-122"/>
            </a:endParaRPr>
          </a:p>
          <a:p>
            <a:r>
              <a:rPr lang="en-US" altLang="zh-CN" sz="2800" dirty="0" smtClean="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需要上述条件才能转移的转移叫</a:t>
            </a:r>
            <a:r>
              <a:rPr lang="zh-CN" altLang="en-US" sz="2800" dirty="0">
                <a:solidFill>
                  <a:srgbClr val="FF0000"/>
                </a:solidFill>
                <a:latin typeface="微软雅黑" panose="020B0503020204020204" pitchFamily="34" charset="-122"/>
                <a:ea typeface="微软雅黑" panose="020B0503020204020204" pitchFamily="34" charset="-122"/>
              </a:rPr>
              <a:t>触发转移</a:t>
            </a:r>
            <a:r>
              <a:rPr lang="zh-CN" altLang="en-US" sz="2800" dirty="0">
                <a:latin typeface="微软雅黑" panose="020B0503020204020204" pitchFamily="34" charset="-122"/>
                <a:ea typeface="微软雅黑" panose="020B0503020204020204" pitchFamily="34" charset="-122"/>
              </a:rPr>
              <a:t>。 </a:t>
            </a:r>
            <a:endParaRPr lang="en-US" altLang="zh-CN" sz="2800" dirty="0" smtClean="0">
              <a:latin typeface="微软雅黑" panose="020B0503020204020204" pitchFamily="34" charset="-122"/>
              <a:ea typeface="微软雅黑" panose="020B0503020204020204" pitchFamily="34" charset="-122"/>
            </a:endParaRPr>
          </a:p>
          <a:p>
            <a:endParaRPr lang="en-US" altLang="zh-CN" sz="2800" dirty="0" smtClean="0">
              <a:latin typeface="微软雅黑" panose="020B0503020204020204" pitchFamily="34" charset="-122"/>
              <a:ea typeface="微软雅黑" panose="020B0503020204020204" pitchFamily="34" charset="-122"/>
            </a:endParaRPr>
          </a:p>
          <a:p>
            <a:r>
              <a:rPr lang="en-US" altLang="zh-CN" sz="2800" dirty="0" smtClean="0">
                <a:latin typeface="微软雅黑" panose="020B0503020204020204" pitchFamily="34" charset="-122"/>
                <a:ea typeface="微软雅黑" panose="020B0503020204020204" pitchFamily="34" charset="-122"/>
              </a:rPr>
              <a:t>• </a:t>
            </a:r>
            <a:r>
              <a:rPr lang="zh-CN" altLang="en-US" sz="2800" dirty="0">
                <a:solidFill>
                  <a:srgbClr val="0000FF"/>
                </a:solidFill>
                <a:latin typeface="微软雅黑" panose="020B0503020204020204" pitchFamily="34" charset="-122"/>
                <a:ea typeface="微软雅黑" panose="020B0503020204020204" pitchFamily="34" charset="-122"/>
              </a:rPr>
              <a:t>不需要任何条件的转移叫</a:t>
            </a:r>
            <a:r>
              <a:rPr lang="zh-CN" altLang="en-US" sz="2800" dirty="0">
                <a:solidFill>
                  <a:srgbClr val="FF0000"/>
                </a:solidFill>
                <a:latin typeface="微软雅黑" panose="020B0503020204020204" pitchFamily="34" charset="-122"/>
                <a:ea typeface="微软雅黑" panose="020B0503020204020204" pitchFamily="34" charset="-122"/>
              </a:rPr>
              <a:t>无触发转移（完成转移，完成</a:t>
            </a:r>
            <a:r>
              <a:rPr lang="zh-CN" altLang="en-US" sz="2800" dirty="0" smtClean="0">
                <a:solidFill>
                  <a:srgbClr val="FF0000"/>
                </a:solidFill>
                <a:latin typeface="微软雅黑" panose="020B0503020204020204" pitchFamily="34" charset="-122"/>
                <a:ea typeface="微软雅黑" panose="020B0503020204020204" pitchFamily="34" charset="-122"/>
              </a:rPr>
              <a:t>迁移</a:t>
            </a:r>
            <a:r>
              <a:rPr lang="zh-CN" altLang="en-US" sz="2800" dirty="0">
                <a:solidFill>
                  <a:srgbClr val="FF0000"/>
                </a:solidFill>
                <a:latin typeface="微软雅黑" panose="020B0503020204020204" pitchFamily="34" charset="-122"/>
                <a:ea typeface="微软雅黑" panose="020B0503020204020204" pitchFamily="34" charset="-122"/>
              </a:rPr>
              <a:t>），它在源状态完成活动时隐式地</a:t>
            </a:r>
            <a:r>
              <a:rPr lang="en-US" altLang="zh-CN" sz="2800" dirty="0">
                <a:solidFill>
                  <a:srgbClr val="FF0000"/>
                </a:solidFill>
                <a:latin typeface="微软雅黑" panose="020B0503020204020204" pitchFamily="34" charset="-122"/>
                <a:ea typeface="微软雅黑" panose="020B0503020204020204" pitchFamily="34" charset="-122"/>
              </a:rPr>
              <a:t>(</a:t>
            </a:r>
            <a:r>
              <a:rPr lang="zh-CN" altLang="en-US" sz="2800" dirty="0">
                <a:solidFill>
                  <a:srgbClr val="FF0000"/>
                </a:solidFill>
                <a:latin typeface="微软雅黑" panose="020B0503020204020204" pitchFamily="34" charset="-122"/>
                <a:ea typeface="微软雅黑" panose="020B0503020204020204" pitchFamily="34" charset="-122"/>
              </a:rPr>
              <a:t>自动</a:t>
            </a:r>
            <a:r>
              <a:rPr lang="en-US" altLang="zh-CN" sz="2800" dirty="0">
                <a:solidFill>
                  <a:srgbClr val="FF0000"/>
                </a:solidFill>
                <a:latin typeface="微软雅黑" panose="020B0503020204020204" pitchFamily="34" charset="-122"/>
                <a:ea typeface="微软雅黑" panose="020B0503020204020204" pitchFamily="34" charset="-122"/>
              </a:rPr>
              <a:t>)</a:t>
            </a:r>
            <a:r>
              <a:rPr lang="zh-CN" altLang="en-US" sz="2800" dirty="0">
                <a:solidFill>
                  <a:srgbClr val="FF0000"/>
                </a:solidFill>
                <a:latin typeface="微软雅黑" panose="020B0503020204020204" pitchFamily="34" charset="-122"/>
                <a:ea typeface="微软雅黑" panose="020B0503020204020204" pitchFamily="34" charset="-122"/>
              </a:rPr>
              <a:t>触发</a:t>
            </a:r>
            <a:endParaRPr lang="en-US" altLang="zh-CN" sz="2800" dirty="0">
              <a:solidFill>
                <a:srgbClr val="FF0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415480" y="746152"/>
            <a:ext cx="8791870" cy="1251398"/>
          </a:xfrm>
          <a:prstGeom prst="rect">
            <a:avLst/>
          </a:prstGeom>
        </p:spPr>
      </p:pic>
      <p:pic>
        <p:nvPicPr>
          <p:cNvPr id="6" name="图片 5"/>
          <p:cNvPicPr>
            <a:picLocks noChangeAspect="1"/>
          </p:cNvPicPr>
          <p:nvPr/>
        </p:nvPicPr>
        <p:blipFill>
          <a:blip r:embed="rId2"/>
          <a:stretch>
            <a:fillRect/>
          </a:stretch>
        </p:blipFill>
        <p:spPr>
          <a:xfrm>
            <a:off x="4799856" y="6000786"/>
            <a:ext cx="4065225" cy="683046"/>
          </a:xfrm>
          <a:prstGeom prst="rect">
            <a:avLst/>
          </a:prstGeom>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状态图的组成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TextBox 8"/>
          <p:cNvSpPr txBox="1"/>
          <p:nvPr/>
        </p:nvSpPr>
        <p:spPr>
          <a:xfrm>
            <a:off x="298301" y="981626"/>
            <a:ext cx="3709449" cy="430887"/>
          </a:xfrm>
          <a:prstGeom prst="rect">
            <a:avLst/>
          </a:prstGeom>
          <a:noFill/>
        </p:spPr>
        <p:txBody>
          <a:bodyPr wrap="square" lIns="0" tIns="0" rIns="0" bIns="0" rtlCol="0" anchor="ctr">
            <a:spAutoFit/>
          </a:bodyPr>
          <a:lstStyle/>
          <a:p>
            <a:r>
              <a:rPr lang="zh-CN" altLang="en-US" sz="2800" dirty="0" smtClean="0"/>
              <a:t>状态转移</a:t>
            </a:r>
            <a:r>
              <a:rPr lang="en-US" altLang="zh-CN" sz="2800" dirty="0" smtClean="0"/>
              <a:t>/</a:t>
            </a:r>
            <a:r>
              <a:rPr lang="zh-CN" altLang="en-US" sz="2800" dirty="0" smtClean="0"/>
              <a:t>转移</a:t>
            </a:r>
            <a:endParaRPr lang="zh-CN" altLang="en-US" sz="2800" dirty="0"/>
          </a:p>
        </p:txBody>
      </p:sp>
      <p:pic>
        <p:nvPicPr>
          <p:cNvPr id="5" name="Picture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96196" y="1860989"/>
            <a:ext cx="9580324" cy="276625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1181390" y="5059199"/>
            <a:ext cx="10171193" cy="1477328"/>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285750" indent="-285750">
              <a:buFont typeface="Wingdings" panose="05000000000000000000" pitchFamily="2" charset="2"/>
              <a:buChar char="l"/>
            </a:pPr>
            <a:r>
              <a:rPr lang="zh-CN" altLang="en-US" b="1" dirty="0"/>
              <a:t>与状态</a:t>
            </a:r>
            <a:r>
              <a:rPr lang="en-US" altLang="zh-CN" b="1" dirty="0"/>
              <a:t>off</a:t>
            </a:r>
            <a:r>
              <a:rPr lang="zh-CN" altLang="en-US" b="1" dirty="0"/>
              <a:t>相关的转移有两个，其触发事件都是</a:t>
            </a:r>
            <a:r>
              <a:rPr lang="en-US" altLang="zh-CN" b="1" dirty="0" err="1"/>
              <a:t>turnOn</a:t>
            </a:r>
            <a:r>
              <a:rPr lang="zh-CN" altLang="en-US" b="1" dirty="0"/>
              <a:t>，只不过其监护条件不同。如果对象收到事件</a:t>
            </a:r>
            <a:r>
              <a:rPr lang="en-US" altLang="zh-CN" b="1" dirty="0" err="1"/>
              <a:t>turnOn</a:t>
            </a:r>
            <a:r>
              <a:rPr lang="zh-CN" altLang="en-US" b="1" dirty="0"/>
              <a:t>，那么将判断壶中是否有水；如果</a:t>
            </a:r>
            <a:r>
              <a:rPr lang="en-US" altLang="zh-CN" b="1" dirty="0"/>
              <a:t>[</a:t>
            </a:r>
            <a:r>
              <a:rPr lang="zh-CN" altLang="en-US" b="1" dirty="0"/>
              <a:t>没水</a:t>
            </a:r>
            <a:r>
              <a:rPr lang="en-US" altLang="zh-CN" b="1" dirty="0"/>
              <a:t>]</a:t>
            </a:r>
            <a:r>
              <a:rPr lang="zh-CN" altLang="en-US" b="1" dirty="0"/>
              <a:t>，则仍然处于</a:t>
            </a:r>
            <a:r>
              <a:rPr lang="en-US" altLang="zh-CN" b="1" dirty="0"/>
              <a:t>off</a:t>
            </a:r>
            <a:r>
              <a:rPr lang="zh-CN" altLang="en-US" b="1" dirty="0"/>
              <a:t>状态；如果</a:t>
            </a:r>
            <a:r>
              <a:rPr lang="en-US" altLang="zh-CN" b="1" dirty="0"/>
              <a:t>[</a:t>
            </a:r>
            <a:r>
              <a:rPr lang="zh-CN" altLang="en-US" b="1" dirty="0"/>
              <a:t>有水</a:t>
            </a:r>
            <a:r>
              <a:rPr lang="en-US" altLang="zh-CN" b="1" dirty="0"/>
              <a:t>]</a:t>
            </a:r>
            <a:r>
              <a:rPr lang="zh-CN" altLang="en-US" b="1" dirty="0"/>
              <a:t>则转为</a:t>
            </a:r>
            <a:r>
              <a:rPr lang="en-US" altLang="zh-CN" b="1" dirty="0"/>
              <a:t>on</a:t>
            </a:r>
            <a:r>
              <a:rPr lang="zh-CN" altLang="en-US" b="1" dirty="0"/>
              <a:t>状态，并执行“烧水”动作</a:t>
            </a:r>
            <a:endParaRPr lang="zh-CN" altLang="en-US" b="1" dirty="0"/>
          </a:p>
          <a:p>
            <a:pPr marL="285750" indent="-285750">
              <a:buFont typeface="Wingdings" panose="05000000000000000000" pitchFamily="2" charset="2"/>
              <a:buChar char="l"/>
            </a:pPr>
            <a:r>
              <a:rPr lang="zh-CN" altLang="en-US" b="1" dirty="0"/>
              <a:t>而与状态</a:t>
            </a:r>
            <a:r>
              <a:rPr lang="en-US" altLang="zh-CN" b="1" dirty="0"/>
              <a:t>on</a:t>
            </a:r>
            <a:r>
              <a:rPr lang="zh-CN" altLang="en-US" b="1" dirty="0"/>
              <a:t>相关的转移也有两个，如果“水开了”就执行</a:t>
            </a:r>
            <a:r>
              <a:rPr lang="en-US" altLang="zh-CN" b="1" dirty="0" err="1"/>
              <a:t>turnOff</a:t>
            </a:r>
            <a:r>
              <a:rPr lang="zh-CN" altLang="en-US" b="1" dirty="0"/>
              <a:t>，关掉开关；如果烧坏了，就进入了终态了 </a:t>
            </a:r>
            <a:endParaRPr lang="zh-CN" altLang="en-US" b="1" dirty="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状态图的组成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矩形 3"/>
          <p:cNvSpPr/>
          <p:nvPr/>
        </p:nvSpPr>
        <p:spPr>
          <a:xfrm>
            <a:off x="352778" y="980728"/>
            <a:ext cx="2646878" cy="486287"/>
          </a:xfrm>
          <a:prstGeom prst="rect">
            <a:avLst/>
          </a:prstGeom>
        </p:spPr>
        <p:txBody>
          <a:bodyPr wrap="none">
            <a:spAutoFit/>
          </a:bodyPr>
          <a:lstStyle/>
          <a:p>
            <a:pPr marL="342900" lvl="0" indent="-342900" eaLnBrk="0" fontAlgn="base" hangingPunct="0">
              <a:lnSpc>
                <a:spcPct val="80000"/>
              </a:lnSpc>
              <a:spcBef>
                <a:spcPct val="20000"/>
              </a:spcBef>
              <a:spcAft>
                <a:spcPct val="0"/>
              </a:spcAft>
            </a:pPr>
            <a:r>
              <a:rPr kumimoji="1" lang="zh-CN" altLang="en-US" sz="3200" dirty="0">
                <a:solidFill>
                  <a:srgbClr val="FF0000"/>
                </a:solidFill>
                <a:latin typeface="Tahoma" panose="020B0604030504040204" pitchFamily="34" charset="0"/>
              </a:rPr>
              <a:t>转换的五要素</a:t>
            </a:r>
            <a:endParaRPr kumimoji="1" lang="zh-CN" altLang="en-US" sz="3200" dirty="0">
              <a:solidFill>
                <a:srgbClr val="FF0000"/>
              </a:solidFill>
              <a:latin typeface="Tahoma" panose="020B0604030504040204" pitchFamily="34" charset="0"/>
            </a:endParaRPr>
          </a:p>
        </p:txBody>
      </p:sp>
      <p:pic>
        <p:nvPicPr>
          <p:cNvPr id="5" name="图片 4"/>
          <p:cNvPicPr>
            <a:picLocks noChangeAspect="1"/>
          </p:cNvPicPr>
          <p:nvPr/>
        </p:nvPicPr>
        <p:blipFill>
          <a:blip r:embed="rId1"/>
          <a:stretch>
            <a:fillRect/>
          </a:stretch>
        </p:blipFill>
        <p:spPr>
          <a:xfrm>
            <a:off x="2999656" y="980728"/>
            <a:ext cx="7765964" cy="2325139"/>
          </a:xfrm>
          <a:prstGeom prst="rect">
            <a:avLst/>
          </a:prstGeom>
        </p:spPr>
      </p:pic>
      <p:sp>
        <p:nvSpPr>
          <p:cNvPr id="6" name="矩形 5"/>
          <p:cNvSpPr/>
          <p:nvPr/>
        </p:nvSpPr>
        <p:spPr>
          <a:xfrm>
            <a:off x="1127448" y="3441680"/>
            <a:ext cx="9753600" cy="3416320"/>
          </a:xfrm>
          <a:prstGeom prst="rect">
            <a:avLst/>
          </a:prstGeom>
          <a:ln w="19050">
            <a:solidFill>
              <a:srgbClr val="0000FF"/>
            </a:solidFill>
          </a:ln>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 </a:t>
            </a:r>
            <a:r>
              <a:rPr lang="zh-CN" altLang="en-US" sz="2400" dirty="0">
                <a:solidFill>
                  <a:srgbClr val="FF0000"/>
                </a:solidFill>
                <a:latin typeface="微软雅黑" panose="020B0503020204020204" pitchFamily="34" charset="-122"/>
                <a:ea typeface="微软雅黑" panose="020B0503020204020204" pitchFamily="34" charset="-122"/>
              </a:rPr>
              <a:t>源状态</a:t>
            </a:r>
            <a:r>
              <a:rPr lang="zh-CN" altLang="en-US" sz="2400" dirty="0">
                <a:latin typeface="微软雅黑" panose="020B0503020204020204" pitchFamily="34" charset="-122"/>
                <a:ea typeface="微软雅黑" panose="020B0503020204020204" pitchFamily="34" charset="-122"/>
              </a:rPr>
              <a:t>：受转换影响的状态 </a:t>
            </a:r>
            <a:endParaRPr lang="en-US" altLang="zh-CN" sz="2400" dirty="0" smtClean="0">
              <a:latin typeface="微软雅黑" panose="020B0503020204020204" pitchFamily="34" charset="-122"/>
              <a:ea typeface="微软雅黑" panose="020B0503020204020204" pitchFamily="34" charset="-122"/>
            </a:endParaRPr>
          </a:p>
          <a:p>
            <a:pPr>
              <a:lnSpc>
                <a:spcPct val="150000"/>
              </a:lnSpc>
            </a:pPr>
            <a:r>
              <a:rPr lang="zh-CN" altLang="en-US" sz="2400" dirty="0" smtClean="0">
                <a:latin typeface="微软雅黑" panose="020B0503020204020204" pitchFamily="34" charset="-122"/>
                <a:ea typeface="微软雅黑" panose="020B0503020204020204" pitchFamily="34" charset="-122"/>
              </a:rPr>
              <a:t>• </a:t>
            </a:r>
            <a:r>
              <a:rPr lang="zh-CN" altLang="en-US" sz="2400" dirty="0">
                <a:solidFill>
                  <a:srgbClr val="FF0000"/>
                </a:solidFill>
                <a:latin typeface="微软雅黑" panose="020B0503020204020204" pitchFamily="34" charset="-122"/>
                <a:ea typeface="微软雅黑" panose="020B0503020204020204" pitchFamily="34" charset="-122"/>
              </a:rPr>
              <a:t>目标状态</a:t>
            </a:r>
            <a:r>
              <a:rPr lang="zh-CN" altLang="en-US" sz="2400" dirty="0">
                <a:latin typeface="微软雅黑" panose="020B0503020204020204" pitchFamily="34" charset="-122"/>
                <a:ea typeface="微软雅黑" panose="020B0503020204020204" pitchFamily="34" charset="-122"/>
              </a:rPr>
              <a:t>：当转换完成后对象的状态 </a:t>
            </a:r>
            <a:endParaRPr lang="en-US" altLang="zh-CN" sz="2400" dirty="0" smtClean="0">
              <a:latin typeface="微软雅黑" panose="020B0503020204020204" pitchFamily="34" charset="-122"/>
              <a:ea typeface="微软雅黑" panose="020B0503020204020204" pitchFamily="34" charset="-122"/>
            </a:endParaRPr>
          </a:p>
          <a:p>
            <a:pPr>
              <a:lnSpc>
                <a:spcPct val="150000"/>
              </a:lnSpc>
            </a:pPr>
            <a:r>
              <a:rPr lang="zh-CN" altLang="en-US" sz="2400" dirty="0" smtClean="0">
                <a:latin typeface="微软雅黑" panose="020B0503020204020204" pitchFamily="34" charset="-122"/>
                <a:ea typeface="微软雅黑" panose="020B0503020204020204" pitchFamily="34" charset="-122"/>
              </a:rPr>
              <a:t>• </a:t>
            </a:r>
            <a:r>
              <a:rPr lang="zh-CN" altLang="en-US" sz="2400" dirty="0">
                <a:solidFill>
                  <a:srgbClr val="FF0000"/>
                </a:solidFill>
                <a:latin typeface="微软雅黑" panose="020B0503020204020204" pitchFamily="34" charset="-122"/>
                <a:ea typeface="微软雅黑" panose="020B0503020204020204" pitchFamily="34" charset="-122"/>
              </a:rPr>
              <a:t>触发事件</a:t>
            </a:r>
            <a:r>
              <a:rPr lang="zh-CN" altLang="en-US" sz="2400" dirty="0">
                <a:latin typeface="微软雅黑" panose="020B0503020204020204" pitchFamily="34" charset="-122"/>
                <a:ea typeface="微软雅黑" panose="020B0503020204020204" pitchFamily="34" charset="-122"/>
              </a:rPr>
              <a:t>：用来为转换定义一个事件 </a:t>
            </a:r>
            <a:endParaRPr lang="en-US" altLang="zh-CN" sz="2400" dirty="0" smtClean="0">
              <a:latin typeface="微软雅黑" panose="020B0503020204020204" pitchFamily="34" charset="-122"/>
              <a:ea typeface="微软雅黑" panose="020B0503020204020204" pitchFamily="34" charset="-122"/>
            </a:endParaRPr>
          </a:p>
          <a:p>
            <a:pPr>
              <a:lnSpc>
                <a:spcPct val="150000"/>
              </a:lnSpc>
            </a:pPr>
            <a:r>
              <a:rPr lang="zh-CN" altLang="en-US" sz="2400" dirty="0" smtClean="0">
                <a:latin typeface="微软雅黑" panose="020B0503020204020204" pitchFamily="34" charset="-122"/>
                <a:ea typeface="微软雅黑" panose="020B0503020204020204" pitchFamily="34" charset="-122"/>
              </a:rPr>
              <a:t>• </a:t>
            </a:r>
            <a:r>
              <a:rPr lang="zh-CN" altLang="en-US" sz="2400" dirty="0">
                <a:solidFill>
                  <a:srgbClr val="FF0000"/>
                </a:solidFill>
                <a:latin typeface="微软雅黑" panose="020B0503020204020204" pitchFamily="34" charset="-122"/>
                <a:ea typeface="微软雅黑" panose="020B0503020204020204" pitchFamily="34" charset="-122"/>
              </a:rPr>
              <a:t>监护条件</a:t>
            </a:r>
            <a:r>
              <a:rPr lang="zh-CN" altLang="en-US" sz="2400" dirty="0">
                <a:latin typeface="微软雅黑" panose="020B0503020204020204" pitchFamily="34" charset="-122"/>
                <a:ea typeface="微软雅黑" panose="020B0503020204020204" pitchFamily="34" charset="-122"/>
              </a:rPr>
              <a:t>：布尔表达式，决定在收到事件后是否激活转换 </a:t>
            </a:r>
            <a:endParaRPr lang="en-US" altLang="zh-CN" sz="2400" dirty="0" smtClean="0">
              <a:latin typeface="微软雅黑" panose="020B0503020204020204" pitchFamily="34" charset="-122"/>
              <a:ea typeface="微软雅黑" panose="020B0503020204020204" pitchFamily="34" charset="-122"/>
            </a:endParaRPr>
          </a:p>
          <a:p>
            <a:pPr>
              <a:lnSpc>
                <a:spcPct val="150000"/>
              </a:lnSpc>
            </a:pPr>
            <a:r>
              <a:rPr lang="zh-CN" altLang="en-US" sz="2400" dirty="0" smtClean="0">
                <a:latin typeface="微软雅黑" panose="020B0503020204020204" pitchFamily="34" charset="-122"/>
                <a:ea typeface="微软雅黑" panose="020B0503020204020204" pitchFamily="34" charset="-122"/>
              </a:rPr>
              <a:t>• </a:t>
            </a:r>
            <a:r>
              <a:rPr lang="zh-CN" altLang="en-US" sz="2400" dirty="0">
                <a:solidFill>
                  <a:srgbClr val="FF0000"/>
                </a:solidFill>
                <a:latin typeface="微软雅黑" panose="020B0503020204020204" pitchFamily="34" charset="-122"/>
                <a:ea typeface="微软雅黑" panose="020B0503020204020204" pitchFamily="34" charset="-122"/>
              </a:rPr>
              <a:t>动作</a:t>
            </a:r>
            <a:r>
              <a:rPr lang="zh-CN" altLang="en-US" sz="2400" dirty="0">
                <a:latin typeface="微软雅黑" panose="020B0503020204020204" pitchFamily="34" charset="-122"/>
                <a:ea typeface="微软雅黑" panose="020B0503020204020204" pitchFamily="34" charset="-122"/>
              </a:rPr>
              <a:t>：转换激活时执行的操作。由事件触发的动作可有</a:t>
            </a:r>
            <a:r>
              <a:rPr lang="zh-CN" altLang="en-US" sz="2400" dirty="0" smtClean="0">
                <a:latin typeface="微软雅黑" panose="020B0503020204020204" pitchFamily="34" charset="-122"/>
                <a:ea typeface="微软雅黑" panose="020B0503020204020204" pitchFamily="34" charset="-122"/>
              </a:rPr>
              <a:t>多个</a:t>
            </a:r>
            <a:r>
              <a:rPr lang="zh-CN" altLang="en-US" sz="2400" dirty="0">
                <a:latin typeface="微软雅黑" panose="020B0503020204020204" pitchFamily="34" charset="-122"/>
                <a:ea typeface="微软雅黑" panose="020B0503020204020204" pitchFamily="34" charset="-122"/>
              </a:rPr>
              <a:t>，它们作为一个基本任务而不可被拆分或中断执行</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2265" y="887730"/>
            <a:ext cx="11159490" cy="1568450"/>
          </a:xfrm>
          <a:prstGeom prst="rect">
            <a:avLst/>
          </a:prstGeom>
        </p:spPr>
        <p:txBody>
          <a:bodyPr wrap="square">
            <a:spAutoFit/>
          </a:bodyPr>
          <a:lstStyle/>
          <a:p>
            <a:r>
              <a:rPr lang="zh-CN" altLang="en-US" sz="3200" dirty="0"/>
              <a:t>火车票售票系统中火车票的状态可以</a:t>
            </a:r>
            <a:r>
              <a:rPr lang="zh-CN" altLang="en-US" sz="3200" b="1" dirty="0"/>
              <a:t>有待售、预约或已售出</a:t>
            </a:r>
            <a:r>
              <a:rPr lang="zh-CN" altLang="en-US" sz="3200" dirty="0"/>
              <a:t> </a:t>
            </a:r>
            <a:r>
              <a:rPr lang="en-US" altLang="zh-CN" sz="3200" dirty="0"/>
              <a:t>3 </a:t>
            </a:r>
            <a:r>
              <a:rPr lang="zh-CN" altLang="en-US" sz="3200" dirty="0"/>
              <a:t>种不同的状态，预约后两天内没有售出自动进入待售状态，绘制火车票的 </a:t>
            </a:r>
            <a:r>
              <a:rPr lang="en-US" altLang="zh-CN" sz="3200" dirty="0"/>
              <a:t>3 </a:t>
            </a:r>
            <a:r>
              <a:rPr lang="zh-CN" altLang="en-US" sz="3200" dirty="0"/>
              <a:t>种状态及激活相互转换的事件的状态图</a:t>
            </a:r>
            <a:endParaRPr lang="zh-CN" altLang="en-US" sz="3200" dirty="0"/>
          </a:p>
        </p:txBody>
      </p:sp>
      <p:sp>
        <p:nvSpPr>
          <p:cNvPr id="3" name="文本框 2"/>
          <p:cNvSpPr txBox="1"/>
          <p:nvPr/>
        </p:nvSpPr>
        <p:spPr>
          <a:xfrm>
            <a:off x="4717366" y="51582"/>
            <a:ext cx="1107996" cy="646331"/>
          </a:xfrm>
          <a:prstGeom prst="rect">
            <a:avLst/>
          </a:prstGeom>
          <a:noFill/>
        </p:spPr>
        <p:txBody>
          <a:bodyPr wrap="none" rtlCol="0">
            <a:spAutoFit/>
          </a:bodyPr>
          <a:lstStyle/>
          <a:p>
            <a:r>
              <a:rPr lang="zh-CN" altLang="en-US" sz="3600" b="1" dirty="0" smtClean="0"/>
              <a:t>练习</a:t>
            </a:r>
            <a:endParaRPr lang="zh-CN" altLang="en-US" sz="3600" b="1" dirty="0"/>
          </a:p>
        </p:txBody>
      </p:sp>
      <p:pic>
        <p:nvPicPr>
          <p:cNvPr id="102" name="图片 101"/>
          <p:cNvPicPr/>
          <p:nvPr/>
        </p:nvPicPr>
        <p:blipFill>
          <a:blip r:embed="rId1"/>
          <a:stretch>
            <a:fillRect/>
          </a:stretch>
        </p:blipFill>
        <p:spPr>
          <a:xfrm>
            <a:off x="1778000" y="2522855"/>
            <a:ext cx="8255000" cy="3898900"/>
          </a:xfrm>
          <a:prstGeom prst="rect">
            <a:avLst/>
          </a:prstGeom>
          <a:noFill/>
          <a:ln w="9525">
            <a:noFill/>
          </a:ln>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4660" y="993775"/>
            <a:ext cx="11025505" cy="3107690"/>
          </a:xfrm>
          <a:prstGeom prst="rect">
            <a:avLst/>
          </a:prstGeom>
        </p:spPr>
        <p:txBody>
          <a:bodyPr wrap="square">
            <a:spAutoFit/>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用状态图描述如下缺陷管理流程</a:t>
            </a:r>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80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buAutoNum type="arabicPeriod"/>
            </a:pPr>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测试</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人员、客户及项目组其他成员都可能会发现缺陷，这时，缺陷进入“</a:t>
            </a: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rPr>
              <a:t>未解决</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”状态</a:t>
            </a:r>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80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buAutoNum type="arabicPeriod"/>
            </a:pPr>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开发</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人员修复缺陷后，可将缺陷状态设为“</a:t>
            </a: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rPr>
              <a:t>已修复</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80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buAutoNum type="arabicPeriod"/>
            </a:pPr>
            <a:r>
              <a:rPr lang="en-US" altLang="zh-CN" sz="2800" dirty="0" smtClean="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测试人员验证缺陷是否修复，若缺陷确实已修复，则变为“</a:t>
            </a: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rPr>
              <a:t>已关闭</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”状态，若缺陷仍未修复，则重新变为“</a:t>
            </a: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rPr>
              <a:t>未解决</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”状态</a:t>
            </a:r>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80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buAutoNum type="arabicPeriod"/>
            </a:pPr>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若</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发现缺陷无法重现，则将状态设为“</a:t>
            </a: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rPr>
              <a:t>无法重现</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4717366" y="51582"/>
            <a:ext cx="1107996" cy="646331"/>
          </a:xfrm>
          <a:prstGeom prst="rect">
            <a:avLst/>
          </a:prstGeom>
          <a:noFill/>
        </p:spPr>
        <p:txBody>
          <a:bodyPr wrap="none" rtlCol="0">
            <a:spAutoFit/>
          </a:bodyPr>
          <a:lstStyle/>
          <a:p>
            <a:r>
              <a:rPr lang="zh-CN" altLang="en-US" sz="3600" b="1" dirty="0" smtClean="0"/>
              <a:t>练习</a:t>
            </a:r>
            <a:endParaRPr lang="zh-CN" altLang="en-US" sz="3600" b="1" dirty="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状态图的组成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矩形 3"/>
          <p:cNvSpPr/>
          <p:nvPr/>
        </p:nvSpPr>
        <p:spPr>
          <a:xfrm>
            <a:off x="775976" y="881601"/>
            <a:ext cx="2646878" cy="486287"/>
          </a:xfrm>
          <a:prstGeom prst="rect">
            <a:avLst/>
          </a:prstGeom>
        </p:spPr>
        <p:txBody>
          <a:bodyPr wrap="none">
            <a:spAutoFit/>
          </a:bodyPr>
          <a:lstStyle/>
          <a:p>
            <a:pPr marL="342900" lvl="0" indent="-342900" eaLnBrk="0" fontAlgn="base" hangingPunct="0">
              <a:lnSpc>
                <a:spcPct val="80000"/>
              </a:lnSpc>
              <a:spcBef>
                <a:spcPct val="20000"/>
              </a:spcBef>
              <a:spcAft>
                <a:spcPct val="0"/>
              </a:spcAft>
            </a:pPr>
            <a:r>
              <a:rPr kumimoji="1" lang="zh-CN" altLang="en-US" sz="3200" dirty="0">
                <a:solidFill>
                  <a:srgbClr val="FF0000"/>
                </a:solidFill>
                <a:latin typeface="Tahoma" panose="020B0604030504040204" pitchFamily="34" charset="0"/>
              </a:rPr>
              <a:t>转换</a:t>
            </a:r>
            <a:r>
              <a:rPr kumimoji="1" lang="zh-CN" altLang="en-US" sz="3200" dirty="0" smtClean="0">
                <a:solidFill>
                  <a:srgbClr val="FF0000"/>
                </a:solidFill>
                <a:latin typeface="Tahoma" panose="020B0604030504040204" pitchFamily="34" charset="0"/>
              </a:rPr>
              <a:t>语法格式</a:t>
            </a:r>
            <a:endParaRPr kumimoji="1" lang="zh-CN" altLang="en-US" sz="3200" dirty="0">
              <a:solidFill>
                <a:srgbClr val="FF0000"/>
              </a:solidFill>
              <a:latin typeface="Tahoma" panose="020B0604030504040204" pitchFamily="34" charset="0"/>
            </a:endParaRPr>
          </a:p>
        </p:txBody>
      </p:sp>
      <p:pic>
        <p:nvPicPr>
          <p:cNvPr id="5" name="图片 4"/>
          <p:cNvPicPr>
            <a:picLocks noChangeAspect="1"/>
          </p:cNvPicPr>
          <p:nvPr/>
        </p:nvPicPr>
        <p:blipFill>
          <a:blip r:embed="rId1"/>
          <a:stretch>
            <a:fillRect/>
          </a:stretch>
        </p:blipFill>
        <p:spPr>
          <a:xfrm>
            <a:off x="3575720" y="1124744"/>
            <a:ext cx="4130398" cy="1135478"/>
          </a:xfrm>
          <a:prstGeom prst="rect">
            <a:avLst/>
          </a:prstGeom>
        </p:spPr>
      </p:pic>
      <p:sp>
        <p:nvSpPr>
          <p:cNvPr id="6" name="矩形 5"/>
          <p:cNvSpPr/>
          <p:nvPr/>
        </p:nvSpPr>
        <p:spPr>
          <a:xfrm>
            <a:off x="530827" y="2175243"/>
            <a:ext cx="11067801" cy="4524315"/>
          </a:xfrm>
          <a:prstGeom prst="rect">
            <a:avLst/>
          </a:prstGeom>
        </p:spPr>
        <p:txBody>
          <a:bodyPr wrap="square">
            <a:spAutoFit/>
          </a:bodyPr>
          <a:lstStyle/>
          <a:p>
            <a:pPr>
              <a:lnSpc>
                <a:spcPct val="150000"/>
              </a:lnSpc>
            </a:pPr>
            <a:r>
              <a:rPr lang="zh-CN" altLang="en-US" sz="2400" dirty="0">
                <a:solidFill>
                  <a:srgbClr val="FF0000"/>
                </a:solidFill>
                <a:latin typeface="微软雅黑" panose="020B0503020204020204" pitchFamily="34" charset="-122"/>
                <a:ea typeface="微软雅黑" panose="020B0503020204020204" pitchFamily="34" charset="-122"/>
              </a:rPr>
              <a:t>注意： </a:t>
            </a:r>
            <a:endParaRPr lang="en-US" altLang="zh-CN" sz="2400" dirty="0" smtClean="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sz="2400" dirty="0" smtClean="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监护条件：是用方括号括起来的布尔表达式，它放在</a:t>
            </a:r>
            <a:r>
              <a:rPr lang="zh-CN" altLang="en-US" sz="2400" dirty="0" smtClean="0">
                <a:latin typeface="微软雅黑" panose="020B0503020204020204" pitchFamily="34" charset="-122"/>
                <a:ea typeface="微软雅黑" panose="020B0503020204020204" pitchFamily="34" charset="-122"/>
              </a:rPr>
              <a:t>事件的</a:t>
            </a:r>
            <a:r>
              <a:rPr lang="zh-CN" altLang="en-US" sz="2400" dirty="0">
                <a:latin typeface="微软雅黑" panose="020B0503020204020204" pitchFamily="34" charset="-122"/>
                <a:ea typeface="微软雅黑" panose="020B0503020204020204" pitchFamily="34" charset="-122"/>
              </a:rPr>
              <a:t>后面</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a:lnSpc>
                <a:spcPct val="150000"/>
              </a:lnSpc>
            </a:pPr>
            <a:endParaRPr lang="zh-CN" altLang="en-US" sz="2400" dirty="0">
              <a:latin typeface="微软雅黑" panose="020B0503020204020204" pitchFamily="34" charset="-122"/>
              <a:ea typeface="微软雅黑" panose="020B0503020204020204" pitchFamily="34" charset="-122"/>
            </a:endParaRPr>
          </a:p>
          <a:p>
            <a:pPr>
              <a:lnSpc>
                <a:spcPct val="150000"/>
              </a:lnSpc>
            </a:pPr>
            <a:r>
              <a:rPr lang="zh-CN" altLang="en-US" sz="2400" dirty="0">
                <a:solidFill>
                  <a:srgbClr val="FF0000"/>
                </a:solidFill>
                <a:latin typeface="微软雅黑" panose="020B0503020204020204" pitchFamily="34" charset="-122"/>
                <a:ea typeface="微软雅黑" panose="020B0503020204020204" pitchFamily="34" charset="-122"/>
              </a:rPr>
              <a:t>• 只有在引起转移的事件触发后才进行监护条件的计算。转 移时，监护条件只在发生事件时计算一次。如果转移被</a:t>
            </a:r>
            <a:r>
              <a:rPr lang="zh-CN" altLang="en-US" sz="2400" dirty="0" smtClean="0">
                <a:solidFill>
                  <a:srgbClr val="FF0000"/>
                </a:solidFill>
                <a:latin typeface="微软雅黑" panose="020B0503020204020204" pitchFamily="34" charset="-122"/>
                <a:ea typeface="微软雅黑" panose="020B0503020204020204" pitchFamily="34" charset="-122"/>
              </a:rPr>
              <a:t>重新</a:t>
            </a:r>
            <a:r>
              <a:rPr lang="zh-CN" altLang="en-US" sz="2400" dirty="0">
                <a:solidFill>
                  <a:srgbClr val="FF0000"/>
                </a:solidFill>
                <a:latin typeface="微软雅黑" panose="020B0503020204020204" pitchFamily="34" charset="-122"/>
                <a:ea typeface="微软雅黑" panose="020B0503020204020204" pitchFamily="34" charset="-122"/>
              </a:rPr>
              <a:t>触发，则监护条件再次被计算</a:t>
            </a:r>
            <a:r>
              <a:rPr lang="zh-CN" altLang="en-US" sz="2400" dirty="0" smtClean="0">
                <a:solidFill>
                  <a:srgbClr val="FF0000"/>
                </a:solidFill>
                <a:latin typeface="微软雅黑" panose="020B0503020204020204" pitchFamily="34" charset="-122"/>
                <a:ea typeface="微软雅黑" panose="020B0503020204020204" pitchFamily="34" charset="-122"/>
              </a:rPr>
              <a:t>。</a:t>
            </a:r>
            <a:endParaRPr lang="en-US" altLang="zh-CN" sz="2400" dirty="0" smtClean="0">
              <a:solidFill>
                <a:srgbClr val="FF0000"/>
              </a:solidFill>
              <a:latin typeface="微软雅黑" panose="020B0503020204020204" pitchFamily="34" charset="-122"/>
              <a:ea typeface="微软雅黑" panose="020B0503020204020204" pitchFamily="34" charset="-122"/>
            </a:endParaRPr>
          </a:p>
          <a:p>
            <a:pPr>
              <a:lnSpc>
                <a:spcPct val="150000"/>
              </a:lnSpc>
            </a:pPr>
            <a:endParaRPr lang="zh-CN" altLang="en-US"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 如果监护条件和事件放在一起使用，则当且仅当事件发生 且监护条件为真时，转移发生；如果只有监护条件，</a:t>
            </a:r>
            <a:r>
              <a:rPr lang="zh-CN" altLang="en-US" sz="2400" dirty="0" smtClean="0">
                <a:latin typeface="微软雅黑" panose="020B0503020204020204" pitchFamily="34" charset="-122"/>
                <a:ea typeface="微软雅黑" panose="020B0503020204020204" pitchFamily="34" charset="-122"/>
              </a:rPr>
              <a:t>只要监护</a:t>
            </a:r>
            <a:r>
              <a:rPr lang="zh-CN" altLang="en-US" sz="2400" dirty="0">
                <a:latin typeface="微软雅黑" panose="020B0503020204020204" pitchFamily="34" charset="-122"/>
                <a:ea typeface="微软雅黑" panose="020B0503020204020204" pitchFamily="34" charset="-122"/>
              </a:rPr>
              <a:t>条件为真就发生转移。</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状态图的组成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TextBox 8"/>
          <p:cNvSpPr txBox="1"/>
          <p:nvPr/>
        </p:nvSpPr>
        <p:spPr>
          <a:xfrm>
            <a:off x="187978" y="918555"/>
            <a:ext cx="3709449" cy="430887"/>
          </a:xfrm>
          <a:prstGeom prst="rect">
            <a:avLst/>
          </a:prstGeom>
          <a:noFill/>
        </p:spPr>
        <p:txBody>
          <a:bodyPr wrap="square" lIns="0" tIns="0" rIns="0" bIns="0" rtlCol="0" anchor="ctr">
            <a:spAutoFit/>
          </a:bodyPr>
          <a:lstStyle/>
          <a:p>
            <a:r>
              <a:rPr lang="en-US" altLang="zh-CN" sz="2800" dirty="0"/>
              <a:t>2</a:t>
            </a:r>
            <a:r>
              <a:rPr lang="en-US" altLang="zh-CN" sz="2800" dirty="0" smtClean="0"/>
              <a:t>  </a:t>
            </a:r>
            <a:r>
              <a:rPr lang="zh-CN" altLang="en-US" sz="2800" dirty="0"/>
              <a:t>转换的</a:t>
            </a:r>
            <a:r>
              <a:rPr lang="zh-CN" altLang="en-US" sz="2800" dirty="0" smtClean="0"/>
              <a:t>种类</a:t>
            </a:r>
            <a:endParaRPr lang="zh-CN" altLang="en-US" sz="2800" dirty="0"/>
          </a:p>
        </p:txBody>
      </p:sp>
      <p:sp>
        <p:nvSpPr>
          <p:cNvPr id="5" name="矩形 4"/>
          <p:cNvSpPr/>
          <p:nvPr/>
        </p:nvSpPr>
        <p:spPr>
          <a:xfrm>
            <a:off x="275978" y="1772816"/>
            <a:ext cx="10817897" cy="2031325"/>
          </a:xfrm>
          <a:prstGeom prst="rect">
            <a:avLst/>
          </a:prstGeom>
        </p:spPr>
        <p:txBody>
          <a:bodyPr wrap="square">
            <a:spAutoFit/>
          </a:bodyPr>
          <a:lstStyle/>
          <a:p>
            <a:pPr>
              <a:lnSpc>
                <a:spcPct val="150000"/>
              </a:lnSpc>
            </a:pPr>
            <a:r>
              <a:rPr lang="en-US" altLang="zh-CN" sz="2800" dirty="0"/>
              <a:t>• </a:t>
            </a:r>
            <a:r>
              <a:rPr lang="zh-CN" altLang="en-US" sz="2800" dirty="0"/>
              <a:t>转换表示当一个特定事件发生或者某些条件得到满足时， 一个源状态下的对象在完成一定的动作后将发生状态转变， 转向目标状态</a:t>
            </a:r>
            <a:r>
              <a:rPr lang="zh-CN" altLang="en-US" sz="2800" dirty="0" smtClean="0"/>
              <a:t>。</a:t>
            </a:r>
            <a:endParaRPr lang="en-US" altLang="zh-CN" sz="2800" dirty="0" smtClean="0"/>
          </a:p>
          <a:p>
            <a:pPr>
              <a:lnSpc>
                <a:spcPct val="150000"/>
              </a:lnSpc>
            </a:pPr>
            <a:r>
              <a:rPr lang="en-US" altLang="zh-CN" sz="2800" dirty="0" smtClean="0"/>
              <a:t>• </a:t>
            </a:r>
            <a:r>
              <a:rPr lang="zh-CN" altLang="en-US" sz="2800" dirty="0"/>
              <a:t>转换种类： </a:t>
            </a:r>
            <a:r>
              <a:rPr lang="zh-CN" altLang="en-US" sz="2800" dirty="0">
                <a:solidFill>
                  <a:srgbClr val="FF0000"/>
                </a:solidFill>
              </a:rPr>
              <a:t>外部转换 、自转换、内部转换 、复合转</a:t>
            </a:r>
            <a:endParaRPr lang="zh-CN" altLang="en-US" sz="2800" dirty="0">
              <a:solidFill>
                <a:srgbClr val="FF0000"/>
              </a:solidFill>
            </a:endParaRPr>
          </a:p>
        </p:txBody>
      </p:sp>
      <p:pic>
        <p:nvPicPr>
          <p:cNvPr id="6" name="图片 5"/>
          <p:cNvPicPr>
            <a:picLocks noChangeAspect="1"/>
          </p:cNvPicPr>
          <p:nvPr/>
        </p:nvPicPr>
        <p:blipFill>
          <a:blip r:embed="rId1"/>
          <a:stretch>
            <a:fillRect/>
          </a:stretch>
        </p:blipFill>
        <p:spPr>
          <a:xfrm>
            <a:off x="2641247" y="4124627"/>
            <a:ext cx="6756773" cy="2162168"/>
          </a:xfrm>
          <a:prstGeom prst="rect">
            <a:avLst/>
          </a:prstGeom>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状态图的组成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TextBox 8"/>
          <p:cNvSpPr txBox="1"/>
          <p:nvPr/>
        </p:nvSpPr>
        <p:spPr>
          <a:xfrm>
            <a:off x="216582" y="811585"/>
            <a:ext cx="3709449" cy="430887"/>
          </a:xfrm>
          <a:prstGeom prst="rect">
            <a:avLst/>
          </a:prstGeom>
          <a:noFill/>
        </p:spPr>
        <p:txBody>
          <a:bodyPr wrap="square" lIns="0" tIns="0" rIns="0" bIns="0" rtlCol="0" anchor="ctr">
            <a:spAutoFit/>
          </a:bodyPr>
          <a:lstStyle/>
          <a:p>
            <a:r>
              <a:rPr lang="zh-CN" altLang="en-US" sz="2800" dirty="0" smtClean="0"/>
              <a:t>自转移</a:t>
            </a:r>
            <a:endParaRPr lang="zh-CN" altLang="en-US" sz="2800" dirty="0"/>
          </a:p>
        </p:txBody>
      </p:sp>
      <p:grpSp>
        <p:nvGrpSpPr>
          <p:cNvPr id="5" name="Group 15"/>
          <p:cNvGrpSpPr/>
          <p:nvPr/>
        </p:nvGrpSpPr>
        <p:grpSpPr bwMode="auto">
          <a:xfrm>
            <a:off x="558735" y="3419713"/>
            <a:ext cx="5963589" cy="3242602"/>
            <a:chOff x="1066" y="2205"/>
            <a:chExt cx="2932" cy="1139"/>
          </a:xfrm>
        </p:grpSpPr>
        <p:sp>
          <p:nvSpPr>
            <p:cNvPr id="6" name="AutoShape 4"/>
            <p:cNvSpPr>
              <a:spLocks noChangeArrowheads="1"/>
            </p:cNvSpPr>
            <p:nvPr/>
          </p:nvSpPr>
          <p:spPr bwMode="auto">
            <a:xfrm>
              <a:off x="1066" y="2750"/>
              <a:ext cx="544" cy="408"/>
            </a:xfrm>
            <a:prstGeom prst="roundRect">
              <a:avLst>
                <a:gd name="adj" fmla="val 16667"/>
              </a:avLst>
            </a:prstGeom>
            <a:ln>
              <a:headEnd type="none" w="sm" len="sm"/>
              <a:tailEnd type="none" w="lg" len="med"/>
            </a:ln>
          </p:spPr>
          <p:style>
            <a:lnRef idx="1">
              <a:schemeClr val="accent3"/>
            </a:lnRef>
            <a:fillRef idx="2">
              <a:schemeClr val="accent3"/>
            </a:fillRef>
            <a:effectRef idx="1">
              <a:schemeClr val="accent3"/>
            </a:effectRef>
            <a:fontRef idx="minor">
              <a:schemeClr val="dk1"/>
            </a:fontRef>
          </p:style>
          <p:txBody>
            <a:bodyPr wrap="none" anchor="ctr"/>
            <a:lstStyle/>
            <a:p>
              <a:r>
                <a:rPr lang="zh-CN" altLang="en-US" sz="2400">
                  <a:ea typeface="楷体_GB2312" pitchFamily="49" charset="-122"/>
                </a:rPr>
                <a:t>活动</a:t>
              </a:r>
              <a:endParaRPr lang="zh-CN" altLang="en-US" sz="2400">
                <a:ea typeface="楷体_GB2312" pitchFamily="49" charset="-122"/>
              </a:endParaRPr>
            </a:p>
          </p:txBody>
        </p:sp>
        <p:sp>
          <p:nvSpPr>
            <p:cNvPr id="7" name="Line 5"/>
            <p:cNvSpPr>
              <a:spLocks noChangeShapeType="1"/>
            </p:cNvSpPr>
            <p:nvPr/>
          </p:nvSpPr>
          <p:spPr bwMode="auto">
            <a:xfrm>
              <a:off x="1610" y="2886"/>
              <a:ext cx="1406" cy="0"/>
            </a:xfrm>
            <a:prstGeom prst="line">
              <a:avLst/>
            </a:prstGeom>
            <a:noFill/>
            <a:ln w="22225">
              <a:solidFill>
                <a:srgbClr val="003300"/>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 name="AutoShape 6"/>
            <p:cNvSpPr>
              <a:spLocks noChangeArrowheads="1"/>
            </p:cNvSpPr>
            <p:nvPr/>
          </p:nvSpPr>
          <p:spPr bwMode="auto">
            <a:xfrm>
              <a:off x="3016" y="2750"/>
              <a:ext cx="544" cy="408"/>
            </a:xfrm>
            <a:prstGeom prst="roundRect">
              <a:avLst>
                <a:gd name="adj" fmla="val 16667"/>
              </a:avLst>
            </a:prstGeom>
            <a:ln>
              <a:headEnd type="none" w="sm" len="sm"/>
              <a:tailEnd type="none" w="lg" len="med"/>
            </a:ln>
          </p:spPr>
          <p:style>
            <a:lnRef idx="1">
              <a:schemeClr val="accent3"/>
            </a:lnRef>
            <a:fillRef idx="2">
              <a:schemeClr val="accent3"/>
            </a:fillRef>
            <a:effectRef idx="1">
              <a:schemeClr val="accent3"/>
            </a:effectRef>
            <a:fontRef idx="minor">
              <a:schemeClr val="dk1"/>
            </a:fontRef>
          </p:style>
          <p:txBody>
            <a:bodyPr wrap="none" anchor="ctr"/>
            <a:lstStyle/>
            <a:p>
              <a:r>
                <a:rPr lang="zh-CN" altLang="en-US" sz="2400">
                  <a:ea typeface="楷体_GB2312" pitchFamily="49" charset="-122"/>
                </a:rPr>
                <a:t>空闲</a:t>
              </a:r>
              <a:endParaRPr lang="zh-CN" altLang="en-US" sz="2400">
                <a:ea typeface="楷体_GB2312" pitchFamily="49" charset="-122"/>
              </a:endParaRPr>
            </a:p>
          </p:txBody>
        </p:sp>
        <p:sp>
          <p:nvSpPr>
            <p:cNvPr id="9" name="Line 8"/>
            <p:cNvSpPr>
              <a:spLocks noChangeShapeType="1"/>
            </p:cNvSpPr>
            <p:nvPr/>
          </p:nvSpPr>
          <p:spPr bwMode="auto">
            <a:xfrm flipH="1">
              <a:off x="1610" y="3067"/>
              <a:ext cx="1406" cy="0"/>
            </a:xfrm>
            <a:prstGeom prst="line">
              <a:avLst/>
            </a:prstGeom>
            <a:noFill/>
            <a:ln w="22225">
              <a:solidFill>
                <a:srgbClr val="003300"/>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 name="Text Box 9"/>
            <p:cNvSpPr txBox="1">
              <a:spLocks noChangeArrowheads="1"/>
            </p:cNvSpPr>
            <p:nvPr/>
          </p:nvSpPr>
          <p:spPr bwMode="auto">
            <a:xfrm>
              <a:off x="1701" y="2614"/>
              <a:ext cx="11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rgbClr val="003300"/>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a:t>after(3</a:t>
              </a:r>
              <a:r>
                <a:rPr lang="zh-CN" altLang="en-US" sz="1800"/>
                <a:t>分钟</a:t>
              </a:r>
              <a:r>
                <a:rPr lang="en-US" altLang="zh-CN" sz="1800"/>
                <a:t>)</a:t>
              </a:r>
              <a:r>
                <a:rPr lang="zh-CN" altLang="en-US" sz="1800"/>
                <a:t>断电</a:t>
              </a:r>
              <a:endParaRPr lang="zh-CN" altLang="en-US" sz="1800"/>
            </a:p>
          </p:txBody>
        </p:sp>
        <p:sp>
          <p:nvSpPr>
            <p:cNvPr id="11" name="Text Box 10"/>
            <p:cNvSpPr txBox="1">
              <a:spLocks noChangeArrowheads="1"/>
            </p:cNvSpPr>
            <p:nvPr/>
          </p:nvSpPr>
          <p:spPr bwMode="auto">
            <a:xfrm>
              <a:off x="1688" y="3113"/>
              <a:ext cx="127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rgbClr val="003300"/>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a:t>when(</a:t>
              </a:r>
              <a:r>
                <a:rPr lang="zh-CN" altLang="en-US" sz="1800"/>
                <a:t>温度</a:t>
              </a:r>
              <a:r>
                <a:rPr lang="en-US" altLang="zh-CN" sz="1800"/>
                <a:t>&lt;120</a:t>
              </a:r>
              <a:r>
                <a:rPr lang="zh-CN" altLang="en-US" sz="1800"/>
                <a:t>度</a:t>
              </a:r>
              <a:r>
                <a:rPr lang="en-US" altLang="zh-CN" sz="1800"/>
                <a:t>)</a:t>
              </a:r>
              <a:endParaRPr lang="en-US" altLang="zh-CN" sz="1800"/>
            </a:p>
          </p:txBody>
        </p:sp>
        <p:sp>
          <p:nvSpPr>
            <p:cNvPr id="12" name="Line 11"/>
            <p:cNvSpPr>
              <a:spLocks noChangeShapeType="1"/>
            </p:cNvSpPr>
            <p:nvPr/>
          </p:nvSpPr>
          <p:spPr bwMode="auto">
            <a:xfrm flipV="1">
              <a:off x="3107" y="2478"/>
              <a:ext cx="0" cy="272"/>
            </a:xfrm>
            <a:prstGeom prst="line">
              <a:avLst/>
            </a:prstGeom>
            <a:noFill/>
            <a:ln w="22225">
              <a:solidFill>
                <a:srgbClr val="003300"/>
              </a:solidFill>
              <a:round/>
              <a:headEnd type="none" w="sm" len="sm"/>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 name="Line 12"/>
            <p:cNvSpPr>
              <a:spLocks noChangeShapeType="1"/>
            </p:cNvSpPr>
            <p:nvPr/>
          </p:nvSpPr>
          <p:spPr bwMode="auto">
            <a:xfrm>
              <a:off x="3107" y="2478"/>
              <a:ext cx="363" cy="0"/>
            </a:xfrm>
            <a:prstGeom prst="line">
              <a:avLst/>
            </a:prstGeom>
            <a:noFill/>
            <a:ln w="22225">
              <a:solidFill>
                <a:srgbClr val="003300"/>
              </a:solidFill>
              <a:round/>
              <a:headEnd type="none" w="sm" len="sm"/>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 name="Line 13"/>
            <p:cNvSpPr>
              <a:spLocks noChangeShapeType="1"/>
            </p:cNvSpPr>
            <p:nvPr/>
          </p:nvSpPr>
          <p:spPr bwMode="auto">
            <a:xfrm>
              <a:off x="3470" y="2478"/>
              <a:ext cx="0" cy="272"/>
            </a:xfrm>
            <a:prstGeom prst="line">
              <a:avLst/>
            </a:prstGeom>
            <a:noFill/>
            <a:ln w="22225">
              <a:solidFill>
                <a:srgbClr val="003300"/>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 name="Text Box 14"/>
            <p:cNvSpPr txBox="1">
              <a:spLocks noChangeArrowheads="1"/>
            </p:cNvSpPr>
            <p:nvPr/>
          </p:nvSpPr>
          <p:spPr bwMode="auto">
            <a:xfrm>
              <a:off x="2789" y="2205"/>
              <a:ext cx="120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rgbClr val="003300"/>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a:latin typeface="楷体_GB2312" pitchFamily="49" charset="-122"/>
                  <a:ea typeface="楷体_GB2312" pitchFamily="49" charset="-122"/>
                </a:rPr>
                <a:t>at(8:30am)/</a:t>
              </a:r>
              <a:r>
                <a:rPr lang="zh-CN" altLang="en-US" sz="1800">
                  <a:latin typeface="楷体_GB2312" pitchFamily="49" charset="-122"/>
                  <a:ea typeface="楷体_GB2312" pitchFamily="49" charset="-122"/>
                </a:rPr>
                <a:t>测试</a:t>
              </a:r>
              <a:endParaRPr lang="zh-CN" altLang="en-US" sz="1800">
                <a:latin typeface="楷体_GB2312" pitchFamily="49" charset="-122"/>
                <a:ea typeface="楷体_GB2312" pitchFamily="49" charset="-122"/>
              </a:endParaRPr>
            </a:p>
          </p:txBody>
        </p:sp>
      </p:grpSp>
      <p:sp>
        <p:nvSpPr>
          <p:cNvPr id="16" name="矩形 15"/>
          <p:cNvSpPr/>
          <p:nvPr/>
        </p:nvSpPr>
        <p:spPr>
          <a:xfrm>
            <a:off x="433818" y="1406267"/>
            <a:ext cx="10395258" cy="1135054"/>
          </a:xfrm>
          <a:prstGeom prst="rect">
            <a:avLst/>
          </a:prstGeom>
        </p:spPr>
        <p:txBody>
          <a:bodyPr wrap="square">
            <a:spAutoFit/>
          </a:bodyPr>
          <a:lstStyle/>
          <a:p>
            <a:pPr>
              <a:lnSpc>
                <a:spcPct val="150000"/>
              </a:lnSpc>
            </a:pPr>
            <a:r>
              <a:rPr lang="zh-CN" altLang="en-US" sz="2400" b="1" dirty="0">
                <a:latin typeface="微软雅黑" panose="020B0503020204020204" pitchFamily="34" charset="-122"/>
                <a:ea typeface="微软雅黑" panose="020B0503020204020204" pitchFamily="34" charset="-122"/>
              </a:rPr>
              <a:t>自转移</a:t>
            </a:r>
            <a:r>
              <a:rPr lang="zh-CN" altLang="en-US" sz="2400" dirty="0">
                <a:latin typeface="微软雅黑" panose="020B0503020204020204" pitchFamily="34" charset="-122"/>
                <a:ea typeface="微软雅黑" panose="020B0503020204020204" pitchFamily="34" charset="-122"/>
              </a:rPr>
              <a:t>是源状态和目标状态相同的转移</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但它是一个状态改变。</a:t>
            </a:r>
            <a:endParaRPr lang="zh-CN" altLang="en-US"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当它激活时</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源状态会先退出</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然后再进入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所以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退出动作和进入动作会被激发</a:t>
            </a:r>
            <a:endParaRPr lang="zh-CN" altLang="en-US" sz="2400" dirty="0">
              <a:latin typeface="微软雅黑" panose="020B0503020204020204" pitchFamily="34" charset="-122"/>
              <a:ea typeface="微软雅黑" panose="020B0503020204020204" pitchFamily="34" charset="-122"/>
            </a:endParaRPr>
          </a:p>
        </p:txBody>
      </p:sp>
      <p:pic>
        <p:nvPicPr>
          <p:cNvPr id="17" name="图片 16"/>
          <p:cNvPicPr>
            <a:picLocks noChangeAspect="1"/>
          </p:cNvPicPr>
          <p:nvPr/>
        </p:nvPicPr>
        <p:blipFill>
          <a:blip r:embed="rId1"/>
          <a:stretch>
            <a:fillRect/>
          </a:stretch>
        </p:blipFill>
        <p:spPr>
          <a:xfrm>
            <a:off x="7404262" y="3419713"/>
            <a:ext cx="2675829" cy="3198326"/>
          </a:xfrm>
          <a:prstGeom prst="rect">
            <a:avLst/>
          </a:prstGeom>
        </p:spPr>
      </p:pic>
      <p:sp>
        <p:nvSpPr>
          <p:cNvPr id="18" name="矩形标注 17"/>
          <p:cNvSpPr/>
          <p:nvPr/>
        </p:nvSpPr>
        <p:spPr>
          <a:xfrm>
            <a:off x="10533413" y="4636911"/>
            <a:ext cx="1099595" cy="763929"/>
          </a:xfrm>
          <a:prstGeom prst="wedgeRectCallout">
            <a:avLst>
              <a:gd name="adj1" fmla="val -94746"/>
              <a:gd name="adj2" fmla="val -87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t>自转换</a:t>
            </a:r>
            <a:endParaRPr lang="zh-CN" altLang="en-US" sz="2400" dirty="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状态图的组成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TextBox 8"/>
          <p:cNvSpPr txBox="1"/>
          <p:nvPr/>
        </p:nvSpPr>
        <p:spPr>
          <a:xfrm>
            <a:off x="227442" y="809342"/>
            <a:ext cx="3709449" cy="430887"/>
          </a:xfrm>
          <a:prstGeom prst="rect">
            <a:avLst/>
          </a:prstGeom>
          <a:noFill/>
        </p:spPr>
        <p:txBody>
          <a:bodyPr wrap="square" lIns="0" tIns="0" rIns="0" bIns="0" rtlCol="0" anchor="ctr">
            <a:spAutoFit/>
          </a:bodyPr>
          <a:lstStyle/>
          <a:p>
            <a:r>
              <a:rPr lang="zh-CN" altLang="en-US" sz="2800" dirty="0" smtClean="0"/>
              <a:t>内部转换</a:t>
            </a:r>
            <a:endParaRPr lang="zh-CN" altLang="en-US" sz="2800" dirty="0"/>
          </a:p>
        </p:txBody>
      </p:sp>
      <p:sp>
        <p:nvSpPr>
          <p:cNvPr id="5" name="矩形 4"/>
          <p:cNvSpPr/>
          <p:nvPr/>
        </p:nvSpPr>
        <p:spPr>
          <a:xfrm>
            <a:off x="2660615" y="764703"/>
            <a:ext cx="4134465" cy="523220"/>
          </a:xfrm>
          <a:prstGeom prst="rect">
            <a:avLst/>
          </a:prstGeom>
        </p:spPr>
        <p:txBody>
          <a:bodyPr wrap="none">
            <a:spAutoFit/>
          </a:bodyPr>
          <a:lstStyle/>
          <a:p>
            <a:r>
              <a:rPr lang="zh-CN" altLang="en-US" sz="2800" dirty="0">
                <a:solidFill>
                  <a:srgbClr val="FF0000"/>
                </a:solidFill>
              </a:rPr>
              <a:t>内部转换和自转换不同：</a:t>
            </a:r>
            <a:endParaRPr lang="zh-CN" altLang="en-US" sz="2800" dirty="0">
              <a:solidFill>
                <a:srgbClr val="FF0000"/>
              </a:solidFill>
            </a:endParaRPr>
          </a:p>
        </p:txBody>
      </p:sp>
      <p:sp>
        <p:nvSpPr>
          <p:cNvPr id="6" name="矩形 5"/>
          <p:cNvSpPr/>
          <p:nvPr/>
        </p:nvSpPr>
        <p:spPr>
          <a:xfrm>
            <a:off x="481622" y="1593233"/>
            <a:ext cx="11158994" cy="2308324"/>
          </a:xfrm>
          <a:prstGeom prst="rect">
            <a:avLst/>
          </a:prstGeom>
          <a:ln>
            <a:solidFill>
              <a:srgbClr val="0000FF"/>
            </a:solidFill>
          </a:ln>
        </p:spPr>
        <p:txBody>
          <a:bodyPr wrap="square">
            <a:spAutoFit/>
          </a:bodyPr>
          <a:lstStyle/>
          <a:p>
            <a:pPr>
              <a:lnSpc>
                <a:spcPct val="150000"/>
              </a:lnSpc>
            </a:pPr>
            <a:r>
              <a:rPr lang="en-US" altLang="zh-CN" sz="2400" dirty="0"/>
              <a:t>• </a:t>
            </a:r>
            <a:r>
              <a:rPr lang="zh-CN" altLang="en-US" sz="2400" dirty="0"/>
              <a:t>自转换是离开本状态后重新进入该状态，它会激发</a:t>
            </a:r>
            <a:r>
              <a:rPr lang="zh-CN" altLang="en-US" sz="2400" dirty="0" smtClean="0"/>
              <a:t>状态的</a:t>
            </a:r>
            <a:r>
              <a:rPr lang="zh-CN" altLang="en-US" sz="2400" dirty="0"/>
              <a:t>入口动作和出口动作的执行。</a:t>
            </a:r>
            <a:endParaRPr lang="zh-CN" altLang="en-US" sz="2400" dirty="0"/>
          </a:p>
          <a:p>
            <a:pPr>
              <a:lnSpc>
                <a:spcPct val="150000"/>
              </a:lnSpc>
            </a:pPr>
            <a:r>
              <a:rPr lang="en-US" altLang="zh-CN" sz="2400" dirty="0"/>
              <a:t>• </a:t>
            </a:r>
            <a:r>
              <a:rPr lang="zh-CN" altLang="en-US" sz="2400" dirty="0"/>
              <a:t>内部转换自始至终都不离开本状态，所以没有出口或</a:t>
            </a:r>
            <a:r>
              <a:rPr lang="zh-CN" altLang="en-US" sz="2400" dirty="0" smtClean="0"/>
              <a:t>入口</a:t>
            </a:r>
            <a:r>
              <a:rPr lang="zh-CN" altLang="en-US" sz="2400" dirty="0"/>
              <a:t>事件，也就不执行入口和出口动作</a:t>
            </a:r>
            <a:endParaRPr lang="zh-CN" altLang="en-US" sz="2400" dirty="0"/>
          </a:p>
        </p:txBody>
      </p:sp>
      <p:pic>
        <p:nvPicPr>
          <p:cNvPr id="7" name="图片 6"/>
          <p:cNvPicPr>
            <a:picLocks noChangeAspect="1"/>
          </p:cNvPicPr>
          <p:nvPr/>
        </p:nvPicPr>
        <p:blipFill>
          <a:blip r:embed="rId1"/>
          <a:stretch>
            <a:fillRect/>
          </a:stretch>
        </p:blipFill>
        <p:spPr>
          <a:xfrm>
            <a:off x="1872040" y="4028992"/>
            <a:ext cx="2064851" cy="2759380"/>
          </a:xfrm>
          <a:prstGeom prst="rect">
            <a:avLst/>
          </a:prstGeom>
        </p:spPr>
      </p:pic>
      <p:pic>
        <p:nvPicPr>
          <p:cNvPr id="8" name="图片 7"/>
          <p:cNvPicPr>
            <a:picLocks noChangeAspect="1"/>
          </p:cNvPicPr>
          <p:nvPr/>
        </p:nvPicPr>
        <p:blipFill>
          <a:blip r:embed="rId2"/>
          <a:stretch>
            <a:fillRect/>
          </a:stretch>
        </p:blipFill>
        <p:spPr>
          <a:xfrm>
            <a:off x="5727193" y="4005064"/>
            <a:ext cx="4570129" cy="261579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顺序图的元素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TextBox 76"/>
          <p:cNvSpPr txBox="1"/>
          <p:nvPr/>
        </p:nvSpPr>
        <p:spPr>
          <a:xfrm>
            <a:off x="335360" y="1294947"/>
            <a:ext cx="10432606" cy="400110"/>
          </a:xfrm>
          <a:prstGeom prst="rect">
            <a:avLst/>
          </a:prstGeom>
          <a:noFill/>
          <a:ln w="15875">
            <a:noFill/>
            <a:prstDash val="dash"/>
          </a:ln>
        </p:spPr>
        <p:txBody>
          <a:bodyPr wrap="square" rtlCol="0">
            <a:spAutoFit/>
          </a:bodyPr>
          <a:lstStyle/>
          <a:p>
            <a:pPr marL="800100" lvl="1" indent="-342900">
              <a:buFont typeface="Wingdings" panose="05000000000000000000" pitchFamily="2" charset="2"/>
              <a:buChar char="n"/>
            </a:pPr>
            <a:r>
              <a:rPr kumimoji="1" lang="zh-CN" altLang="en-US" sz="2000" b="1" dirty="0" smtClean="0">
                <a:latin typeface="Tahoma" panose="020B0604030504040204" pitchFamily="34" charset="0"/>
              </a:rPr>
              <a:t>对象</a:t>
            </a:r>
            <a:r>
              <a:rPr kumimoji="1" lang="zh-CN" altLang="en-US" sz="2000" b="1" dirty="0">
                <a:latin typeface="Tahoma" panose="020B0604030504040204" pitchFamily="34" charset="0"/>
              </a:rPr>
              <a:t>间的排列顺序并不重要，但一般把表示参与者的对象 放在图的两侧</a:t>
            </a:r>
            <a:r>
              <a:rPr kumimoji="1" lang="zh-CN" altLang="en-US" sz="2000" b="1" dirty="0" smtClean="0">
                <a:latin typeface="Tahoma" panose="020B0604030504040204" pitchFamily="34" charset="0"/>
              </a:rPr>
              <a:t>。</a:t>
            </a:r>
            <a:endParaRPr kumimoji="1" lang="en-US" altLang="zh-CN" sz="2000" b="1" dirty="0" smtClean="0">
              <a:latin typeface="Tahoma" panose="020B0604030504040204" pitchFamily="34" charset="0"/>
            </a:endParaRPr>
          </a:p>
        </p:txBody>
      </p:sp>
      <p:sp>
        <p:nvSpPr>
          <p:cNvPr id="4" name="矩形 3"/>
          <p:cNvSpPr/>
          <p:nvPr/>
        </p:nvSpPr>
        <p:spPr>
          <a:xfrm>
            <a:off x="-192907" y="785221"/>
            <a:ext cx="2897841" cy="461665"/>
          </a:xfrm>
          <a:prstGeom prst="rect">
            <a:avLst/>
          </a:prstGeom>
        </p:spPr>
        <p:txBody>
          <a:bodyPr wrap="square">
            <a:spAutoFit/>
          </a:bodyPr>
          <a:lstStyle/>
          <a:p>
            <a:pPr lvl="1"/>
            <a:r>
              <a:rPr kumimoji="1" lang="zh-CN" altLang="en-US" sz="2400" b="1" dirty="0">
                <a:solidFill>
                  <a:srgbClr val="FF0000"/>
                </a:solidFill>
                <a:latin typeface="Tahoma" panose="020B0604030504040204" pitchFamily="34" charset="0"/>
              </a:rPr>
              <a:t>（</a:t>
            </a:r>
            <a:r>
              <a:rPr kumimoji="1" lang="en-US" altLang="zh-CN" sz="2400" b="1" dirty="0">
                <a:solidFill>
                  <a:srgbClr val="FF0000"/>
                </a:solidFill>
                <a:latin typeface="Tahoma" panose="020B0604030504040204" pitchFamily="34" charset="0"/>
              </a:rPr>
              <a:t>1</a:t>
            </a:r>
            <a:r>
              <a:rPr kumimoji="1" lang="zh-CN" altLang="en-US" sz="2400" b="1" dirty="0">
                <a:solidFill>
                  <a:srgbClr val="FF0000"/>
                </a:solidFill>
                <a:latin typeface="Tahoma" panose="020B0604030504040204" pitchFamily="34" charset="0"/>
              </a:rPr>
              <a:t>） 对象</a:t>
            </a:r>
            <a:endParaRPr kumimoji="1" lang="zh-CN" altLang="en-US" sz="2400" b="1" dirty="0">
              <a:solidFill>
                <a:srgbClr val="FF0000"/>
              </a:solidFill>
              <a:latin typeface="Tahoma" panose="020B0604030504040204" pitchFamily="34" charset="0"/>
            </a:endParaRPr>
          </a:p>
        </p:txBody>
      </p:sp>
      <p:pic>
        <p:nvPicPr>
          <p:cNvPr id="5" name="图片 4"/>
          <p:cNvPicPr>
            <a:picLocks noChangeAspect="1"/>
          </p:cNvPicPr>
          <p:nvPr/>
        </p:nvPicPr>
        <p:blipFill>
          <a:blip r:embed="rId1"/>
          <a:stretch>
            <a:fillRect/>
          </a:stretch>
        </p:blipFill>
        <p:spPr>
          <a:xfrm>
            <a:off x="873581" y="1777128"/>
            <a:ext cx="9800734" cy="5080872"/>
          </a:xfrm>
          <a:prstGeom prst="rect">
            <a:avLst/>
          </a:prstGeom>
        </p:spPr>
      </p:pic>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状态图的组成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TextBox 8"/>
          <p:cNvSpPr txBox="1"/>
          <p:nvPr/>
        </p:nvSpPr>
        <p:spPr>
          <a:xfrm>
            <a:off x="245451" y="797502"/>
            <a:ext cx="3709449" cy="430887"/>
          </a:xfrm>
          <a:prstGeom prst="rect">
            <a:avLst/>
          </a:prstGeom>
          <a:noFill/>
        </p:spPr>
        <p:txBody>
          <a:bodyPr wrap="square" lIns="0" tIns="0" rIns="0" bIns="0" rtlCol="0" anchor="ctr">
            <a:spAutoFit/>
          </a:bodyPr>
          <a:lstStyle/>
          <a:p>
            <a:r>
              <a:rPr lang="zh-CN" altLang="en-US" sz="2800" dirty="0"/>
              <a:t>复合转移</a:t>
            </a:r>
            <a:r>
              <a:rPr lang="en-US" altLang="zh-CN" sz="2800" dirty="0" smtClean="0"/>
              <a:t>-</a:t>
            </a:r>
            <a:r>
              <a:rPr lang="zh-CN" altLang="en-US" sz="2800" dirty="0" smtClean="0"/>
              <a:t>并发与同步</a:t>
            </a:r>
            <a:endParaRPr lang="zh-CN" altLang="en-US" sz="2800" dirty="0"/>
          </a:p>
        </p:txBody>
      </p:sp>
      <p:sp>
        <p:nvSpPr>
          <p:cNvPr id="5" name="Rectangle 5"/>
          <p:cNvSpPr>
            <a:spLocks noChangeArrowheads="1"/>
          </p:cNvSpPr>
          <p:nvPr/>
        </p:nvSpPr>
        <p:spPr bwMode="auto">
          <a:xfrm>
            <a:off x="140825" y="1238493"/>
            <a:ext cx="11910349" cy="295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marL="342900" indent="-342900" eaLnBrk="0" fontAlgn="base" hangingPunct="0">
              <a:spcBef>
                <a:spcPct val="0"/>
              </a:spcBef>
              <a:spcAft>
                <a:spcPct val="0"/>
              </a:spcAft>
              <a:defRPr>
                <a:solidFill>
                  <a:schemeClr val="tx1"/>
                </a:solidFill>
                <a:latin typeface="Arial" panose="020B0604020202020204" pitchFamily="34" charset="0"/>
              </a:defRPr>
            </a:lvl1pPr>
            <a:lvl2pPr marL="742950" indent="-285750"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spcBef>
                <a:spcPct val="20000"/>
              </a:spcBef>
              <a:buClr>
                <a:srgbClr val="A50021"/>
              </a:buClr>
              <a:buSzPct val="80000"/>
              <a:buFont typeface="Wingdings" panose="05000000000000000000" pitchFamily="2" charset="2"/>
              <a:buChar char="þ"/>
            </a:pPr>
            <a:r>
              <a:rPr kumimoji="1" lang="zh-CN" sz="2400" b="1" i="0" u="none" strike="noStrike" cap="none" normalizeH="0" baseline="0" dirty="0" smtClean="0">
                <a:ln>
                  <a:noFill/>
                </a:ln>
                <a:solidFill>
                  <a:srgbClr val="FF0000"/>
                </a:solidFill>
                <a:effectLst/>
                <a:latin typeface="Tahoma" panose="020B0604030504040204" pitchFamily="34" charset="0"/>
                <a:ea typeface="宋体" panose="02010600030101010101" pitchFamily="2" charset="-122"/>
              </a:rPr>
              <a:t>同步：</a:t>
            </a:r>
            <a:r>
              <a:rPr kumimoji="1" lang="zh-CN" altLang="en-US" sz="2400" b="1" dirty="0">
                <a:solidFill>
                  <a:srgbClr val="FF0000"/>
                </a:solidFill>
                <a:latin typeface="Tahoma" panose="020B0604030504040204" pitchFamily="34" charset="0"/>
              </a:rPr>
              <a:t>在并发中的同步：并发状态之间需要通信</a:t>
            </a:r>
            <a:r>
              <a:rPr kumimoji="1" lang="zh-CN" altLang="en-US" sz="2400" b="1" dirty="0" smtClean="0">
                <a:solidFill>
                  <a:srgbClr val="FF0000"/>
                </a:solidFill>
                <a:latin typeface="Tahoma" panose="020B0604030504040204" pitchFamily="34" charset="0"/>
              </a:rPr>
              <a:t>，或</a:t>
            </a:r>
            <a:r>
              <a:rPr kumimoji="1" lang="zh-CN" altLang="en-US" sz="2400" b="1" dirty="0">
                <a:solidFill>
                  <a:srgbClr val="FF0000"/>
                </a:solidFill>
                <a:latin typeface="Tahoma" panose="020B0604030504040204" pitchFamily="34" charset="0"/>
              </a:rPr>
              <a:t>具有确定的时序关系，称为并发中的同步</a:t>
            </a:r>
            <a:endParaRPr kumimoji="1" lang="en-US" altLang="zh-CN" sz="2400" b="1" i="0" u="none" strike="noStrike" cap="none" normalizeH="0" baseline="0" dirty="0" smtClean="0">
              <a:ln>
                <a:noFill/>
              </a:ln>
              <a:solidFill>
                <a:srgbClr val="FF0000"/>
              </a:solidFill>
              <a:effectLst/>
              <a:latin typeface="Tahoma" panose="020B0604030504040204" pitchFamily="34" charset="0"/>
              <a:ea typeface="宋体" panose="02010600030101010101" pitchFamily="2" charset="-122"/>
            </a:endParaRPr>
          </a:p>
          <a:p>
            <a:pPr marL="342900" marR="0" lvl="0" indent="-342900" algn="l" defTabSz="914400" rtl="0" eaLnBrk="0" fontAlgn="base" latinLnBrk="0" hangingPunct="0">
              <a:lnSpc>
                <a:spcPct val="100000"/>
              </a:lnSpc>
              <a:spcBef>
                <a:spcPct val="20000"/>
              </a:spcBef>
              <a:spcAft>
                <a:spcPct val="0"/>
              </a:spcAft>
              <a:buClr>
                <a:srgbClr val="A50021"/>
              </a:buClr>
              <a:buSzPct val="80000"/>
              <a:buFont typeface="Wingdings" panose="05000000000000000000" pitchFamily="2" charset="2"/>
              <a:buChar char="þ"/>
            </a:pPr>
            <a:r>
              <a:rPr kumimoji="1" lang="zh-CN" sz="24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同步可视化地定义了并发工作流的分劈（</a:t>
            </a:r>
            <a:r>
              <a:rPr kumimoji="1" lang="en-US" altLang="zh-CN" sz="24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fork</a:t>
            </a:r>
            <a:r>
              <a:rPr kumimoji="1" lang="zh-CN" altLang="en-US" sz="24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）与接合（</a:t>
            </a:r>
            <a:r>
              <a:rPr kumimoji="1" lang="en-US" altLang="zh-CN" sz="24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join</a:t>
            </a:r>
            <a:r>
              <a:rPr kumimoji="1" lang="zh-CN" altLang="en-US" sz="24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a:t>
            </a:r>
            <a:endParaRPr kumimoji="1" lang="zh-CN" altLang="en-US" sz="24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p>
            <a:pPr marL="742950" marR="0" lvl="1" indent="-28575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Char char="u"/>
            </a:pPr>
            <a:r>
              <a:rPr kumimoji="1" lang="zh-CN" altLang="en-US" sz="24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分劈是一个源状态分为两个或两个以上的目标状态</a:t>
            </a:r>
            <a:endParaRPr kumimoji="1" lang="zh-CN" altLang="en-US" sz="24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p>
            <a:pPr marL="742950" marR="0" lvl="1" indent="-28575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Char char="u"/>
            </a:pPr>
            <a:r>
              <a:rPr kumimoji="1" lang="zh-CN" altLang="en-US" sz="24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接合是两个以上的源状态连接为一个目标状态</a:t>
            </a:r>
            <a:endParaRPr kumimoji="1" lang="zh-CN" altLang="en-US" sz="24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p>
            <a:pPr marL="742950" marR="0" lvl="1" indent="-28575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Char char="u"/>
            </a:pPr>
            <a:r>
              <a:rPr kumimoji="1" lang="zh-CN" altLang="en-US" sz="24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同步在状态图中用一条粗短线表示，成为</a:t>
            </a:r>
            <a:r>
              <a:rPr kumimoji="1" lang="zh-CN" altLang="en-US" sz="2400" b="1" i="0" u="none" strike="noStrike" cap="none" normalizeH="0" baseline="0" dirty="0" smtClean="0">
                <a:ln>
                  <a:noFill/>
                </a:ln>
                <a:solidFill>
                  <a:srgbClr val="FF0000"/>
                </a:solidFill>
                <a:effectLst/>
                <a:latin typeface="Tahoma" panose="020B0604030504040204" pitchFamily="34" charset="0"/>
                <a:ea typeface="宋体" panose="02010600030101010101" pitchFamily="2" charset="-122"/>
              </a:rPr>
              <a:t>同步杆</a:t>
            </a:r>
            <a:endParaRPr kumimoji="1" lang="zh-CN" altLang="en-US" sz="2400" b="1" i="0" u="none" strike="noStrike" cap="none" normalizeH="0" baseline="0" dirty="0" smtClean="0">
              <a:ln>
                <a:noFill/>
              </a:ln>
              <a:solidFill>
                <a:srgbClr val="FF0000"/>
              </a:solidFill>
              <a:effectLst/>
              <a:latin typeface="Tahoma" panose="020B0604030504040204" pitchFamily="34" charset="0"/>
              <a:ea typeface="宋体" panose="02010600030101010101" pitchFamily="2" charset="-122"/>
            </a:endParaRPr>
          </a:p>
          <a:p>
            <a:pPr marL="342900" marR="0" lvl="0" indent="-34290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6"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04245" y="3764643"/>
            <a:ext cx="8238112" cy="3188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状态图的组成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TextBox 8"/>
          <p:cNvSpPr txBox="1"/>
          <p:nvPr/>
        </p:nvSpPr>
        <p:spPr>
          <a:xfrm>
            <a:off x="184036" y="787301"/>
            <a:ext cx="3709449" cy="430887"/>
          </a:xfrm>
          <a:prstGeom prst="rect">
            <a:avLst/>
          </a:prstGeom>
          <a:noFill/>
        </p:spPr>
        <p:txBody>
          <a:bodyPr wrap="square" lIns="0" tIns="0" rIns="0" bIns="0" rtlCol="0" anchor="ctr">
            <a:spAutoFit/>
          </a:bodyPr>
          <a:lstStyle/>
          <a:p>
            <a:r>
              <a:rPr lang="zh-CN" altLang="en-US" sz="2800" dirty="0" smtClean="0"/>
              <a:t>（</a:t>
            </a:r>
            <a:r>
              <a:rPr lang="en-US" altLang="zh-CN" sz="2800" dirty="0" smtClean="0"/>
              <a:t>3</a:t>
            </a:r>
            <a:r>
              <a:rPr lang="zh-CN" altLang="en-US" sz="2800" dirty="0" smtClean="0"/>
              <a:t>）事件 </a:t>
            </a:r>
            <a:r>
              <a:rPr lang="en-US" altLang="zh-CN" sz="2800" dirty="0" smtClean="0"/>
              <a:t>Event</a:t>
            </a:r>
            <a:endParaRPr lang="en-US" altLang="zh-CN" sz="2800" dirty="0"/>
          </a:p>
        </p:txBody>
      </p:sp>
      <p:sp>
        <p:nvSpPr>
          <p:cNvPr id="5" name="矩形 4"/>
          <p:cNvSpPr/>
          <p:nvPr/>
        </p:nvSpPr>
        <p:spPr>
          <a:xfrm>
            <a:off x="193910" y="1412776"/>
            <a:ext cx="11558711" cy="5262979"/>
          </a:xfrm>
          <a:prstGeom prst="rect">
            <a:avLst/>
          </a:prstGeom>
          <a:ln>
            <a:solidFill>
              <a:srgbClr val="0000FF"/>
            </a:solidFill>
          </a:ln>
        </p:spPr>
        <p:txBody>
          <a:bodyPr wrap="square">
            <a:spAutoFit/>
          </a:bodyPr>
          <a:lstStyle/>
          <a:p>
            <a:pPr>
              <a:lnSpc>
                <a:spcPct val="150000"/>
              </a:lnSpc>
            </a:pPr>
            <a:r>
              <a:rPr lang="en-US" altLang="zh-CN" sz="2800" dirty="0">
                <a:latin typeface="微软雅黑" panose="020B0503020204020204" pitchFamily="34" charset="-122"/>
                <a:ea typeface="微软雅黑" panose="020B0503020204020204" pitchFamily="34" charset="-122"/>
              </a:rPr>
              <a:t>• </a:t>
            </a:r>
            <a:r>
              <a:rPr lang="zh-CN" altLang="en-US" sz="2800" dirty="0">
                <a:solidFill>
                  <a:srgbClr val="FF0000"/>
                </a:solidFill>
                <a:latin typeface="微软雅黑" panose="020B0503020204020204" pitchFamily="34" charset="-122"/>
                <a:ea typeface="微软雅黑" panose="020B0503020204020204" pitchFamily="34" charset="-122"/>
              </a:rPr>
              <a:t>事件 </a:t>
            </a:r>
            <a:endParaRPr lang="en-US" altLang="zh-CN" sz="2800" dirty="0" smtClean="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rPr>
              <a:t> </a:t>
            </a:r>
            <a:r>
              <a:rPr lang="en-US" altLang="zh-CN" sz="2800" dirty="0" smtClean="0">
                <a:latin typeface="微软雅黑" panose="020B0503020204020204" pitchFamily="34" charset="-122"/>
                <a:ea typeface="微软雅黑" panose="020B0503020204020204" pitchFamily="34" charset="-122"/>
              </a:rPr>
              <a:t>    – </a:t>
            </a:r>
            <a:r>
              <a:rPr lang="zh-CN" altLang="en-US" sz="2800" dirty="0">
                <a:latin typeface="微软雅黑" panose="020B0503020204020204" pitchFamily="34" charset="-122"/>
                <a:ea typeface="微软雅黑" panose="020B0503020204020204" pitchFamily="34" charset="-122"/>
              </a:rPr>
              <a:t>事件是对一个时间和空间上具有一定意义的事情的规格说明 </a:t>
            </a:r>
            <a:endParaRPr lang="en-US" altLang="zh-CN" sz="2800" dirty="0" smtClean="0">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rPr>
              <a:t> </a:t>
            </a:r>
            <a:r>
              <a:rPr lang="en-US" altLang="zh-CN" sz="2800" dirty="0" smtClean="0">
                <a:latin typeface="微软雅黑" panose="020B0503020204020204" pitchFamily="34" charset="-122"/>
                <a:ea typeface="微软雅黑" panose="020B0503020204020204" pitchFamily="34" charset="-122"/>
              </a:rPr>
              <a:t>    – </a:t>
            </a:r>
            <a:r>
              <a:rPr lang="zh-CN" altLang="en-US" sz="2800" dirty="0">
                <a:latin typeface="微软雅黑" panose="020B0503020204020204" pitchFamily="34" charset="-122"/>
                <a:ea typeface="微软雅黑" panose="020B0503020204020204" pitchFamily="34" charset="-122"/>
              </a:rPr>
              <a:t>事件触发状态的转移 </a:t>
            </a:r>
            <a:endParaRPr lang="en-US" altLang="zh-CN" sz="2800" dirty="0" smtClean="0">
              <a:latin typeface="微软雅黑" panose="020B0503020204020204" pitchFamily="34" charset="-122"/>
              <a:ea typeface="微软雅黑" panose="020B0503020204020204" pitchFamily="34" charset="-122"/>
            </a:endParaRPr>
          </a:p>
          <a:p>
            <a:pPr>
              <a:lnSpc>
                <a:spcPct val="150000"/>
              </a:lnSpc>
            </a:pPr>
            <a:r>
              <a:rPr lang="en-US" altLang="zh-CN" sz="2800" dirty="0" smtClean="0">
                <a:latin typeface="微软雅黑" panose="020B0503020204020204" pitchFamily="34" charset="-122"/>
                <a:ea typeface="微软雅黑" panose="020B0503020204020204" pitchFamily="34" charset="-122"/>
              </a:rPr>
              <a:t>• </a:t>
            </a:r>
            <a:r>
              <a:rPr lang="zh-CN" altLang="en-US" sz="2800" dirty="0">
                <a:solidFill>
                  <a:srgbClr val="FF0000"/>
                </a:solidFill>
                <a:latin typeface="微软雅黑" panose="020B0503020204020204" pitchFamily="34" charset="-122"/>
                <a:ea typeface="微软雅黑" panose="020B0503020204020204" pitchFamily="34" charset="-122"/>
              </a:rPr>
              <a:t>事件的类型</a:t>
            </a:r>
            <a:r>
              <a:rPr lang="zh-CN" altLang="en-US" sz="2800" dirty="0">
                <a:latin typeface="微软雅黑" panose="020B0503020204020204" pitchFamily="34" charset="-122"/>
                <a:ea typeface="微软雅黑" panose="020B0503020204020204" pitchFamily="34" charset="-122"/>
              </a:rPr>
              <a:t>： </a:t>
            </a:r>
            <a:endParaRPr lang="en-US" altLang="zh-CN" sz="2800" dirty="0" smtClean="0">
              <a:latin typeface="微软雅黑" panose="020B0503020204020204" pitchFamily="34" charset="-122"/>
              <a:ea typeface="微软雅黑" panose="020B0503020204020204" pitchFamily="34" charset="-122"/>
            </a:endParaRPr>
          </a:p>
          <a:p>
            <a:pPr>
              <a:lnSpc>
                <a:spcPct val="150000"/>
              </a:lnSpc>
            </a:pPr>
            <a:r>
              <a:rPr lang="zh-CN" altLang="en-US" sz="2800" dirty="0" smtClean="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1</a:t>
            </a:r>
            <a:r>
              <a:rPr lang="zh-CN" altLang="en-US" sz="2800" dirty="0">
                <a:latin typeface="微软雅黑" panose="020B0503020204020204" pitchFamily="34" charset="-122"/>
                <a:ea typeface="微软雅黑" panose="020B0503020204020204" pitchFamily="34" charset="-122"/>
              </a:rPr>
              <a:t>）调用事件 </a:t>
            </a:r>
            <a:endParaRPr lang="en-US" altLang="zh-CN" sz="2800" dirty="0" smtClean="0">
              <a:latin typeface="微软雅黑" panose="020B0503020204020204" pitchFamily="34" charset="-122"/>
              <a:ea typeface="微软雅黑" panose="020B0503020204020204" pitchFamily="34" charset="-122"/>
            </a:endParaRPr>
          </a:p>
          <a:p>
            <a:pPr>
              <a:lnSpc>
                <a:spcPct val="150000"/>
              </a:lnSpc>
            </a:pPr>
            <a:r>
              <a:rPr lang="zh-CN" altLang="en-US" sz="2800" dirty="0" smtClean="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2</a:t>
            </a:r>
            <a:r>
              <a:rPr lang="zh-CN" altLang="en-US" sz="2800" dirty="0">
                <a:latin typeface="微软雅黑" panose="020B0503020204020204" pitchFamily="34" charset="-122"/>
                <a:ea typeface="微软雅黑" panose="020B0503020204020204" pitchFamily="34" charset="-122"/>
              </a:rPr>
              <a:t>）信号事件 </a:t>
            </a:r>
            <a:endParaRPr lang="en-US" altLang="zh-CN" sz="2800" dirty="0" smtClean="0">
              <a:latin typeface="微软雅黑" panose="020B0503020204020204" pitchFamily="34" charset="-122"/>
              <a:ea typeface="微软雅黑" panose="020B0503020204020204" pitchFamily="34" charset="-122"/>
            </a:endParaRPr>
          </a:p>
          <a:p>
            <a:pPr>
              <a:lnSpc>
                <a:spcPct val="150000"/>
              </a:lnSpc>
            </a:pPr>
            <a:r>
              <a:rPr lang="zh-CN" altLang="en-US" sz="2800" dirty="0" smtClean="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3</a:t>
            </a:r>
            <a:r>
              <a:rPr lang="zh-CN" altLang="en-US" sz="2800" dirty="0">
                <a:latin typeface="微软雅黑" panose="020B0503020204020204" pitchFamily="34" charset="-122"/>
                <a:ea typeface="微软雅黑" panose="020B0503020204020204" pitchFamily="34" charset="-122"/>
              </a:rPr>
              <a:t>） 变化事件 </a:t>
            </a:r>
            <a:endParaRPr lang="en-US" altLang="zh-CN" sz="2800" dirty="0" smtClean="0">
              <a:latin typeface="微软雅黑" panose="020B0503020204020204" pitchFamily="34" charset="-122"/>
              <a:ea typeface="微软雅黑" panose="020B0503020204020204" pitchFamily="34" charset="-122"/>
            </a:endParaRPr>
          </a:p>
          <a:p>
            <a:pPr>
              <a:lnSpc>
                <a:spcPct val="150000"/>
              </a:lnSpc>
            </a:pPr>
            <a:r>
              <a:rPr lang="zh-CN" altLang="en-US" sz="2800" dirty="0" smtClean="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4</a:t>
            </a:r>
            <a:r>
              <a:rPr lang="zh-CN" altLang="en-US" sz="2800" dirty="0">
                <a:latin typeface="微软雅黑" panose="020B0503020204020204" pitchFamily="34" charset="-122"/>
                <a:ea typeface="微软雅黑" panose="020B0503020204020204" pitchFamily="34" charset="-122"/>
              </a:rPr>
              <a:t>） 时间事件</a:t>
            </a:r>
            <a:endParaRPr lang="en-US" altLang="zh-CN" sz="2800" dirty="0" smtClean="0">
              <a:latin typeface="微软雅黑" panose="020B0503020204020204" pitchFamily="34" charset="-122"/>
              <a:ea typeface="微软雅黑" panose="020B0503020204020204" pitchFamily="34" charset="-122"/>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状态图的组成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TextBox 8"/>
          <p:cNvSpPr txBox="1"/>
          <p:nvPr/>
        </p:nvSpPr>
        <p:spPr>
          <a:xfrm>
            <a:off x="193910" y="858519"/>
            <a:ext cx="3709449" cy="430887"/>
          </a:xfrm>
          <a:prstGeom prst="rect">
            <a:avLst/>
          </a:prstGeom>
          <a:noFill/>
        </p:spPr>
        <p:txBody>
          <a:bodyPr wrap="square" lIns="0" tIns="0" rIns="0" bIns="0" rtlCol="0" anchor="ctr">
            <a:spAutoFit/>
          </a:bodyPr>
          <a:lstStyle/>
          <a:p>
            <a:r>
              <a:rPr lang="en-US" altLang="zh-CN" sz="2800" dirty="0" smtClean="0"/>
              <a:t>1</a:t>
            </a:r>
            <a:r>
              <a:rPr lang="zh-CN" altLang="en-US" sz="2800" dirty="0"/>
              <a:t>）调用（</a:t>
            </a:r>
            <a:r>
              <a:rPr lang="en-US" altLang="zh-CN" sz="2800" dirty="0"/>
              <a:t>call</a:t>
            </a:r>
            <a:r>
              <a:rPr lang="zh-CN" altLang="en-US" sz="2800" dirty="0"/>
              <a:t>）事件 </a:t>
            </a:r>
            <a:endParaRPr lang="zh-CN" altLang="en-US" sz="2800" dirty="0"/>
          </a:p>
        </p:txBody>
      </p:sp>
      <p:sp>
        <p:nvSpPr>
          <p:cNvPr id="5" name="矩形 4"/>
          <p:cNvSpPr/>
          <p:nvPr/>
        </p:nvSpPr>
        <p:spPr>
          <a:xfrm>
            <a:off x="192918" y="1359787"/>
            <a:ext cx="11309658" cy="2677656"/>
          </a:xfrm>
          <a:prstGeom prst="rect">
            <a:avLst/>
          </a:prstGeom>
        </p:spPr>
        <p:txBody>
          <a:bodyPr wrap="square">
            <a:spAutoFit/>
          </a:bodyPr>
          <a:lstStyle/>
          <a:p>
            <a:pPr>
              <a:lnSpc>
                <a:spcPct val="150000"/>
              </a:lnSpc>
            </a:pPr>
            <a:r>
              <a:rPr lang="en-US" altLang="zh-CN" sz="2800" dirty="0">
                <a:latin typeface="微软雅黑" panose="020B0503020204020204" pitchFamily="34" charset="-122"/>
                <a:ea typeface="微软雅黑" panose="020B0503020204020204" pitchFamily="34" charset="-122"/>
              </a:rPr>
              <a:t>• </a:t>
            </a:r>
            <a:r>
              <a:rPr lang="zh-CN" altLang="en-US" sz="2800" dirty="0">
                <a:solidFill>
                  <a:srgbClr val="FF0000"/>
                </a:solidFill>
                <a:latin typeface="微软雅黑" panose="020B0503020204020204" pitchFamily="34" charset="-122"/>
                <a:ea typeface="微软雅黑" panose="020B0503020204020204" pitchFamily="34" charset="-122"/>
              </a:rPr>
              <a:t>调用事件</a:t>
            </a:r>
            <a:r>
              <a:rPr lang="zh-CN" altLang="en-US" sz="2800" dirty="0">
                <a:latin typeface="微软雅黑" panose="020B0503020204020204" pitchFamily="34" charset="-122"/>
                <a:ea typeface="微软雅黑" panose="020B0503020204020204" pitchFamily="34" charset="-122"/>
              </a:rPr>
              <a:t>：对某对象成员方法的调用，是一种</a:t>
            </a:r>
            <a:r>
              <a:rPr lang="zh-CN" altLang="en-US" sz="2800" dirty="0">
                <a:solidFill>
                  <a:srgbClr val="FF0000"/>
                </a:solidFill>
                <a:latin typeface="微软雅黑" panose="020B0503020204020204" pitchFamily="34" charset="-122"/>
                <a:ea typeface="微软雅黑" panose="020B0503020204020204" pitchFamily="34" charset="-122"/>
              </a:rPr>
              <a:t>同步机制</a:t>
            </a:r>
            <a:r>
              <a:rPr lang="zh-CN" altLang="en-US" sz="2800" dirty="0" smtClean="0">
                <a:latin typeface="微软雅黑" panose="020B0503020204020204" pitchFamily="34" charset="-122"/>
                <a:ea typeface="微软雅黑" panose="020B0503020204020204" pitchFamily="34" charset="-122"/>
              </a:rPr>
              <a:t>。</a:t>
            </a:r>
            <a:endParaRPr lang="en-US" altLang="zh-CN" sz="2800" dirty="0" smtClean="0">
              <a:latin typeface="微软雅黑" panose="020B0503020204020204" pitchFamily="34" charset="-122"/>
              <a:ea typeface="微软雅黑" panose="020B0503020204020204" pitchFamily="34" charset="-122"/>
            </a:endParaRPr>
          </a:p>
          <a:p>
            <a:pPr>
              <a:lnSpc>
                <a:spcPct val="150000"/>
              </a:lnSpc>
            </a:pPr>
            <a:r>
              <a:rPr lang="en-US" altLang="zh-CN" sz="2800" dirty="0" smtClean="0">
                <a:solidFill>
                  <a:srgbClr val="0000FF"/>
                </a:solidFill>
                <a:latin typeface="微软雅黑" panose="020B0503020204020204" pitchFamily="34" charset="-122"/>
                <a:ea typeface="微软雅黑" panose="020B0503020204020204" pitchFamily="34" charset="-122"/>
              </a:rPr>
              <a:t>• </a:t>
            </a:r>
            <a:r>
              <a:rPr lang="zh-CN" altLang="en-US" sz="2800" dirty="0">
                <a:solidFill>
                  <a:srgbClr val="0000FF"/>
                </a:solidFill>
                <a:latin typeface="微软雅黑" panose="020B0503020204020204" pitchFamily="34" charset="-122"/>
                <a:ea typeface="微软雅黑" panose="020B0503020204020204" pitchFamily="34" charset="-122"/>
              </a:rPr>
              <a:t>当一个对象</a:t>
            </a:r>
            <a:r>
              <a:rPr lang="en-US" altLang="zh-CN" sz="2800" dirty="0">
                <a:solidFill>
                  <a:srgbClr val="0000FF"/>
                </a:solidFill>
                <a:latin typeface="微软雅黑" panose="020B0503020204020204" pitchFamily="34" charset="-122"/>
                <a:ea typeface="微软雅黑" panose="020B0503020204020204" pitchFamily="34" charset="-122"/>
              </a:rPr>
              <a:t>A</a:t>
            </a:r>
            <a:r>
              <a:rPr lang="zh-CN" altLang="en-US" sz="2800" dirty="0">
                <a:solidFill>
                  <a:srgbClr val="0000FF"/>
                </a:solidFill>
                <a:latin typeface="微软雅黑" panose="020B0503020204020204" pitchFamily="34" charset="-122"/>
                <a:ea typeface="微软雅黑" panose="020B0503020204020204" pitchFamily="34" charset="-122"/>
              </a:rPr>
              <a:t>调用另一个具有状态机对象</a:t>
            </a:r>
            <a:r>
              <a:rPr lang="en-US" altLang="zh-CN" sz="2800" dirty="0">
                <a:solidFill>
                  <a:srgbClr val="0000FF"/>
                </a:solidFill>
                <a:latin typeface="微软雅黑" panose="020B0503020204020204" pitchFamily="34" charset="-122"/>
                <a:ea typeface="微软雅黑" panose="020B0503020204020204" pitchFamily="34" charset="-122"/>
              </a:rPr>
              <a:t>B</a:t>
            </a:r>
            <a:r>
              <a:rPr lang="zh-CN" altLang="en-US" sz="2800" dirty="0">
                <a:solidFill>
                  <a:srgbClr val="0000FF"/>
                </a:solidFill>
                <a:latin typeface="微软雅黑" panose="020B0503020204020204" pitchFamily="34" charset="-122"/>
                <a:ea typeface="微软雅黑" panose="020B0503020204020204" pitchFamily="34" charset="-122"/>
              </a:rPr>
              <a:t>的某个操作时， 控制就从发送者</a:t>
            </a:r>
            <a:r>
              <a:rPr lang="en-US" altLang="zh-CN" sz="2800" dirty="0">
                <a:solidFill>
                  <a:srgbClr val="0000FF"/>
                </a:solidFill>
                <a:latin typeface="微软雅黑" panose="020B0503020204020204" pitchFamily="34" charset="-122"/>
                <a:ea typeface="微软雅黑" panose="020B0503020204020204" pitchFamily="34" charset="-122"/>
              </a:rPr>
              <a:t>A</a:t>
            </a:r>
            <a:r>
              <a:rPr lang="zh-CN" altLang="en-US" sz="2800" dirty="0">
                <a:solidFill>
                  <a:srgbClr val="0000FF"/>
                </a:solidFill>
                <a:latin typeface="微软雅黑" panose="020B0503020204020204" pitchFamily="34" charset="-122"/>
                <a:ea typeface="微软雅黑" panose="020B0503020204020204" pitchFamily="34" charset="-122"/>
              </a:rPr>
              <a:t>对象转到接收者</a:t>
            </a:r>
            <a:r>
              <a:rPr lang="en-US" altLang="zh-CN" sz="2800" dirty="0">
                <a:solidFill>
                  <a:srgbClr val="0000FF"/>
                </a:solidFill>
                <a:latin typeface="微软雅黑" panose="020B0503020204020204" pitchFamily="34" charset="-122"/>
                <a:ea typeface="微软雅黑" panose="020B0503020204020204" pitchFamily="34" charset="-122"/>
              </a:rPr>
              <a:t>B</a:t>
            </a:r>
            <a:r>
              <a:rPr lang="zh-CN" altLang="en-US" sz="2800" dirty="0">
                <a:solidFill>
                  <a:srgbClr val="0000FF"/>
                </a:solidFill>
                <a:latin typeface="微软雅黑" panose="020B0503020204020204" pitchFamily="34" charset="-122"/>
                <a:ea typeface="微软雅黑" panose="020B0503020204020204" pitchFamily="34" charset="-122"/>
              </a:rPr>
              <a:t>。该事件触发转移，</a:t>
            </a:r>
            <a:r>
              <a:rPr lang="en-US" altLang="zh-CN" sz="2800" dirty="0">
                <a:solidFill>
                  <a:srgbClr val="0000FF"/>
                </a:solidFill>
                <a:latin typeface="微软雅黑" panose="020B0503020204020204" pitchFamily="34" charset="-122"/>
                <a:ea typeface="微软雅黑" panose="020B0503020204020204" pitchFamily="34" charset="-122"/>
              </a:rPr>
              <a:t>B </a:t>
            </a:r>
            <a:r>
              <a:rPr lang="zh-CN" altLang="en-US" sz="2800" dirty="0">
                <a:solidFill>
                  <a:srgbClr val="0000FF"/>
                </a:solidFill>
                <a:latin typeface="微软雅黑" panose="020B0503020204020204" pitchFamily="34" charset="-122"/>
                <a:ea typeface="微软雅黑" panose="020B0503020204020204" pitchFamily="34" charset="-122"/>
              </a:rPr>
              <a:t>完成操作后，接收者</a:t>
            </a:r>
            <a:r>
              <a:rPr lang="en-US" altLang="zh-CN" sz="2800" dirty="0">
                <a:solidFill>
                  <a:srgbClr val="0000FF"/>
                </a:solidFill>
                <a:latin typeface="微软雅黑" panose="020B0503020204020204" pitchFamily="34" charset="-122"/>
                <a:ea typeface="微软雅黑" panose="020B0503020204020204" pitchFamily="34" charset="-122"/>
              </a:rPr>
              <a:t>B</a:t>
            </a:r>
            <a:r>
              <a:rPr lang="zh-CN" altLang="en-US" sz="2800" dirty="0">
                <a:solidFill>
                  <a:srgbClr val="0000FF"/>
                </a:solidFill>
                <a:latin typeface="微软雅黑" panose="020B0503020204020204" pitchFamily="34" charset="-122"/>
                <a:ea typeface="微软雅黑" panose="020B0503020204020204" pitchFamily="34" charset="-122"/>
              </a:rPr>
              <a:t>转到一个新的状态，并将控制返回</a:t>
            </a:r>
            <a:r>
              <a:rPr lang="zh-CN" altLang="en-US" sz="2800" dirty="0" smtClean="0">
                <a:solidFill>
                  <a:srgbClr val="0000FF"/>
                </a:solidFill>
                <a:latin typeface="微软雅黑" panose="020B0503020204020204" pitchFamily="34" charset="-122"/>
                <a:ea typeface="微软雅黑" panose="020B0503020204020204" pitchFamily="34" charset="-122"/>
              </a:rPr>
              <a:t>给发送者</a:t>
            </a:r>
            <a:r>
              <a:rPr lang="en-US" altLang="zh-CN" sz="2800" dirty="0">
                <a:solidFill>
                  <a:srgbClr val="0000FF"/>
                </a:solidFill>
                <a:latin typeface="微软雅黑" panose="020B0503020204020204" pitchFamily="34" charset="-122"/>
                <a:ea typeface="微软雅黑" panose="020B0503020204020204" pitchFamily="34" charset="-122"/>
              </a:rPr>
              <a:t>A</a:t>
            </a:r>
            <a:endParaRPr lang="zh-CN" altLang="en-US" sz="2800" dirty="0">
              <a:solidFill>
                <a:srgbClr val="0000FF"/>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3010033" y="3953300"/>
            <a:ext cx="5675427" cy="2900019"/>
          </a:xfrm>
          <a:prstGeom prst="rect">
            <a:avLst/>
          </a:prstGeom>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状态图的组成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TextBox 8"/>
          <p:cNvSpPr txBox="1"/>
          <p:nvPr/>
        </p:nvSpPr>
        <p:spPr>
          <a:xfrm>
            <a:off x="502024" y="840906"/>
            <a:ext cx="3709449" cy="430887"/>
          </a:xfrm>
          <a:prstGeom prst="rect">
            <a:avLst/>
          </a:prstGeom>
          <a:noFill/>
        </p:spPr>
        <p:txBody>
          <a:bodyPr wrap="square" lIns="0" tIns="0" rIns="0" bIns="0" rtlCol="0" anchor="ctr">
            <a:spAutoFit/>
          </a:bodyPr>
          <a:lstStyle/>
          <a:p>
            <a:r>
              <a:rPr lang="en-US" altLang="zh-CN" sz="2800" dirty="0" smtClean="0"/>
              <a:t>2</a:t>
            </a:r>
            <a:r>
              <a:rPr lang="zh-CN" altLang="en-US" sz="2800" dirty="0"/>
              <a:t>）信号事件</a:t>
            </a:r>
            <a:endParaRPr lang="zh-CN" altLang="en-US" sz="2800" dirty="0"/>
          </a:p>
        </p:txBody>
      </p:sp>
      <p:sp>
        <p:nvSpPr>
          <p:cNvPr id="5" name="矩形 4"/>
          <p:cNvSpPr/>
          <p:nvPr/>
        </p:nvSpPr>
        <p:spPr>
          <a:xfrm>
            <a:off x="323868" y="1378813"/>
            <a:ext cx="11558711" cy="2603854"/>
          </a:xfrm>
          <a:prstGeom prst="rect">
            <a:avLst/>
          </a:prstGeom>
          <a:ln>
            <a:solidFill>
              <a:srgbClr val="0000FF"/>
            </a:solidFill>
          </a:ln>
        </p:spPr>
        <p:txBody>
          <a:bodyPr wrap="square">
            <a:spAutoFit/>
          </a:bodyPr>
          <a:lstStyle/>
          <a:p>
            <a:pPr>
              <a:lnSpc>
                <a:spcPct val="150000"/>
              </a:lnSpc>
            </a:pPr>
            <a:r>
              <a:rPr lang="en-US" altLang="zh-CN" sz="2800" dirty="0">
                <a:latin typeface="微软雅黑" panose="020B0503020204020204" pitchFamily="34" charset="-122"/>
                <a:ea typeface="微软雅黑" panose="020B0503020204020204" pitchFamily="34" charset="-122"/>
              </a:rPr>
              <a:t>• </a:t>
            </a:r>
            <a:r>
              <a:rPr lang="zh-CN" altLang="en-US" sz="2800" dirty="0">
                <a:solidFill>
                  <a:srgbClr val="FF0000"/>
                </a:solidFill>
                <a:latin typeface="微软雅黑" panose="020B0503020204020204" pitchFamily="34" charset="-122"/>
                <a:ea typeface="微软雅黑" panose="020B0503020204020204" pitchFamily="34" charset="-122"/>
              </a:rPr>
              <a:t>信号</a:t>
            </a:r>
            <a:r>
              <a:rPr lang="zh-CN" altLang="en-US" sz="2800" dirty="0">
                <a:latin typeface="微软雅黑" panose="020B0503020204020204" pitchFamily="34" charset="-122"/>
                <a:ea typeface="微软雅黑" panose="020B0503020204020204" pitchFamily="34" charset="-122"/>
              </a:rPr>
              <a:t>是指一个对象</a:t>
            </a:r>
            <a:r>
              <a:rPr lang="zh-CN" altLang="en-US" sz="2800" dirty="0">
                <a:solidFill>
                  <a:srgbClr val="FF0000"/>
                </a:solidFill>
                <a:latin typeface="微软雅黑" panose="020B0503020204020204" pitchFamily="34" charset="-122"/>
                <a:ea typeface="微软雅黑" panose="020B0503020204020204" pitchFamily="34" charset="-122"/>
              </a:rPr>
              <a:t>异步</a:t>
            </a:r>
            <a:r>
              <a:rPr lang="zh-CN" altLang="en-US" sz="2800" dirty="0">
                <a:latin typeface="微软雅黑" panose="020B0503020204020204" pitchFamily="34" charset="-122"/>
                <a:ea typeface="微软雅黑" panose="020B0503020204020204" pitchFamily="34" charset="-122"/>
              </a:rPr>
              <a:t>地发送并由另一个对象接收的一个</a:t>
            </a:r>
            <a:r>
              <a:rPr lang="zh-CN" altLang="en-US" sz="2800" dirty="0" smtClean="0">
                <a:latin typeface="微软雅黑" panose="020B0503020204020204" pitchFamily="34" charset="-122"/>
                <a:ea typeface="微软雅黑" panose="020B0503020204020204" pitchFamily="34" charset="-122"/>
              </a:rPr>
              <a:t>已命名</a:t>
            </a:r>
            <a:r>
              <a:rPr lang="zh-CN" altLang="en-US" sz="2800" dirty="0">
                <a:latin typeface="微软雅黑" panose="020B0503020204020204" pitchFamily="34" charset="-122"/>
                <a:ea typeface="微软雅黑" panose="020B0503020204020204" pitchFamily="34" charset="-122"/>
              </a:rPr>
              <a:t>的对象。 </a:t>
            </a:r>
            <a:r>
              <a:rPr lang="en-US" altLang="zh-CN" sz="2800" dirty="0">
                <a:latin typeface="微软雅黑" panose="020B0503020204020204" pitchFamily="34" charset="-122"/>
                <a:ea typeface="微软雅黑" panose="020B0503020204020204" pitchFamily="34" charset="-122"/>
              </a:rPr>
              <a:t>• </a:t>
            </a:r>
            <a:r>
              <a:rPr lang="zh-CN" altLang="en-US" sz="2800" dirty="0">
                <a:solidFill>
                  <a:srgbClr val="FF0000"/>
                </a:solidFill>
                <a:latin typeface="微软雅黑" panose="020B0503020204020204" pitchFamily="34" charset="-122"/>
                <a:ea typeface="微软雅黑" panose="020B0503020204020204" pitchFamily="34" charset="-122"/>
              </a:rPr>
              <a:t>信号事件</a:t>
            </a:r>
            <a:r>
              <a:rPr lang="zh-CN" altLang="en-US" sz="2800" dirty="0">
                <a:latin typeface="微软雅黑" panose="020B0503020204020204" pitchFamily="34" charset="-122"/>
                <a:ea typeface="微软雅黑" panose="020B0503020204020204" pitchFamily="34" charset="-122"/>
              </a:rPr>
              <a:t>表示对象发送或接收到某个信号。 </a:t>
            </a:r>
            <a:endParaRPr lang="en-US" altLang="zh-CN" sz="2800" dirty="0" smtClean="0">
              <a:latin typeface="微软雅黑" panose="020B0503020204020204" pitchFamily="34" charset="-122"/>
              <a:ea typeface="微软雅黑" panose="020B0503020204020204" pitchFamily="34" charset="-122"/>
            </a:endParaRPr>
          </a:p>
          <a:p>
            <a:pPr>
              <a:lnSpc>
                <a:spcPct val="150000"/>
              </a:lnSpc>
            </a:pPr>
            <a:r>
              <a:rPr lang="en-US" altLang="zh-CN" sz="2800" dirty="0" smtClean="0">
                <a:latin typeface="微软雅黑" panose="020B0503020204020204" pitchFamily="34" charset="-122"/>
                <a:ea typeface="微软雅黑" panose="020B0503020204020204" pitchFamily="34" charset="-122"/>
              </a:rPr>
              <a:t>• </a:t>
            </a:r>
            <a:r>
              <a:rPr lang="zh-CN" altLang="en-US" sz="2800" dirty="0">
                <a:solidFill>
                  <a:srgbClr val="FF0000"/>
                </a:solidFill>
                <a:latin typeface="微软雅黑" panose="020B0503020204020204" pitchFamily="34" charset="-122"/>
                <a:ea typeface="微软雅黑" panose="020B0503020204020204" pitchFamily="34" charset="-122"/>
              </a:rPr>
              <a:t>信号</a:t>
            </a:r>
            <a:r>
              <a:rPr lang="zh-CN" altLang="en-US" sz="2800" dirty="0">
                <a:latin typeface="微软雅黑" panose="020B0503020204020204" pitchFamily="34" charset="-122"/>
                <a:ea typeface="微软雅黑" panose="020B0503020204020204" pitchFamily="34" charset="-122"/>
              </a:rPr>
              <a:t>可以作为状态机中一个状态转换的</a:t>
            </a:r>
            <a:r>
              <a:rPr lang="zh-CN" altLang="en-US" sz="2800" dirty="0">
                <a:solidFill>
                  <a:srgbClr val="FF0000"/>
                </a:solidFill>
                <a:latin typeface="微软雅黑" panose="020B0503020204020204" pitchFamily="34" charset="-122"/>
                <a:ea typeface="微软雅黑" panose="020B0503020204020204" pitchFamily="34" charset="-122"/>
              </a:rPr>
              <a:t>动作而被发送</a:t>
            </a:r>
            <a:r>
              <a:rPr lang="zh-CN" altLang="en-US" sz="2800" dirty="0">
                <a:latin typeface="微软雅黑" panose="020B0503020204020204" pitchFamily="34" charset="-122"/>
                <a:ea typeface="微软雅黑" panose="020B0503020204020204" pitchFamily="34" charset="-122"/>
              </a:rPr>
              <a:t>，也可 作为交互中的</a:t>
            </a:r>
            <a:r>
              <a:rPr lang="zh-CN" altLang="en-US" sz="2800" dirty="0">
                <a:solidFill>
                  <a:srgbClr val="FF0000"/>
                </a:solidFill>
                <a:latin typeface="微软雅黑" panose="020B0503020204020204" pitchFamily="34" charset="-122"/>
                <a:ea typeface="微软雅黑" panose="020B0503020204020204" pitchFamily="34" charset="-122"/>
              </a:rPr>
              <a:t>消息发送</a:t>
            </a:r>
            <a:endParaRPr lang="en-US" altLang="zh-CN" sz="2800" dirty="0" smtClean="0">
              <a:solidFill>
                <a:srgbClr val="FF000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2490956" y="4089687"/>
            <a:ext cx="7573798" cy="2634365"/>
          </a:xfrm>
          <a:prstGeom prst="rect">
            <a:avLst/>
          </a:prstGeom>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状态图的组成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TextBox 8"/>
          <p:cNvSpPr txBox="1"/>
          <p:nvPr/>
        </p:nvSpPr>
        <p:spPr>
          <a:xfrm>
            <a:off x="161341" y="766081"/>
            <a:ext cx="3709449" cy="430887"/>
          </a:xfrm>
          <a:prstGeom prst="rect">
            <a:avLst/>
          </a:prstGeom>
          <a:noFill/>
        </p:spPr>
        <p:txBody>
          <a:bodyPr wrap="square" lIns="0" tIns="0" rIns="0" bIns="0" rtlCol="0" anchor="ctr">
            <a:spAutoFit/>
          </a:bodyPr>
          <a:lstStyle/>
          <a:p>
            <a:r>
              <a:rPr lang="en-US" altLang="zh-CN" sz="2800" dirty="0" smtClean="0"/>
              <a:t>3</a:t>
            </a:r>
            <a:r>
              <a:rPr lang="zh-CN" altLang="en-US" sz="2800" dirty="0"/>
              <a:t>）变化事件 </a:t>
            </a:r>
            <a:endParaRPr lang="zh-CN" altLang="en-US" sz="2800" dirty="0"/>
          </a:p>
        </p:txBody>
      </p:sp>
      <p:sp>
        <p:nvSpPr>
          <p:cNvPr id="5" name="矩形 4"/>
          <p:cNvSpPr/>
          <p:nvPr/>
        </p:nvSpPr>
        <p:spPr>
          <a:xfrm>
            <a:off x="161341" y="1261480"/>
            <a:ext cx="11558711" cy="2677656"/>
          </a:xfrm>
          <a:prstGeom prst="rect">
            <a:avLst/>
          </a:prstGeom>
          <a:ln>
            <a:solidFill>
              <a:srgbClr val="0000FF"/>
            </a:solidFill>
          </a:ln>
        </p:spPr>
        <p:txBody>
          <a:bodyPr wrap="square">
            <a:spAutoFit/>
          </a:bodyPr>
          <a:lstStyle/>
          <a:p>
            <a:pPr>
              <a:lnSpc>
                <a:spcPct val="150000"/>
              </a:lnSpc>
            </a:pP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如果一个布尔表达式中的变量发生变化，使得</a:t>
            </a:r>
            <a:r>
              <a:rPr lang="zh-CN" altLang="en-US" sz="2800" dirty="0">
                <a:solidFill>
                  <a:srgbClr val="FF0000"/>
                </a:solidFill>
                <a:latin typeface="微软雅黑" panose="020B0503020204020204" pitchFamily="34" charset="-122"/>
                <a:ea typeface="微软雅黑" panose="020B0503020204020204" pitchFamily="34" charset="-122"/>
              </a:rPr>
              <a:t>该</a:t>
            </a:r>
            <a:r>
              <a:rPr lang="zh-CN" altLang="en-US" sz="2800" dirty="0" smtClean="0">
                <a:solidFill>
                  <a:srgbClr val="FF0000"/>
                </a:solidFill>
                <a:latin typeface="微软雅黑" panose="020B0503020204020204" pitchFamily="34" charset="-122"/>
                <a:ea typeface="微软雅黑" panose="020B0503020204020204" pitchFamily="34" charset="-122"/>
              </a:rPr>
              <a:t>表达式的</a:t>
            </a:r>
            <a:r>
              <a:rPr lang="zh-CN" altLang="en-US" sz="2800" dirty="0">
                <a:solidFill>
                  <a:srgbClr val="FF0000"/>
                </a:solidFill>
                <a:latin typeface="微软雅黑" panose="020B0503020204020204" pitchFamily="34" charset="-122"/>
                <a:ea typeface="微软雅黑" panose="020B0503020204020204" pitchFamily="34" charset="-122"/>
              </a:rPr>
              <a:t>值相应变化</a:t>
            </a:r>
            <a:r>
              <a:rPr lang="zh-CN" altLang="en-US" sz="2800" dirty="0">
                <a:latin typeface="微软雅黑" panose="020B0503020204020204" pitchFamily="34" charset="-122"/>
                <a:ea typeface="微软雅黑" panose="020B0503020204020204" pitchFamily="34" charset="-122"/>
              </a:rPr>
              <a:t>，从而满足条件，这种事件叫做变化事件。 </a:t>
            </a:r>
            <a:endParaRPr lang="en-US" altLang="zh-CN" sz="2800" dirty="0" smtClean="0">
              <a:latin typeface="微软雅黑" panose="020B0503020204020204" pitchFamily="34" charset="-122"/>
              <a:ea typeface="微软雅黑" panose="020B0503020204020204" pitchFamily="34" charset="-122"/>
            </a:endParaRPr>
          </a:p>
          <a:p>
            <a:pPr>
              <a:lnSpc>
                <a:spcPct val="150000"/>
              </a:lnSpc>
            </a:pPr>
            <a:r>
              <a:rPr lang="en-US" altLang="zh-CN" sz="2800" dirty="0" smtClean="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用关键字</a:t>
            </a:r>
            <a:r>
              <a:rPr lang="en-US" altLang="zh-CN" sz="2800" b="1" dirty="0">
                <a:solidFill>
                  <a:srgbClr val="FF0000"/>
                </a:solidFill>
                <a:latin typeface="微软雅黑" panose="020B0503020204020204" pitchFamily="34" charset="-122"/>
                <a:ea typeface="微软雅黑" panose="020B0503020204020204" pitchFamily="34" charset="-122"/>
              </a:rPr>
              <a:t>When</a:t>
            </a:r>
            <a:r>
              <a:rPr lang="zh-CN" altLang="en-US" sz="2800" dirty="0">
                <a:latin typeface="微软雅黑" panose="020B0503020204020204" pitchFamily="34" charset="-122"/>
                <a:ea typeface="微软雅黑" panose="020B0503020204020204" pitchFamily="34" charset="-122"/>
              </a:rPr>
              <a:t>，后面跟</a:t>
            </a:r>
            <a:r>
              <a:rPr lang="zh-CN" altLang="en-US" sz="2800" dirty="0">
                <a:solidFill>
                  <a:srgbClr val="FF0000"/>
                </a:solidFill>
                <a:latin typeface="微软雅黑" panose="020B0503020204020204" pitchFamily="34" charset="-122"/>
                <a:ea typeface="微软雅黑" panose="020B0503020204020204" pitchFamily="34" charset="-122"/>
              </a:rPr>
              <a:t>布尔表达式</a:t>
            </a:r>
            <a:r>
              <a:rPr lang="zh-CN" altLang="en-US" sz="2800" dirty="0">
                <a:latin typeface="微软雅黑" panose="020B0503020204020204" pitchFamily="34" charset="-122"/>
                <a:ea typeface="微软雅黑" panose="020B0503020204020204" pitchFamily="34" charset="-122"/>
              </a:rPr>
              <a:t>。 </a:t>
            </a:r>
            <a:endParaRPr lang="en-US" altLang="zh-CN" sz="2800" dirty="0" smtClean="0">
              <a:latin typeface="微软雅黑" panose="020B0503020204020204" pitchFamily="34" charset="-122"/>
              <a:ea typeface="微软雅黑" panose="020B0503020204020204" pitchFamily="34" charset="-122"/>
            </a:endParaRPr>
          </a:p>
          <a:p>
            <a:pPr>
              <a:lnSpc>
                <a:spcPct val="150000"/>
              </a:lnSpc>
            </a:pPr>
            <a:r>
              <a:rPr lang="en-US" altLang="zh-CN" sz="2800" dirty="0" smtClean="0">
                <a:latin typeface="微软雅黑" panose="020B0503020204020204" pitchFamily="34" charset="-122"/>
                <a:ea typeface="微软雅黑" panose="020B0503020204020204" pitchFamily="34" charset="-122"/>
              </a:rPr>
              <a:t>     </a:t>
            </a:r>
            <a:r>
              <a:rPr lang="en-US" altLang="zh-CN" sz="2800" dirty="0" smtClean="0">
                <a:solidFill>
                  <a:srgbClr val="FF0000"/>
                </a:solidFill>
                <a:latin typeface="微软雅黑" panose="020B0503020204020204" pitchFamily="34" charset="-122"/>
                <a:ea typeface="微软雅黑" panose="020B0503020204020204" pitchFamily="34" charset="-122"/>
              </a:rPr>
              <a:t>When(temperature&gt;120</a:t>
            </a:r>
            <a:r>
              <a:rPr lang="en-US" altLang="zh-CN" sz="2800" dirty="0">
                <a:solidFill>
                  <a:srgbClr val="FF0000"/>
                </a:solidFill>
                <a:latin typeface="微软雅黑" panose="020B0503020204020204" pitchFamily="34" charset="-122"/>
                <a:ea typeface="微软雅黑" panose="020B0503020204020204" pitchFamily="34" charset="-122"/>
              </a:rPr>
              <a:t>) / </a:t>
            </a:r>
            <a:r>
              <a:rPr lang="en-US" altLang="zh-CN" sz="2800" dirty="0" smtClean="0">
                <a:solidFill>
                  <a:srgbClr val="FF0000"/>
                </a:solidFill>
                <a:latin typeface="微软雅黑" panose="020B0503020204020204" pitchFamily="34" charset="-122"/>
                <a:ea typeface="微软雅黑" panose="020B0503020204020204" pitchFamily="34" charset="-122"/>
              </a:rPr>
              <a:t>alarm(</a:t>
            </a:r>
            <a:r>
              <a:rPr lang="en-US" altLang="zh-CN" sz="2800" dirty="0">
                <a:solidFill>
                  <a:srgbClr val="FF0000"/>
                </a:solidFill>
                <a:latin typeface="微软雅黑" panose="020B0503020204020204" pitchFamily="34" charset="-122"/>
                <a:ea typeface="微软雅黑" panose="020B0503020204020204" pitchFamily="34" charset="-122"/>
              </a:rPr>
              <a:t>)</a:t>
            </a:r>
            <a:endParaRPr lang="en-US" altLang="zh-CN" sz="2800" dirty="0" smtClean="0">
              <a:solidFill>
                <a:srgbClr val="FF000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867354" y="4121750"/>
            <a:ext cx="4537033" cy="1457989"/>
          </a:xfrm>
          <a:prstGeom prst="rect">
            <a:avLst/>
          </a:prstGeom>
        </p:spPr>
      </p:pic>
      <p:sp>
        <p:nvSpPr>
          <p:cNvPr id="7" name="矩形 6"/>
          <p:cNvSpPr/>
          <p:nvPr/>
        </p:nvSpPr>
        <p:spPr>
          <a:xfrm>
            <a:off x="276538" y="5618938"/>
            <a:ext cx="11328315" cy="1200329"/>
          </a:xfrm>
          <a:prstGeom prst="rect">
            <a:avLst/>
          </a:prstGeom>
          <a:ln>
            <a:solidFill>
              <a:srgbClr val="0000FF"/>
            </a:solidFill>
          </a:ln>
        </p:spPr>
        <p:txBody>
          <a:bodyPr wrap="square">
            <a:spAutoFit/>
          </a:bodyPr>
          <a:lstStyle/>
          <a:p>
            <a:pPr>
              <a:lnSpc>
                <a:spcPct val="150000"/>
              </a:lnSpc>
            </a:pPr>
            <a:r>
              <a:rPr lang="zh-CN" altLang="en-US" sz="2400" dirty="0"/>
              <a:t>• </a:t>
            </a:r>
            <a:r>
              <a:rPr lang="zh-CN" altLang="en-US" sz="2400" dirty="0">
                <a:solidFill>
                  <a:srgbClr val="FF0000"/>
                </a:solidFill>
              </a:rPr>
              <a:t>变化事件隐含了对控制条件的连续测试，当条件从假变成 真，事件发生</a:t>
            </a:r>
            <a:r>
              <a:rPr lang="zh-CN" altLang="en-US" sz="2400" dirty="0"/>
              <a:t>。类似于编程语言中的循环（循环终止是条 件变成假）。</a:t>
            </a:r>
            <a:endParaRPr lang="zh-CN" altLang="en-US" sz="2400" dirty="0"/>
          </a:p>
        </p:txBody>
      </p:sp>
      <p:grpSp>
        <p:nvGrpSpPr>
          <p:cNvPr id="8" name="Group 4"/>
          <p:cNvGrpSpPr/>
          <p:nvPr/>
        </p:nvGrpSpPr>
        <p:grpSpPr bwMode="auto">
          <a:xfrm>
            <a:off x="6903249" y="3548934"/>
            <a:ext cx="4654550" cy="1808163"/>
            <a:chOff x="1066" y="2205"/>
            <a:chExt cx="2932" cy="1139"/>
          </a:xfrm>
        </p:grpSpPr>
        <p:sp>
          <p:nvSpPr>
            <p:cNvPr id="9" name="AutoShape 5"/>
            <p:cNvSpPr>
              <a:spLocks noChangeArrowheads="1"/>
            </p:cNvSpPr>
            <p:nvPr/>
          </p:nvSpPr>
          <p:spPr bwMode="auto">
            <a:xfrm>
              <a:off x="1066" y="2750"/>
              <a:ext cx="544" cy="408"/>
            </a:xfrm>
            <a:prstGeom prst="roundRect">
              <a:avLst>
                <a:gd name="adj" fmla="val 16667"/>
              </a:avLst>
            </a:prstGeom>
            <a:ln>
              <a:headEnd type="none" w="sm" len="sm"/>
              <a:tailEnd type="none" w="lg" len="med"/>
            </a:ln>
          </p:spPr>
          <p:style>
            <a:lnRef idx="1">
              <a:schemeClr val="accent3"/>
            </a:lnRef>
            <a:fillRef idx="2">
              <a:schemeClr val="accent3"/>
            </a:fillRef>
            <a:effectRef idx="1">
              <a:schemeClr val="accent3"/>
            </a:effectRef>
            <a:fontRef idx="minor">
              <a:schemeClr val="dk1"/>
            </a:fontRef>
          </p:style>
          <p:txBody>
            <a:bodyPr wrap="none" anchor="ctr"/>
            <a:lstStyle/>
            <a:p>
              <a:r>
                <a:rPr lang="zh-CN" altLang="en-US" sz="1800">
                  <a:ea typeface="楷体_GB2312" pitchFamily="49" charset="-122"/>
                </a:rPr>
                <a:t>活动</a:t>
              </a:r>
              <a:endParaRPr lang="zh-CN" altLang="en-US" sz="1800">
                <a:ea typeface="楷体_GB2312" pitchFamily="49" charset="-122"/>
              </a:endParaRPr>
            </a:p>
          </p:txBody>
        </p:sp>
        <p:sp>
          <p:nvSpPr>
            <p:cNvPr id="10" name="Line 6"/>
            <p:cNvSpPr>
              <a:spLocks noChangeShapeType="1"/>
            </p:cNvSpPr>
            <p:nvPr/>
          </p:nvSpPr>
          <p:spPr bwMode="auto">
            <a:xfrm>
              <a:off x="1610" y="2886"/>
              <a:ext cx="1406" cy="0"/>
            </a:xfrm>
            <a:prstGeom prst="line">
              <a:avLst/>
            </a:prstGeom>
            <a:noFill/>
            <a:ln w="22225">
              <a:solidFill>
                <a:srgbClr val="003300"/>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 name="AutoShape 7"/>
            <p:cNvSpPr>
              <a:spLocks noChangeArrowheads="1"/>
            </p:cNvSpPr>
            <p:nvPr/>
          </p:nvSpPr>
          <p:spPr bwMode="auto">
            <a:xfrm>
              <a:off x="3016" y="2750"/>
              <a:ext cx="544" cy="408"/>
            </a:xfrm>
            <a:prstGeom prst="roundRect">
              <a:avLst>
                <a:gd name="adj" fmla="val 16667"/>
              </a:avLst>
            </a:prstGeom>
            <a:ln>
              <a:headEnd type="none" w="sm" len="sm"/>
              <a:tailEnd type="none" w="lg" len="med"/>
            </a:ln>
          </p:spPr>
          <p:style>
            <a:lnRef idx="1">
              <a:schemeClr val="accent3"/>
            </a:lnRef>
            <a:fillRef idx="2">
              <a:schemeClr val="accent3"/>
            </a:fillRef>
            <a:effectRef idx="1">
              <a:schemeClr val="accent3"/>
            </a:effectRef>
            <a:fontRef idx="minor">
              <a:schemeClr val="dk1"/>
            </a:fontRef>
          </p:style>
          <p:txBody>
            <a:bodyPr wrap="none" anchor="ctr"/>
            <a:lstStyle/>
            <a:p>
              <a:r>
                <a:rPr lang="zh-CN" altLang="en-US" sz="1800">
                  <a:ea typeface="楷体_GB2312" pitchFamily="49" charset="-122"/>
                </a:rPr>
                <a:t>空闲</a:t>
              </a:r>
              <a:endParaRPr lang="zh-CN" altLang="en-US" sz="1800">
                <a:ea typeface="楷体_GB2312" pitchFamily="49" charset="-122"/>
              </a:endParaRPr>
            </a:p>
          </p:txBody>
        </p:sp>
        <p:sp>
          <p:nvSpPr>
            <p:cNvPr id="12" name="Line 8"/>
            <p:cNvSpPr>
              <a:spLocks noChangeShapeType="1"/>
            </p:cNvSpPr>
            <p:nvPr/>
          </p:nvSpPr>
          <p:spPr bwMode="auto">
            <a:xfrm flipH="1">
              <a:off x="1610" y="3067"/>
              <a:ext cx="1406" cy="0"/>
            </a:xfrm>
            <a:prstGeom prst="line">
              <a:avLst/>
            </a:prstGeom>
            <a:noFill/>
            <a:ln w="22225">
              <a:solidFill>
                <a:srgbClr val="003300"/>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 name="Text Box 9"/>
            <p:cNvSpPr txBox="1">
              <a:spLocks noChangeArrowheads="1"/>
            </p:cNvSpPr>
            <p:nvPr/>
          </p:nvSpPr>
          <p:spPr bwMode="auto">
            <a:xfrm>
              <a:off x="1701" y="2614"/>
              <a:ext cx="11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rgbClr val="003300"/>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a:t>after(3</a:t>
              </a:r>
              <a:r>
                <a:rPr lang="zh-CN" altLang="en-US" sz="1800"/>
                <a:t>分钟</a:t>
              </a:r>
              <a:r>
                <a:rPr lang="en-US" altLang="zh-CN" sz="1800"/>
                <a:t>)</a:t>
              </a:r>
              <a:r>
                <a:rPr lang="zh-CN" altLang="en-US" sz="1800"/>
                <a:t>断电</a:t>
              </a:r>
              <a:endParaRPr lang="zh-CN" altLang="en-US" sz="1800"/>
            </a:p>
          </p:txBody>
        </p:sp>
        <p:sp>
          <p:nvSpPr>
            <p:cNvPr id="14" name="Text Box 10"/>
            <p:cNvSpPr txBox="1">
              <a:spLocks noChangeArrowheads="1"/>
            </p:cNvSpPr>
            <p:nvPr/>
          </p:nvSpPr>
          <p:spPr bwMode="auto">
            <a:xfrm>
              <a:off x="1688" y="3113"/>
              <a:ext cx="127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rgbClr val="003300"/>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a:t>when(</a:t>
              </a:r>
              <a:r>
                <a:rPr lang="zh-CN" altLang="en-US" sz="1800"/>
                <a:t>温度</a:t>
              </a:r>
              <a:r>
                <a:rPr lang="en-US" altLang="zh-CN" sz="1800"/>
                <a:t>&lt;120</a:t>
              </a:r>
              <a:r>
                <a:rPr lang="zh-CN" altLang="en-US" sz="1800"/>
                <a:t>度</a:t>
              </a:r>
              <a:r>
                <a:rPr lang="en-US" altLang="zh-CN" sz="1800"/>
                <a:t>)</a:t>
              </a:r>
              <a:endParaRPr lang="en-US" altLang="zh-CN" sz="1800"/>
            </a:p>
          </p:txBody>
        </p:sp>
        <p:sp>
          <p:nvSpPr>
            <p:cNvPr id="15" name="Line 11"/>
            <p:cNvSpPr>
              <a:spLocks noChangeShapeType="1"/>
            </p:cNvSpPr>
            <p:nvPr/>
          </p:nvSpPr>
          <p:spPr bwMode="auto">
            <a:xfrm flipV="1">
              <a:off x="3107" y="2478"/>
              <a:ext cx="0" cy="272"/>
            </a:xfrm>
            <a:prstGeom prst="line">
              <a:avLst/>
            </a:prstGeom>
            <a:noFill/>
            <a:ln w="22225">
              <a:solidFill>
                <a:srgbClr val="003300"/>
              </a:solidFill>
              <a:round/>
              <a:headEnd type="none" w="sm" len="sm"/>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 name="Line 12"/>
            <p:cNvSpPr>
              <a:spLocks noChangeShapeType="1"/>
            </p:cNvSpPr>
            <p:nvPr/>
          </p:nvSpPr>
          <p:spPr bwMode="auto">
            <a:xfrm>
              <a:off x="3107" y="2478"/>
              <a:ext cx="363" cy="0"/>
            </a:xfrm>
            <a:prstGeom prst="line">
              <a:avLst/>
            </a:prstGeom>
            <a:noFill/>
            <a:ln w="22225">
              <a:solidFill>
                <a:srgbClr val="003300"/>
              </a:solidFill>
              <a:round/>
              <a:headEnd type="none" w="sm" len="sm"/>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 name="Line 13"/>
            <p:cNvSpPr>
              <a:spLocks noChangeShapeType="1"/>
            </p:cNvSpPr>
            <p:nvPr/>
          </p:nvSpPr>
          <p:spPr bwMode="auto">
            <a:xfrm>
              <a:off x="3470" y="2478"/>
              <a:ext cx="0" cy="272"/>
            </a:xfrm>
            <a:prstGeom prst="line">
              <a:avLst/>
            </a:prstGeom>
            <a:noFill/>
            <a:ln w="22225">
              <a:solidFill>
                <a:srgbClr val="003300"/>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 name="Text Box 14"/>
            <p:cNvSpPr txBox="1">
              <a:spLocks noChangeArrowheads="1"/>
            </p:cNvSpPr>
            <p:nvPr/>
          </p:nvSpPr>
          <p:spPr bwMode="auto">
            <a:xfrm>
              <a:off x="2789" y="2205"/>
              <a:ext cx="120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rgbClr val="003300"/>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a:latin typeface="楷体_GB2312" pitchFamily="49" charset="-122"/>
                  <a:ea typeface="楷体_GB2312" pitchFamily="49" charset="-122"/>
                </a:rPr>
                <a:t>at(8:30am)/</a:t>
              </a:r>
              <a:r>
                <a:rPr lang="zh-CN" altLang="en-US" sz="1800">
                  <a:latin typeface="楷体_GB2312" pitchFamily="49" charset="-122"/>
                  <a:ea typeface="楷体_GB2312" pitchFamily="49" charset="-122"/>
                </a:rPr>
                <a:t>测试</a:t>
              </a:r>
              <a:endParaRPr lang="zh-CN" altLang="en-US" sz="1800">
                <a:latin typeface="楷体_GB2312" pitchFamily="49" charset="-122"/>
                <a:ea typeface="楷体_GB2312" pitchFamily="49" charset="-122"/>
              </a:endParaRPr>
            </a:p>
          </p:txBody>
        </p:sp>
      </p:gr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状态图的组成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TextBox 8"/>
          <p:cNvSpPr txBox="1"/>
          <p:nvPr/>
        </p:nvSpPr>
        <p:spPr>
          <a:xfrm>
            <a:off x="200798" y="769874"/>
            <a:ext cx="3709449" cy="430887"/>
          </a:xfrm>
          <a:prstGeom prst="rect">
            <a:avLst/>
          </a:prstGeom>
          <a:noFill/>
        </p:spPr>
        <p:txBody>
          <a:bodyPr wrap="square" lIns="0" tIns="0" rIns="0" bIns="0" rtlCol="0" anchor="ctr">
            <a:spAutoFit/>
          </a:bodyPr>
          <a:lstStyle/>
          <a:p>
            <a:r>
              <a:rPr lang="en-US" altLang="zh-CN" sz="2800" dirty="0" smtClean="0"/>
              <a:t>3</a:t>
            </a:r>
            <a:r>
              <a:rPr lang="zh-CN" altLang="en-US" sz="2800" dirty="0"/>
              <a:t>）变化事件 </a:t>
            </a:r>
            <a:endParaRPr lang="zh-CN" altLang="en-US" sz="2800" dirty="0"/>
          </a:p>
        </p:txBody>
      </p:sp>
      <p:sp>
        <p:nvSpPr>
          <p:cNvPr id="5" name="矩形 4"/>
          <p:cNvSpPr/>
          <p:nvPr/>
        </p:nvSpPr>
        <p:spPr>
          <a:xfrm>
            <a:off x="200798" y="1419628"/>
            <a:ext cx="11558711" cy="3323987"/>
          </a:xfrm>
          <a:prstGeom prst="rect">
            <a:avLst/>
          </a:prstGeom>
          <a:ln>
            <a:solidFill>
              <a:srgbClr val="0000FF"/>
            </a:solidFill>
          </a:ln>
        </p:spPr>
        <p:txBody>
          <a:bodyPr wrap="square">
            <a:spAutoFit/>
          </a:bodyPr>
          <a:lstStyle/>
          <a:p>
            <a:pPr>
              <a:lnSpc>
                <a:spcPct val="150000"/>
              </a:lnSpc>
            </a:pPr>
            <a:r>
              <a:rPr lang="en-US" altLang="zh-CN" sz="2800" dirty="0">
                <a:solidFill>
                  <a:srgbClr val="FF0000"/>
                </a:solidFill>
                <a:latin typeface="微软雅黑" panose="020B0503020204020204" pitchFamily="34" charset="-122"/>
                <a:ea typeface="微软雅黑" panose="020B0503020204020204" pitchFamily="34" charset="-122"/>
              </a:rPr>
              <a:t>• </a:t>
            </a:r>
            <a:r>
              <a:rPr lang="zh-CN" altLang="en-US" sz="2800" dirty="0">
                <a:solidFill>
                  <a:srgbClr val="FF0000"/>
                </a:solidFill>
                <a:latin typeface="微软雅黑" panose="020B0503020204020204" pitchFamily="34" charset="-122"/>
                <a:ea typeface="微软雅黑" panose="020B0503020204020204" pitchFamily="34" charset="-122"/>
              </a:rPr>
              <a:t>变化事件与监护条件的不同</a:t>
            </a:r>
            <a:endParaRPr lang="zh-CN" altLang="en-US" sz="2800"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rPr>
              <a:t>• </a:t>
            </a:r>
            <a:r>
              <a:rPr lang="zh-CN" altLang="en-US" sz="2800" dirty="0">
                <a:solidFill>
                  <a:srgbClr val="FF0000"/>
                </a:solidFill>
                <a:latin typeface="微软雅黑" panose="020B0503020204020204" pitchFamily="34" charset="-122"/>
                <a:ea typeface="微软雅黑" panose="020B0503020204020204" pitchFamily="34" charset="-122"/>
              </a:rPr>
              <a:t>监护条件</a:t>
            </a:r>
            <a:r>
              <a:rPr lang="zh-CN" altLang="en-US" sz="2800" dirty="0">
                <a:latin typeface="微软雅黑" panose="020B0503020204020204" pitchFamily="34" charset="-122"/>
                <a:ea typeface="微软雅黑" panose="020B0503020204020204" pitchFamily="34" charset="-122"/>
              </a:rPr>
              <a:t>是转移说明的一部分，</a:t>
            </a:r>
            <a:r>
              <a:rPr lang="zh-CN" altLang="en-US" sz="2800" dirty="0">
                <a:solidFill>
                  <a:srgbClr val="FF0000"/>
                </a:solidFill>
                <a:latin typeface="微软雅黑" panose="020B0503020204020204" pitchFamily="34" charset="-122"/>
                <a:ea typeface="微软雅黑" panose="020B0503020204020204" pitchFamily="34" charset="-122"/>
              </a:rPr>
              <a:t>只有所相关的事件出现</a:t>
            </a:r>
            <a:r>
              <a:rPr lang="zh-CN" altLang="en-US" sz="2800" dirty="0" smtClean="0">
                <a:solidFill>
                  <a:srgbClr val="FF0000"/>
                </a:solidFill>
                <a:latin typeface="微软雅黑" panose="020B0503020204020204" pitchFamily="34" charset="-122"/>
                <a:ea typeface="微软雅黑" panose="020B0503020204020204" pitchFamily="34" charset="-122"/>
              </a:rPr>
              <a:t>后计算</a:t>
            </a:r>
            <a:r>
              <a:rPr lang="zh-CN" altLang="en-US" sz="2800" dirty="0">
                <a:solidFill>
                  <a:srgbClr val="FF0000"/>
                </a:solidFill>
                <a:latin typeface="微软雅黑" panose="020B0503020204020204" pitchFamily="34" charset="-122"/>
                <a:ea typeface="微软雅黑" panose="020B0503020204020204" pitchFamily="34" charset="-122"/>
              </a:rPr>
              <a:t>一次这个条件</a:t>
            </a:r>
            <a:r>
              <a:rPr lang="zh-CN" altLang="en-US" sz="2800" dirty="0">
                <a:latin typeface="微软雅黑" panose="020B0503020204020204" pitchFamily="34" charset="-122"/>
                <a:ea typeface="微软雅黑" panose="020B0503020204020204" pitchFamily="34" charset="-122"/>
              </a:rPr>
              <a:t>，如果值时</a:t>
            </a:r>
            <a:r>
              <a:rPr lang="en-US" altLang="zh-CN" sz="2800" dirty="0">
                <a:latin typeface="微软雅黑" panose="020B0503020204020204" pitchFamily="34" charset="-122"/>
                <a:ea typeface="微软雅黑" panose="020B0503020204020204" pitchFamily="34" charset="-122"/>
              </a:rPr>
              <a:t>false</a:t>
            </a:r>
            <a:r>
              <a:rPr lang="zh-CN" altLang="en-US" sz="2800" dirty="0">
                <a:latin typeface="微软雅黑" panose="020B0503020204020204" pitchFamily="34" charset="-122"/>
                <a:ea typeface="微软雅黑" panose="020B0503020204020204" pitchFamily="34" charset="-122"/>
              </a:rPr>
              <a:t>，则不进行转移，</a:t>
            </a:r>
            <a:r>
              <a:rPr lang="zh-CN" altLang="en-US" sz="2800" dirty="0" smtClean="0">
                <a:solidFill>
                  <a:srgbClr val="FF0000"/>
                </a:solidFill>
                <a:latin typeface="微软雅黑" panose="020B0503020204020204" pitchFamily="34" charset="-122"/>
                <a:ea typeface="微软雅黑" panose="020B0503020204020204" pitchFamily="34" charset="-122"/>
              </a:rPr>
              <a:t>以后</a:t>
            </a:r>
            <a:r>
              <a:rPr lang="zh-CN" altLang="en-US" sz="2800" dirty="0">
                <a:solidFill>
                  <a:srgbClr val="FF0000"/>
                </a:solidFill>
                <a:latin typeface="微软雅黑" panose="020B0503020204020204" pitchFamily="34" charset="-122"/>
                <a:ea typeface="微软雅黑" panose="020B0503020204020204" pitchFamily="34" charset="-122"/>
              </a:rPr>
              <a:t>也不再重新计算这个监护条件</a:t>
            </a:r>
            <a:r>
              <a:rPr lang="zh-CN" altLang="en-US" sz="2800" dirty="0">
                <a:latin typeface="微软雅黑" panose="020B0503020204020204" pitchFamily="34" charset="-122"/>
                <a:ea typeface="微软雅黑" panose="020B0503020204020204" pitchFamily="34" charset="-122"/>
              </a:rPr>
              <a:t>，除非事件又重新出现。</a:t>
            </a:r>
            <a:endParaRPr lang="zh-CN" altLang="en-US" sz="2800" dirty="0">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变化事件表示的是一个要</a:t>
            </a:r>
            <a:r>
              <a:rPr lang="zh-CN" altLang="en-US" sz="2800" dirty="0">
                <a:solidFill>
                  <a:srgbClr val="FF0000"/>
                </a:solidFill>
                <a:latin typeface="微软雅黑" panose="020B0503020204020204" pitchFamily="34" charset="-122"/>
                <a:ea typeface="微软雅黑" panose="020B0503020204020204" pitchFamily="34" charset="-122"/>
              </a:rPr>
              <a:t>被不断测试</a:t>
            </a:r>
            <a:r>
              <a:rPr lang="zh-CN" altLang="en-US" sz="2800" dirty="0">
                <a:latin typeface="微软雅黑" panose="020B0503020204020204" pitchFamily="34" charset="-122"/>
                <a:ea typeface="微软雅黑" panose="020B0503020204020204" pitchFamily="34" charset="-122"/>
              </a:rPr>
              <a:t>的事件</a:t>
            </a:r>
            <a:endParaRPr lang="en-US" altLang="zh-CN" sz="2800" dirty="0" smtClean="0">
              <a:solidFill>
                <a:srgbClr val="FF0000"/>
              </a:solidFill>
              <a:latin typeface="微软雅黑" panose="020B0503020204020204" pitchFamily="34" charset="-122"/>
              <a:ea typeface="微软雅黑" panose="020B0503020204020204" pitchFamily="34" charset="-122"/>
            </a:endParaRPr>
          </a:p>
        </p:txBody>
      </p:sp>
      <p:sp>
        <p:nvSpPr>
          <p:cNvPr id="6" name="矩形 5"/>
          <p:cNvSpPr/>
          <p:nvPr/>
        </p:nvSpPr>
        <p:spPr>
          <a:xfrm>
            <a:off x="431842" y="4683873"/>
            <a:ext cx="11328315" cy="583108"/>
          </a:xfrm>
          <a:prstGeom prst="rect">
            <a:avLst/>
          </a:prstGeom>
          <a:ln>
            <a:noFill/>
          </a:ln>
        </p:spPr>
        <p:txBody>
          <a:bodyPr wrap="square">
            <a:spAutoFit/>
          </a:bodyPr>
          <a:lstStyle/>
          <a:p>
            <a:pPr>
              <a:lnSpc>
                <a:spcPct val="150000"/>
              </a:lnSpc>
            </a:pPr>
            <a:r>
              <a:rPr lang="zh-CN" altLang="en-US" sz="2400" dirty="0"/>
              <a:t>使用</a:t>
            </a:r>
            <a:r>
              <a:rPr lang="en-US" altLang="zh-CN" sz="2400" dirty="0"/>
              <a:t>when(time=7:00)</a:t>
            </a:r>
            <a:r>
              <a:rPr lang="zh-CN" altLang="en-US" sz="2400" dirty="0"/>
              <a:t>表示时间变化的事件。</a:t>
            </a:r>
            <a:endParaRPr lang="zh-CN" altLang="en-US" sz="2400" dirty="0"/>
          </a:p>
        </p:txBody>
      </p:sp>
      <p:pic>
        <p:nvPicPr>
          <p:cNvPr id="7" name="图片 6"/>
          <p:cNvPicPr>
            <a:picLocks noChangeAspect="1"/>
          </p:cNvPicPr>
          <p:nvPr/>
        </p:nvPicPr>
        <p:blipFill>
          <a:blip r:embed="rId1"/>
          <a:stretch>
            <a:fillRect/>
          </a:stretch>
        </p:blipFill>
        <p:spPr>
          <a:xfrm>
            <a:off x="1271464" y="5376106"/>
            <a:ext cx="8620450" cy="1274040"/>
          </a:xfrm>
          <a:prstGeom prst="rect">
            <a:avLst/>
          </a:prstGeom>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状态图的组成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TextBox 8"/>
          <p:cNvSpPr txBox="1"/>
          <p:nvPr/>
        </p:nvSpPr>
        <p:spPr>
          <a:xfrm>
            <a:off x="119336" y="779323"/>
            <a:ext cx="3709449" cy="430887"/>
          </a:xfrm>
          <a:prstGeom prst="rect">
            <a:avLst/>
          </a:prstGeom>
          <a:noFill/>
        </p:spPr>
        <p:txBody>
          <a:bodyPr wrap="square" lIns="0" tIns="0" rIns="0" bIns="0" rtlCol="0" anchor="ctr">
            <a:spAutoFit/>
          </a:bodyPr>
          <a:lstStyle/>
          <a:p>
            <a:r>
              <a:rPr lang="en-US" altLang="zh-CN" sz="2800" dirty="0"/>
              <a:t>4</a:t>
            </a:r>
            <a:r>
              <a:rPr lang="zh-CN" altLang="en-US" sz="2800" dirty="0"/>
              <a:t>）时间事件</a:t>
            </a:r>
            <a:endParaRPr lang="zh-CN" altLang="en-US" sz="2800" dirty="0"/>
          </a:p>
        </p:txBody>
      </p:sp>
      <p:sp>
        <p:nvSpPr>
          <p:cNvPr id="5" name="矩形 4"/>
          <p:cNvSpPr/>
          <p:nvPr/>
        </p:nvSpPr>
        <p:spPr>
          <a:xfrm>
            <a:off x="193910" y="1388268"/>
            <a:ext cx="11558711" cy="2031325"/>
          </a:xfrm>
          <a:prstGeom prst="rect">
            <a:avLst/>
          </a:prstGeom>
          <a:ln>
            <a:solidFill>
              <a:srgbClr val="0000FF"/>
            </a:solidFill>
          </a:ln>
        </p:spPr>
        <p:txBody>
          <a:bodyPr wrap="square">
            <a:spAutoFit/>
          </a:bodyPr>
          <a:lstStyle/>
          <a:p>
            <a:pPr>
              <a:lnSpc>
                <a:spcPct val="150000"/>
              </a:lnSpc>
            </a:pPr>
            <a:r>
              <a:rPr lang="en-US" altLang="zh-CN" sz="2800" dirty="0">
                <a:solidFill>
                  <a:srgbClr val="FF0000"/>
                </a:solidFill>
                <a:latin typeface="微软雅黑" panose="020B0503020204020204" pitchFamily="34" charset="-122"/>
                <a:ea typeface="微软雅黑" panose="020B0503020204020204" pitchFamily="34" charset="-122"/>
              </a:rPr>
              <a:t>• </a:t>
            </a:r>
            <a:r>
              <a:rPr lang="zh-CN" altLang="en-US" sz="2800" dirty="0">
                <a:solidFill>
                  <a:srgbClr val="FF0000"/>
                </a:solidFill>
                <a:latin typeface="微软雅黑" panose="020B0503020204020204" pitchFamily="34" charset="-122"/>
                <a:ea typeface="微软雅黑" panose="020B0503020204020204" pitchFamily="34" charset="-122"/>
              </a:rPr>
              <a:t>时间事件</a:t>
            </a:r>
            <a:r>
              <a:rPr lang="zh-CN" altLang="en-US" sz="2800" dirty="0">
                <a:latin typeface="微软雅黑" panose="020B0503020204020204" pitchFamily="34" charset="-122"/>
                <a:ea typeface="微软雅黑" panose="020B0503020204020204" pitchFamily="34" charset="-122"/>
              </a:rPr>
              <a:t>：满足</a:t>
            </a:r>
            <a:r>
              <a:rPr lang="zh-CN" altLang="en-US" sz="2800" dirty="0">
                <a:solidFill>
                  <a:srgbClr val="FF0000"/>
                </a:solidFill>
                <a:latin typeface="微软雅黑" panose="020B0503020204020204" pitchFamily="34" charset="-122"/>
                <a:ea typeface="微软雅黑" panose="020B0503020204020204" pitchFamily="34" charset="-122"/>
              </a:rPr>
              <a:t>某一时间表达式</a:t>
            </a:r>
            <a:r>
              <a:rPr lang="zh-CN" altLang="en-US" sz="2800" dirty="0">
                <a:latin typeface="微软雅黑" panose="020B0503020204020204" pitchFamily="34" charset="-122"/>
                <a:ea typeface="微软雅黑" panose="020B0503020204020204" pitchFamily="34" charset="-122"/>
              </a:rPr>
              <a:t>的情况，例如到达某一 时间或者经过了某一时间段。 </a:t>
            </a:r>
            <a:endParaRPr lang="en-US" altLang="zh-CN" sz="2800" dirty="0" smtClean="0">
              <a:latin typeface="微软雅黑" panose="020B0503020204020204" pitchFamily="34" charset="-122"/>
              <a:ea typeface="微软雅黑" panose="020B0503020204020204" pitchFamily="34" charset="-122"/>
            </a:endParaRPr>
          </a:p>
          <a:p>
            <a:pPr>
              <a:lnSpc>
                <a:spcPct val="150000"/>
              </a:lnSpc>
            </a:pPr>
            <a:r>
              <a:rPr lang="en-US" altLang="zh-CN" sz="2800" dirty="0" smtClean="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用关键字</a:t>
            </a:r>
            <a:r>
              <a:rPr lang="en-US" altLang="zh-CN" sz="2800" dirty="0">
                <a:solidFill>
                  <a:srgbClr val="FF0000"/>
                </a:solidFill>
                <a:latin typeface="微软雅黑" panose="020B0503020204020204" pitchFamily="34" charset="-122"/>
                <a:ea typeface="微软雅黑" panose="020B0503020204020204" pitchFamily="34" charset="-122"/>
              </a:rPr>
              <a:t>When</a:t>
            </a:r>
            <a:r>
              <a:rPr lang="zh-CN" altLang="en-US" sz="2800" dirty="0">
                <a:solidFill>
                  <a:srgbClr val="FF0000"/>
                </a:solidFill>
                <a:latin typeface="微软雅黑" panose="020B0503020204020204" pitchFamily="34" charset="-122"/>
                <a:ea typeface="微软雅黑" panose="020B0503020204020204" pitchFamily="34" charset="-122"/>
              </a:rPr>
              <a:t>或</a:t>
            </a:r>
            <a:r>
              <a:rPr lang="en-US" altLang="zh-CN" sz="2800" dirty="0">
                <a:solidFill>
                  <a:srgbClr val="FF0000"/>
                </a:solidFill>
                <a:latin typeface="微软雅黑" panose="020B0503020204020204" pitchFamily="34" charset="-122"/>
                <a:ea typeface="微软雅黑" panose="020B0503020204020204" pitchFamily="34" charset="-122"/>
              </a:rPr>
              <a:t>After</a:t>
            </a:r>
            <a:r>
              <a:rPr lang="zh-CN" altLang="en-US" sz="2800" dirty="0">
                <a:latin typeface="微软雅黑" panose="020B0503020204020204" pitchFamily="34" charset="-122"/>
                <a:ea typeface="微软雅黑" panose="020B0503020204020204" pitchFamily="34" charset="-122"/>
              </a:rPr>
              <a:t>表示</a:t>
            </a:r>
            <a:endParaRPr lang="en-US" altLang="zh-CN" sz="2800" dirty="0" smtClean="0">
              <a:latin typeface="微软雅黑" panose="020B0503020204020204" pitchFamily="34" charset="-122"/>
              <a:ea typeface="微软雅黑" panose="020B0503020204020204" pitchFamily="34" charset="-122"/>
            </a:endParaRPr>
          </a:p>
        </p:txBody>
      </p:sp>
      <p:sp>
        <p:nvSpPr>
          <p:cNvPr id="6" name="矩形 5"/>
          <p:cNvSpPr/>
          <p:nvPr/>
        </p:nvSpPr>
        <p:spPr>
          <a:xfrm>
            <a:off x="6508063" y="2217346"/>
            <a:ext cx="3988295" cy="1200329"/>
          </a:xfrm>
          <a:prstGeom prst="rect">
            <a:avLst/>
          </a:prstGeom>
          <a:ln>
            <a:solidFill>
              <a:srgbClr val="FF0000"/>
            </a:solidFill>
          </a:ln>
        </p:spPr>
        <p:txBody>
          <a:bodyPr wrap="square">
            <a:spAutoFit/>
          </a:bodyPr>
          <a:lstStyle/>
          <a:p>
            <a:pPr>
              <a:lnSpc>
                <a:spcPct val="150000"/>
              </a:lnSpc>
            </a:pPr>
            <a:r>
              <a:rPr lang="en-US" altLang="zh-CN" sz="2400" dirty="0"/>
              <a:t>• When(date=January 1,2020) </a:t>
            </a:r>
            <a:endParaRPr lang="en-US" altLang="zh-CN" sz="2400" dirty="0" smtClean="0"/>
          </a:p>
          <a:p>
            <a:pPr>
              <a:lnSpc>
                <a:spcPct val="150000"/>
              </a:lnSpc>
            </a:pPr>
            <a:r>
              <a:rPr lang="en-US" altLang="zh-CN" sz="2400" dirty="0" smtClean="0"/>
              <a:t>• </a:t>
            </a:r>
            <a:r>
              <a:rPr lang="en-US" altLang="zh-CN" sz="2400" dirty="0"/>
              <a:t>After(10 </a:t>
            </a:r>
            <a:r>
              <a:rPr lang="en-US" altLang="zh-CN" sz="2400" dirty="0" err="1"/>
              <a:t>mins</a:t>
            </a:r>
            <a:r>
              <a:rPr lang="en-US" altLang="zh-CN" sz="2400" dirty="0"/>
              <a:t>)</a:t>
            </a:r>
            <a:endParaRPr lang="en-US" altLang="zh-CN" sz="2400" dirty="0"/>
          </a:p>
        </p:txBody>
      </p:sp>
      <p:pic>
        <p:nvPicPr>
          <p:cNvPr id="7" name="图片 6"/>
          <p:cNvPicPr>
            <a:picLocks noChangeAspect="1"/>
          </p:cNvPicPr>
          <p:nvPr/>
        </p:nvPicPr>
        <p:blipFill>
          <a:blip r:embed="rId1"/>
          <a:stretch>
            <a:fillRect/>
          </a:stretch>
        </p:blipFill>
        <p:spPr>
          <a:xfrm>
            <a:off x="2187781" y="3597651"/>
            <a:ext cx="8308577" cy="3220271"/>
          </a:xfrm>
          <a:prstGeom prst="rect">
            <a:avLst/>
          </a:prstGeom>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状态图的组成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TextBox 8"/>
          <p:cNvSpPr txBox="1"/>
          <p:nvPr/>
        </p:nvSpPr>
        <p:spPr>
          <a:xfrm>
            <a:off x="271077" y="816238"/>
            <a:ext cx="4729075" cy="430887"/>
          </a:xfrm>
          <a:prstGeom prst="rect">
            <a:avLst/>
          </a:prstGeom>
          <a:noFill/>
        </p:spPr>
        <p:txBody>
          <a:bodyPr wrap="square" lIns="0" tIns="0" rIns="0" bIns="0" rtlCol="0" anchor="ctr">
            <a:spAutoFit/>
          </a:bodyPr>
          <a:lstStyle/>
          <a:p>
            <a:r>
              <a:rPr lang="zh-CN" altLang="en-US" sz="2800" dirty="0"/>
              <a:t>延迟事件</a:t>
            </a:r>
            <a:r>
              <a:rPr lang="en-US" altLang="zh-CN" sz="2800" dirty="0"/>
              <a:t>----</a:t>
            </a:r>
            <a:r>
              <a:rPr lang="zh-CN" altLang="en-US" sz="2800" dirty="0"/>
              <a:t>状态内部事件</a:t>
            </a:r>
            <a:endParaRPr lang="zh-CN" altLang="en-US" sz="2800" dirty="0"/>
          </a:p>
        </p:txBody>
      </p:sp>
      <p:sp>
        <p:nvSpPr>
          <p:cNvPr id="5" name="矩形 4"/>
          <p:cNvSpPr/>
          <p:nvPr/>
        </p:nvSpPr>
        <p:spPr>
          <a:xfrm>
            <a:off x="357400" y="1411078"/>
            <a:ext cx="11558711" cy="2677656"/>
          </a:xfrm>
          <a:prstGeom prst="rect">
            <a:avLst/>
          </a:prstGeom>
          <a:ln>
            <a:solidFill>
              <a:srgbClr val="0000FF"/>
            </a:solidFill>
          </a:ln>
        </p:spPr>
        <p:txBody>
          <a:bodyPr wrap="square">
            <a:spAutoFit/>
          </a:bodyPr>
          <a:lstStyle/>
          <a:p>
            <a:pPr>
              <a:lnSpc>
                <a:spcPct val="150000"/>
              </a:lnSpc>
            </a:pP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延迟事件是在本状态不处理，要推迟到另外一个状态才处 理的事件。 </a:t>
            </a:r>
            <a:endParaRPr lang="en-US" altLang="zh-CN" sz="2800" dirty="0" smtClean="0">
              <a:latin typeface="微软雅黑" panose="020B0503020204020204" pitchFamily="34" charset="-122"/>
              <a:ea typeface="微软雅黑" panose="020B0503020204020204" pitchFamily="34" charset="-122"/>
            </a:endParaRPr>
          </a:p>
          <a:p>
            <a:pPr>
              <a:lnSpc>
                <a:spcPct val="150000"/>
              </a:lnSpc>
            </a:pPr>
            <a:r>
              <a:rPr lang="en-US" altLang="zh-CN" sz="2800" dirty="0" smtClean="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延迟事件用关键字</a:t>
            </a:r>
            <a:r>
              <a:rPr lang="en-US" altLang="zh-CN" sz="2800" dirty="0">
                <a:latin typeface="微软雅黑" panose="020B0503020204020204" pitchFamily="34" charset="-122"/>
                <a:ea typeface="微软雅黑" panose="020B0503020204020204" pitchFamily="34" charset="-122"/>
              </a:rPr>
              <a:t>defer</a:t>
            </a:r>
            <a:r>
              <a:rPr lang="zh-CN" altLang="en-US" sz="2800" dirty="0">
                <a:latin typeface="微软雅黑" panose="020B0503020204020204" pitchFamily="34" charset="-122"/>
                <a:ea typeface="微软雅黑" panose="020B0503020204020204" pitchFamily="34" charset="-122"/>
              </a:rPr>
              <a:t>来标识 </a:t>
            </a:r>
            <a:endParaRPr lang="en-US" altLang="zh-CN" sz="2800" dirty="0" smtClean="0">
              <a:latin typeface="微软雅黑" panose="020B0503020204020204" pitchFamily="34" charset="-122"/>
              <a:ea typeface="微软雅黑" panose="020B0503020204020204" pitchFamily="34" charset="-122"/>
            </a:endParaRPr>
          </a:p>
          <a:p>
            <a:pPr>
              <a:lnSpc>
                <a:spcPct val="150000"/>
              </a:lnSpc>
            </a:pPr>
            <a:r>
              <a:rPr lang="en-US" altLang="zh-CN" sz="2800" dirty="0" smtClean="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语法形式为 </a:t>
            </a:r>
            <a:endParaRPr lang="en-US" altLang="zh-CN" sz="2800" dirty="0" smtClean="0">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rPr>
              <a:t> </a:t>
            </a:r>
            <a:r>
              <a:rPr lang="en-US" altLang="zh-CN" sz="2800" dirty="0" smtClean="0">
                <a:latin typeface="微软雅黑" panose="020B0503020204020204" pitchFamily="34" charset="-122"/>
                <a:ea typeface="微软雅黑" panose="020B0503020204020204" pitchFamily="34" charset="-122"/>
              </a:rPr>
              <a:t>  </a:t>
            </a:r>
            <a:r>
              <a:rPr lang="zh-CN" altLang="en-US" sz="2800" dirty="0" smtClean="0">
                <a:solidFill>
                  <a:srgbClr val="FF0000"/>
                </a:solidFill>
                <a:latin typeface="微软雅黑" panose="020B0503020204020204" pitchFamily="34" charset="-122"/>
                <a:ea typeface="微软雅黑" panose="020B0503020204020204" pitchFamily="34" charset="-122"/>
              </a:rPr>
              <a:t>延迟</a:t>
            </a:r>
            <a:r>
              <a:rPr lang="zh-CN" altLang="en-US" sz="2800" dirty="0">
                <a:solidFill>
                  <a:srgbClr val="FF0000"/>
                </a:solidFill>
                <a:latin typeface="微软雅黑" panose="020B0503020204020204" pitchFamily="34" charset="-122"/>
                <a:ea typeface="微软雅黑" panose="020B0503020204020204" pitchFamily="34" charset="-122"/>
              </a:rPr>
              <a:t>事件</a:t>
            </a:r>
            <a:r>
              <a:rPr lang="en-US" altLang="zh-CN" sz="2800" dirty="0">
                <a:solidFill>
                  <a:srgbClr val="FF0000"/>
                </a:solidFill>
                <a:latin typeface="微软雅黑" panose="020B0503020204020204" pitchFamily="34" charset="-122"/>
                <a:ea typeface="微软雅黑" panose="020B0503020204020204" pitchFamily="34" charset="-122"/>
              </a:rPr>
              <a:t>/defer</a:t>
            </a:r>
            <a:endParaRPr lang="en-US" altLang="zh-CN" sz="2800" dirty="0" smtClean="0">
              <a:solidFill>
                <a:srgbClr val="FF000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1415480" y="4437112"/>
            <a:ext cx="9025903" cy="2188531"/>
          </a:xfrm>
          <a:prstGeom prst="rect">
            <a:avLst/>
          </a:prstGeom>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状态图的组成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TextBox 8"/>
          <p:cNvSpPr txBox="1"/>
          <p:nvPr/>
        </p:nvSpPr>
        <p:spPr>
          <a:xfrm>
            <a:off x="193910" y="836713"/>
            <a:ext cx="3709449" cy="430887"/>
          </a:xfrm>
          <a:prstGeom prst="rect">
            <a:avLst/>
          </a:prstGeom>
          <a:noFill/>
        </p:spPr>
        <p:txBody>
          <a:bodyPr wrap="square" lIns="0" tIns="0" rIns="0" bIns="0" rtlCol="0" anchor="ctr">
            <a:spAutoFit/>
          </a:bodyPr>
          <a:lstStyle/>
          <a:p>
            <a:r>
              <a:rPr lang="zh-CN" altLang="en-US" sz="2800" dirty="0" smtClean="0"/>
              <a:t>（</a:t>
            </a:r>
            <a:r>
              <a:rPr lang="en-US" altLang="zh-CN" sz="2800" dirty="0" smtClean="0"/>
              <a:t>4</a:t>
            </a:r>
            <a:r>
              <a:rPr lang="zh-CN" altLang="en-US" sz="2800" dirty="0" smtClean="0"/>
              <a:t>）</a:t>
            </a:r>
            <a:r>
              <a:rPr lang="en-US" altLang="zh-CN" sz="2800" dirty="0" smtClean="0"/>
              <a:t> </a:t>
            </a:r>
            <a:r>
              <a:rPr lang="zh-CN" altLang="en-US" sz="2800" dirty="0"/>
              <a:t>动作</a:t>
            </a:r>
            <a:endParaRPr lang="zh-CN" altLang="en-US" sz="2800" dirty="0"/>
          </a:p>
        </p:txBody>
      </p:sp>
      <p:sp>
        <p:nvSpPr>
          <p:cNvPr id="5" name="矩形 4"/>
          <p:cNvSpPr/>
          <p:nvPr/>
        </p:nvSpPr>
        <p:spPr>
          <a:xfrm>
            <a:off x="316644" y="1574337"/>
            <a:ext cx="11558711" cy="4616648"/>
          </a:xfrm>
          <a:prstGeom prst="rect">
            <a:avLst/>
          </a:prstGeom>
          <a:ln>
            <a:solidFill>
              <a:srgbClr val="0000FF"/>
            </a:solidFill>
          </a:ln>
        </p:spPr>
        <p:txBody>
          <a:bodyPr wrap="square">
            <a:spAutoFit/>
          </a:bodyPr>
          <a:lstStyle/>
          <a:p>
            <a:pPr>
              <a:lnSpc>
                <a:spcPct val="150000"/>
              </a:lnSpc>
            </a:pP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对象的完整描述要明确说明对象为了响应事件要做</a:t>
            </a:r>
            <a:r>
              <a:rPr lang="zh-CN" altLang="en-US" sz="2800" dirty="0">
                <a:solidFill>
                  <a:srgbClr val="FF0000"/>
                </a:solidFill>
                <a:latin typeface="微软雅黑" panose="020B0503020204020204" pitchFamily="34" charset="-122"/>
                <a:ea typeface="微软雅黑" panose="020B0503020204020204" pitchFamily="34" charset="-122"/>
              </a:rPr>
              <a:t>哪些工作</a:t>
            </a:r>
            <a:r>
              <a:rPr lang="zh-CN" altLang="en-US" sz="2800" dirty="0">
                <a:latin typeface="微软雅黑" panose="020B0503020204020204" pitchFamily="34" charset="-122"/>
                <a:ea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动作是一组</a:t>
            </a:r>
            <a:r>
              <a:rPr lang="zh-CN" altLang="en-US" sz="2800" dirty="0">
                <a:solidFill>
                  <a:srgbClr val="FF0000"/>
                </a:solidFill>
                <a:latin typeface="微软雅黑" panose="020B0503020204020204" pitchFamily="34" charset="-122"/>
                <a:ea typeface="微软雅黑" panose="020B0503020204020204" pitchFamily="34" charset="-122"/>
              </a:rPr>
              <a:t>可执行语句或者计算处理过程</a:t>
            </a:r>
            <a:r>
              <a:rPr lang="zh-CN" altLang="en-US" sz="2800" dirty="0">
                <a:latin typeface="微软雅黑" panose="020B0503020204020204" pitchFamily="34" charset="-122"/>
                <a:ea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rPr>
              <a:t>• </a:t>
            </a:r>
            <a:r>
              <a:rPr lang="zh-CN" altLang="en-US" sz="2800" dirty="0">
                <a:solidFill>
                  <a:srgbClr val="0000FF"/>
                </a:solidFill>
                <a:latin typeface="微软雅黑" panose="020B0503020204020204" pitchFamily="34" charset="-122"/>
                <a:ea typeface="微软雅黑" panose="020B0503020204020204" pitchFamily="34" charset="-122"/>
              </a:rPr>
              <a:t>动作可以包括发送消息给另一个对象、操作调用、设置返回 值、创建和销毁对象等。</a:t>
            </a:r>
            <a:endParaRPr lang="zh-CN" altLang="en-US" sz="2800" dirty="0">
              <a:solidFill>
                <a:srgbClr val="0000FF"/>
              </a:solidFill>
              <a:latin typeface="微软雅黑" panose="020B0503020204020204" pitchFamily="34" charset="-122"/>
              <a:ea typeface="微软雅黑" panose="020B0503020204020204" pitchFamily="34" charset="-122"/>
            </a:endParaRPr>
          </a:p>
          <a:p>
            <a:pPr>
              <a:lnSpc>
                <a:spcPct val="150000"/>
              </a:lnSpc>
            </a:pPr>
            <a:r>
              <a:rPr lang="en-US" altLang="zh-CN" sz="2800" dirty="0">
                <a:solidFill>
                  <a:srgbClr val="FF0000"/>
                </a:solidFill>
                <a:latin typeface="微软雅黑" panose="020B0503020204020204" pitchFamily="34" charset="-122"/>
                <a:ea typeface="微软雅黑" panose="020B0503020204020204" pitchFamily="34" charset="-122"/>
              </a:rPr>
              <a:t>• </a:t>
            </a:r>
            <a:r>
              <a:rPr lang="zh-CN" altLang="en-US" sz="2800" dirty="0">
                <a:solidFill>
                  <a:srgbClr val="FF0000"/>
                </a:solidFill>
                <a:latin typeface="微软雅黑" panose="020B0503020204020204" pitchFamily="34" charset="-122"/>
                <a:ea typeface="微软雅黑" panose="020B0503020204020204" pitchFamily="34" charset="-122"/>
              </a:rPr>
              <a:t>整个系统可以在同一时间执行多个动作。</a:t>
            </a:r>
            <a:endParaRPr lang="zh-CN" altLang="en-US" sz="2800"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在一个状态中允许有多个动作。</a:t>
            </a:r>
            <a:endParaRPr lang="zh-CN" altLang="en-US" sz="2800" dirty="0">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动作分为</a:t>
            </a:r>
            <a:r>
              <a:rPr lang="zh-CN" altLang="en-US" sz="2800" b="1" dirty="0">
                <a:latin typeface="微软雅黑" panose="020B0503020204020204" pitchFamily="34" charset="-122"/>
                <a:ea typeface="微软雅黑" panose="020B0503020204020204" pitchFamily="34" charset="-122"/>
              </a:rPr>
              <a:t>内部动</a:t>
            </a:r>
            <a:r>
              <a:rPr lang="zh-CN" altLang="en-US" sz="2800" dirty="0">
                <a:latin typeface="微软雅黑" panose="020B0503020204020204" pitchFamily="34" charset="-122"/>
                <a:ea typeface="微软雅黑" panose="020B0503020204020204" pitchFamily="34" charset="-122"/>
              </a:rPr>
              <a:t>作和</a:t>
            </a:r>
            <a:r>
              <a:rPr lang="zh-CN" altLang="en-US" sz="2800" b="1" dirty="0">
                <a:latin typeface="微软雅黑" panose="020B0503020204020204" pitchFamily="34" charset="-122"/>
                <a:ea typeface="微软雅黑" panose="020B0503020204020204" pitchFamily="34" charset="-122"/>
              </a:rPr>
              <a:t>外部动作</a:t>
            </a:r>
            <a:r>
              <a:rPr lang="zh-CN" altLang="en-US" sz="2800" dirty="0">
                <a:latin typeface="微软雅黑" panose="020B0503020204020204" pitchFamily="34" charset="-122"/>
                <a:ea typeface="微软雅黑" panose="020B0503020204020204" pitchFamily="34" charset="-122"/>
              </a:rPr>
              <a:t>（迁移上的动作）。</a:t>
            </a:r>
            <a:endParaRPr lang="en-US" altLang="zh-CN" sz="2800" dirty="0" smtClean="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8344663" y="3867272"/>
            <a:ext cx="3807419" cy="2173185"/>
          </a:xfrm>
          <a:prstGeom prst="rect">
            <a:avLst/>
          </a:prstGeom>
        </p:spPr>
      </p:pic>
      <p:sp>
        <p:nvSpPr>
          <p:cNvPr id="7" name="矩形标注 6"/>
          <p:cNvSpPr/>
          <p:nvPr/>
        </p:nvSpPr>
        <p:spPr>
          <a:xfrm>
            <a:off x="10329295" y="6341512"/>
            <a:ext cx="1296365" cy="548292"/>
          </a:xfrm>
          <a:prstGeom prst="wedgeRectCallout">
            <a:avLst>
              <a:gd name="adj1" fmla="val 15774"/>
              <a:gd name="adj2" fmla="val -1296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内部 动作</a:t>
            </a:r>
            <a:endParaRPr lang="zh-CN" altLang="en-US" dirty="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状态图的组成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TextBox 8"/>
          <p:cNvSpPr txBox="1"/>
          <p:nvPr/>
        </p:nvSpPr>
        <p:spPr>
          <a:xfrm>
            <a:off x="0" y="802717"/>
            <a:ext cx="3709449" cy="430887"/>
          </a:xfrm>
          <a:prstGeom prst="rect">
            <a:avLst/>
          </a:prstGeom>
          <a:noFill/>
        </p:spPr>
        <p:txBody>
          <a:bodyPr wrap="square" lIns="0" tIns="0" rIns="0" bIns="0" rtlCol="0" anchor="ctr">
            <a:spAutoFit/>
          </a:bodyPr>
          <a:lstStyle/>
          <a:p>
            <a:r>
              <a:rPr lang="zh-CN" altLang="en-US" sz="2800" dirty="0" smtClean="0"/>
              <a:t>（</a:t>
            </a:r>
            <a:r>
              <a:rPr lang="en-US" altLang="zh-CN" sz="2800" dirty="0" smtClean="0"/>
              <a:t>4</a:t>
            </a:r>
            <a:r>
              <a:rPr lang="zh-CN" altLang="en-US" sz="2800" dirty="0" smtClean="0"/>
              <a:t>）</a:t>
            </a:r>
            <a:r>
              <a:rPr lang="en-US" altLang="zh-CN" sz="2800" dirty="0" smtClean="0"/>
              <a:t> </a:t>
            </a:r>
            <a:r>
              <a:rPr lang="zh-CN" altLang="en-US" sz="2800" dirty="0"/>
              <a:t>动作</a:t>
            </a:r>
            <a:endParaRPr lang="zh-CN" altLang="en-US" sz="2800" dirty="0"/>
          </a:p>
        </p:txBody>
      </p:sp>
      <p:sp>
        <p:nvSpPr>
          <p:cNvPr id="5" name="矩形 4"/>
          <p:cNvSpPr/>
          <p:nvPr/>
        </p:nvSpPr>
        <p:spPr>
          <a:xfrm>
            <a:off x="407368" y="4653136"/>
            <a:ext cx="11558711" cy="1957524"/>
          </a:xfrm>
          <a:prstGeom prst="rect">
            <a:avLst/>
          </a:prstGeom>
          <a:ln>
            <a:solidFill>
              <a:srgbClr val="0000FF"/>
            </a:solidFill>
          </a:ln>
        </p:spPr>
        <p:txBody>
          <a:bodyPr wrap="square">
            <a:spAutoFit/>
          </a:bodyPr>
          <a:lstStyle/>
          <a:p>
            <a:pPr>
              <a:lnSpc>
                <a:spcPct val="150000"/>
              </a:lnSpc>
            </a:pPr>
            <a:r>
              <a:rPr lang="en-US" altLang="zh-CN" sz="2800" dirty="0">
                <a:solidFill>
                  <a:srgbClr val="FF0000"/>
                </a:solidFill>
                <a:latin typeface="微软雅黑" panose="020B0503020204020204" pitchFamily="34" charset="-122"/>
                <a:ea typeface="微软雅黑" panose="020B0503020204020204" pitchFamily="34" charset="-122"/>
              </a:rPr>
              <a:t>• </a:t>
            </a:r>
            <a:r>
              <a:rPr lang="zh-CN" altLang="en-US" sz="2800" dirty="0">
                <a:solidFill>
                  <a:srgbClr val="FF0000"/>
                </a:solidFill>
                <a:latin typeface="微软雅黑" panose="020B0503020204020204" pitchFamily="34" charset="-122"/>
                <a:ea typeface="微软雅黑" panose="020B0503020204020204" pitchFamily="34" charset="-122"/>
              </a:rPr>
              <a:t>例：窗体上弹出菜单的状态图，在状态迁移上执行</a:t>
            </a:r>
            <a:r>
              <a:rPr lang="zh-CN" altLang="en-US" sz="2800" dirty="0" smtClean="0">
                <a:solidFill>
                  <a:srgbClr val="FF0000"/>
                </a:solidFill>
                <a:latin typeface="微软雅黑" panose="020B0503020204020204" pitchFamily="34" charset="-122"/>
                <a:ea typeface="微软雅黑" panose="020B0503020204020204" pitchFamily="34" charset="-122"/>
              </a:rPr>
              <a:t>相应动作 </a:t>
            </a:r>
            <a:endParaRPr lang="en-US" altLang="zh-CN" sz="2800"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2800" dirty="0" smtClean="0">
                <a:latin typeface="微软雅黑" panose="020B0503020204020204" pitchFamily="34" charset="-122"/>
                <a:ea typeface="微软雅黑" panose="020B0503020204020204" pitchFamily="34" charset="-122"/>
              </a:rPr>
              <a:t>   </a:t>
            </a:r>
            <a:r>
              <a:rPr lang="zh-CN" altLang="en-US" sz="2800" dirty="0" smtClean="0">
                <a:latin typeface="微软雅黑" panose="020B0503020204020204" pitchFamily="34" charset="-122"/>
                <a:ea typeface="微软雅黑" panose="020B0503020204020204" pitchFamily="34" charset="-122"/>
              </a:rPr>
              <a:t>在</a:t>
            </a:r>
            <a:r>
              <a:rPr lang="zh-CN" altLang="en-US" sz="2800" dirty="0">
                <a:latin typeface="微软雅黑" panose="020B0503020204020204" pitchFamily="34" charset="-122"/>
                <a:ea typeface="微软雅黑" panose="020B0503020204020204" pitchFamily="34" charset="-122"/>
              </a:rPr>
              <a:t>窗体上，按下右键时，菜单显示；按下左键时，菜单清 除。在菜单可见的时候，只要鼠标移动，突出显示菜单 项</a:t>
            </a:r>
            <a:endParaRPr lang="en-US" altLang="zh-CN" sz="2800" dirty="0" smtClean="0">
              <a:latin typeface="微软雅黑" panose="020B0503020204020204" pitchFamily="34" charset="-122"/>
              <a:ea typeface="微软雅黑" panose="020B0503020204020204" pitchFamily="34" charset="-122"/>
            </a:endParaRPr>
          </a:p>
        </p:txBody>
      </p:sp>
      <p:sp>
        <p:nvSpPr>
          <p:cNvPr id="6" name="矩形 5"/>
          <p:cNvSpPr/>
          <p:nvPr/>
        </p:nvSpPr>
        <p:spPr>
          <a:xfrm>
            <a:off x="229550" y="1235524"/>
            <a:ext cx="4493538" cy="523220"/>
          </a:xfrm>
          <a:prstGeom prst="rect">
            <a:avLst/>
          </a:prstGeom>
        </p:spPr>
        <p:txBody>
          <a:bodyPr wrap="none">
            <a:spAutoFit/>
          </a:bodyPr>
          <a:lstStyle/>
          <a:p>
            <a:r>
              <a:rPr lang="zh-CN" altLang="en-US" sz="2800" dirty="0">
                <a:solidFill>
                  <a:srgbClr val="FF0000"/>
                </a:solidFill>
              </a:rPr>
              <a:t>迁移上的动作（外部动作）</a:t>
            </a:r>
            <a:endParaRPr lang="zh-CN" altLang="en-US" sz="2800" dirty="0">
              <a:solidFill>
                <a:srgbClr val="FF0000"/>
              </a:solidFill>
            </a:endParaRPr>
          </a:p>
        </p:txBody>
      </p:sp>
      <p:pic>
        <p:nvPicPr>
          <p:cNvPr id="7" name="图片 6"/>
          <p:cNvPicPr>
            <a:picLocks noChangeAspect="1"/>
          </p:cNvPicPr>
          <p:nvPr/>
        </p:nvPicPr>
        <p:blipFill>
          <a:blip r:embed="rId1"/>
          <a:stretch>
            <a:fillRect/>
          </a:stretch>
        </p:blipFill>
        <p:spPr>
          <a:xfrm>
            <a:off x="1990905" y="1796756"/>
            <a:ext cx="8391636" cy="273670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顺序图的元素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TextBox 76"/>
          <p:cNvSpPr txBox="1"/>
          <p:nvPr/>
        </p:nvSpPr>
        <p:spPr>
          <a:xfrm>
            <a:off x="479376" y="1252233"/>
            <a:ext cx="11521280" cy="1569660"/>
          </a:xfrm>
          <a:prstGeom prst="rect">
            <a:avLst/>
          </a:prstGeom>
          <a:noFill/>
          <a:ln w="15875">
            <a:noFill/>
            <a:prstDash val="dash"/>
          </a:ln>
        </p:spPr>
        <p:txBody>
          <a:bodyPr wrap="square" rtlCol="0">
            <a:spAutoFit/>
          </a:bodyPr>
          <a:lstStyle/>
          <a:p>
            <a:pPr marL="800100" lvl="1" indent="-342900">
              <a:buFont typeface="Wingdings" panose="05000000000000000000" pitchFamily="2" charset="2"/>
              <a:buChar char="n"/>
            </a:pPr>
            <a:r>
              <a:rPr kumimoji="1" lang="zh-CN" altLang="en-US" sz="2400" b="1" dirty="0" smtClean="0">
                <a:latin typeface="Tahoma" panose="020B0604030504040204" pitchFamily="34" charset="0"/>
              </a:rPr>
              <a:t>将</a:t>
            </a:r>
            <a:r>
              <a:rPr kumimoji="1" lang="zh-CN" altLang="en-US" sz="2400" b="1" dirty="0">
                <a:latin typeface="Tahoma" panose="020B0604030504040204" pitchFamily="34" charset="0"/>
              </a:rPr>
              <a:t>对象置于顺序图的顶部意味着在交互开始的时候</a:t>
            </a:r>
            <a:r>
              <a:rPr kumimoji="1" lang="zh-CN" altLang="en-US" sz="2400" b="1" dirty="0" smtClean="0">
                <a:latin typeface="Tahoma" panose="020B0604030504040204" pitchFamily="34" charset="0"/>
              </a:rPr>
              <a:t>对象就</a:t>
            </a:r>
            <a:r>
              <a:rPr kumimoji="1" lang="zh-CN" altLang="en-US" sz="2400" b="1" dirty="0">
                <a:latin typeface="Tahoma" panose="020B0604030504040204" pitchFamily="34" charset="0"/>
              </a:rPr>
              <a:t>已经存在了</a:t>
            </a:r>
            <a:r>
              <a:rPr kumimoji="1" lang="zh-CN" altLang="en-US" sz="2400" b="1" dirty="0" smtClean="0">
                <a:latin typeface="Tahoma" panose="020B0604030504040204" pitchFamily="34" charset="0"/>
              </a:rPr>
              <a:t>。</a:t>
            </a:r>
            <a:endParaRPr kumimoji="1" lang="en-US" altLang="zh-CN" sz="2400" b="1" dirty="0" smtClean="0">
              <a:latin typeface="Tahoma" panose="020B0604030504040204" pitchFamily="34" charset="0"/>
            </a:endParaRPr>
          </a:p>
          <a:p>
            <a:pPr marL="800100" lvl="1" indent="-342900">
              <a:buFont typeface="Wingdings" panose="05000000000000000000" pitchFamily="2" charset="2"/>
              <a:buChar char="n"/>
            </a:pPr>
            <a:endParaRPr kumimoji="1" lang="en-US" altLang="zh-CN" sz="2400" b="1" dirty="0">
              <a:latin typeface="Tahoma" panose="020B0604030504040204" pitchFamily="34" charset="0"/>
            </a:endParaRPr>
          </a:p>
          <a:p>
            <a:pPr marL="800100" lvl="1" indent="-342900">
              <a:buFont typeface="Wingdings" panose="05000000000000000000" pitchFamily="2" charset="2"/>
              <a:buChar char="n"/>
            </a:pPr>
            <a:r>
              <a:rPr kumimoji="1" lang="zh-CN" altLang="en-US" sz="2400" b="1" dirty="0">
                <a:latin typeface="Tahoma" panose="020B0604030504040204" pitchFamily="34" charset="0"/>
              </a:rPr>
              <a:t>如果对象的位置不在顶部，那么表示对象是在交互的</a:t>
            </a:r>
            <a:r>
              <a:rPr kumimoji="1" lang="zh-CN" altLang="en-US" sz="2400" b="1" dirty="0" smtClean="0">
                <a:latin typeface="Tahoma" panose="020B0604030504040204" pitchFamily="34" charset="0"/>
              </a:rPr>
              <a:t>过程</a:t>
            </a:r>
            <a:r>
              <a:rPr kumimoji="1" lang="zh-CN" altLang="en-US" sz="2400" b="1" dirty="0">
                <a:latin typeface="Tahoma" panose="020B0604030504040204" pitchFamily="34" charset="0"/>
              </a:rPr>
              <a:t>中被创建的。</a:t>
            </a:r>
            <a:endParaRPr kumimoji="1" lang="zh-CN" altLang="en-US" sz="2400" b="1" dirty="0">
              <a:latin typeface="Tahoma" panose="020B0604030504040204" pitchFamily="34" charset="0"/>
            </a:endParaRPr>
          </a:p>
          <a:p>
            <a:pPr marL="800100" lvl="1" indent="-342900">
              <a:buFont typeface="Wingdings" panose="05000000000000000000" pitchFamily="2" charset="2"/>
              <a:buChar char="n"/>
            </a:pPr>
            <a:endParaRPr kumimoji="1" lang="en-US" altLang="zh-CN" sz="2400" b="1" dirty="0" smtClean="0">
              <a:latin typeface="Tahoma" panose="020B0604030504040204" pitchFamily="34" charset="0"/>
            </a:endParaRPr>
          </a:p>
        </p:txBody>
      </p:sp>
      <p:sp>
        <p:nvSpPr>
          <p:cNvPr id="4" name="矩形 3"/>
          <p:cNvSpPr/>
          <p:nvPr/>
        </p:nvSpPr>
        <p:spPr>
          <a:xfrm>
            <a:off x="-221286" y="691951"/>
            <a:ext cx="2897841" cy="461665"/>
          </a:xfrm>
          <a:prstGeom prst="rect">
            <a:avLst/>
          </a:prstGeom>
        </p:spPr>
        <p:txBody>
          <a:bodyPr wrap="square">
            <a:spAutoFit/>
          </a:bodyPr>
          <a:lstStyle/>
          <a:p>
            <a:pPr lvl="1"/>
            <a:r>
              <a:rPr kumimoji="1" lang="zh-CN" altLang="en-US" sz="2400" b="1" dirty="0">
                <a:solidFill>
                  <a:srgbClr val="FF0000"/>
                </a:solidFill>
                <a:latin typeface="Tahoma" panose="020B0604030504040204" pitchFamily="34" charset="0"/>
              </a:rPr>
              <a:t>（</a:t>
            </a:r>
            <a:r>
              <a:rPr kumimoji="1" lang="en-US" altLang="zh-CN" sz="2400" b="1" dirty="0">
                <a:solidFill>
                  <a:srgbClr val="FF0000"/>
                </a:solidFill>
                <a:latin typeface="Tahoma" panose="020B0604030504040204" pitchFamily="34" charset="0"/>
              </a:rPr>
              <a:t>1</a:t>
            </a:r>
            <a:r>
              <a:rPr kumimoji="1" lang="zh-CN" altLang="en-US" sz="2400" b="1" dirty="0">
                <a:solidFill>
                  <a:srgbClr val="FF0000"/>
                </a:solidFill>
                <a:latin typeface="Tahoma" panose="020B0604030504040204" pitchFamily="34" charset="0"/>
              </a:rPr>
              <a:t>） 对象</a:t>
            </a:r>
            <a:endParaRPr kumimoji="1" lang="zh-CN" altLang="en-US" sz="2400" b="1" dirty="0">
              <a:solidFill>
                <a:srgbClr val="FF0000"/>
              </a:solidFill>
              <a:latin typeface="Tahoma" panose="020B0604030504040204" pitchFamily="34" charset="0"/>
            </a:endParaRPr>
          </a:p>
        </p:txBody>
      </p:sp>
      <p:pic>
        <p:nvPicPr>
          <p:cNvPr id="5" name="图片 4"/>
          <p:cNvPicPr>
            <a:picLocks noChangeAspect="1"/>
          </p:cNvPicPr>
          <p:nvPr/>
        </p:nvPicPr>
        <p:blipFill>
          <a:blip r:embed="rId1"/>
          <a:stretch>
            <a:fillRect/>
          </a:stretch>
        </p:blipFill>
        <p:spPr>
          <a:xfrm>
            <a:off x="2669050" y="2564904"/>
            <a:ext cx="5848965" cy="4140050"/>
          </a:xfrm>
          <a:prstGeom prst="rect">
            <a:avLst/>
          </a:prstGeom>
        </p:spPr>
      </p:pic>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状态图的组成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TextBox 8"/>
          <p:cNvSpPr txBox="1"/>
          <p:nvPr/>
        </p:nvSpPr>
        <p:spPr>
          <a:xfrm>
            <a:off x="193910" y="756484"/>
            <a:ext cx="3709449" cy="430887"/>
          </a:xfrm>
          <a:prstGeom prst="rect">
            <a:avLst/>
          </a:prstGeom>
          <a:noFill/>
        </p:spPr>
        <p:txBody>
          <a:bodyPr wrap="square" lIns="0" tIns="0" rIns="0" bIns="0" rtlCol="0" anchor="ctr">
            <a:spAutoFit/>
          </a:bodyPr>
          <a:lstStyle/>
          <a:p>
            <a:r>
              <a:rPr lang="zh-CN" altLang="en-US" sz="2800" dirty="0" smtClean="0"/>
              <a:t>（</a:t>
            </a:r>
            <a:r>
              <a:rPr lang="en-US" altLang="zh-CN" sz="2800" dirty="0" smtClean="0"/>
              <a:t>4</a:t>
            </a:r>
            <a:r>
              <a:rPr lang="zh-CN" altLang="en-US" sz="2800" dirty="0" smtClean="0"/>
              <a:t>）</a:t>
            </a:r>
            <a:r>
              <a:rPr lang="en-US" altLang="zh-CN" sz="2800" dirty="0" smtClean="0"/>
              <a:t> </a:t>
            </a:r>
            <a:r>
              <a:rPr lang="zh-CN" altLang="en-US" sz="2800" dirty="0"/>
              <a:t>动作</a:t>
            </a:r>
            <a:endParaRPr lang="zh-CN" altLang="en-US" sz="2800" dirty="0"/>
          </a:p>
        </p:txBody>
      </p:sp>
      <p:sp>
        <p:nvSpPr>
          <p:cNvPr id="5" name="矩形 4"/>
          <p:cNvSpPr/>
          <p:nvPr/>
        </p:nvSpPr>
        <p:spPr>
          <a:xfrm>
            <a:off x="5474826" y="1582575"/>
            <a:ext cx="6257879" cy="4616648"/>
          </a:xfrm>
          <a:prstGeom prst="rect">
            <a:avLst/>
          </a:prstGeom>
          <a:ln>
            <a:solidFill>
              <a:srgbClr val="0000FF"/>
            </a:solidFill>
          </a:ln>
        </p:spPr>
        <p:txBody>
          <a:bodyPr wrap="square">
            <a:spAutoFit/>
          </a:bodyPr>
          <a:lstStyle/>
          <a:p>
            <a:pPr>
              <a:lnSpc>
                <a:spcPct val="150000"/>
              </a:lnSpc>
            </a:pPr>
            <a:r>
              <a:rPr lang="zh-CN" altLang="en-US" sz="2800" b="1" dirty="0">
                <a:solidFill>
                  <a:srgbClr val="FF0000"/>
                </a:solidFill>
              </a:rPr>
              <a:t>动作可以与状态相 关，也可以与转移 相关：</a:t>
            </a:r>
            <a:endParaRPr lang="zh-CN" altLang="en-US" sz="2800" b="1" dirty="0">
              <a:solidFill>
                <a:srgbClr val="FF0000"/>
              </a:solidFill>
            </a:endParaRPr>
          </a:p>
          <a:p>
            <a:pPr>
              <a:lnSpc>
                <a:spcPct val="150000"/>
              </a:lnSpc>
            </a:pPr>
            <a:r>
              <a:rPr lang="en-US" altLang="zh-CN" sz="2800" b="1" dirty="0"/>
              <a:t>• </a:t>
            </a:r>
            <a:r>
              <a:rPr lang="zh-CN" altLang="en-US" sz="2800" b="1" dirty="0"/>
              <a:t>如果动作与状态</a:t>
            </a:r>
            <a:r>
              <a:rPr lang="zh-CN" altLang="en-US" sz="2800" b="1" dirty="0" smtClean="0"/>
              <a:t>相关</a:t>
            </a:r>
            <a:r>
              <a:rPr lang="zh-CN" altLang="en-US" sz="2800" b="1" dirty="0"/>
              <a:t>，则对象处在此 状态时将触发此动 作，而不管是从哪 个状态转入这个状 态的。</a:t>
            </a:r>
            <a:endParaRPr lang="zh-CN" altLang="en-US" sz="2800" b="1" dirty="0"/>
          </a:p>
          <a:p>
            <a:pPr>
              <a:lnSpc>
                <a:spcPct val="150000"/>
              </a:lnSpc>
            </a:pPr>
            <a:r>
              <a:rPr lang="en-US" altLang="zh-CN" sz="2800" b="1" dirty="0"/>
              <a:t>• </a:t>
            </a:r>
            <a:r>
              <a:rPr lang="zh-CN" altLang="en-US" sz="2800" b="1" dirty="0"/>
              <a:t>如果动作与转移</a:t>
            </a:r>
            <a:r>
              <a:rPr lang="zh-CN" altLang="en-US" sz="2800" b="1" dirty="0" smtClean="0"/>
              <a:t>相关</a:t>
            </a:r>
            <a:r>
              <a:rPr lang="zh-CN" altLang="en-US" sz="2800" b="1" dirty="0"/>
              <a:t>，当对象在进行 状态间转移时，将 触发相应的动作。</a:t>
            </a:r>
            <a:endParaRPr lang="zh-CN" altLang="en-US" sz="2800" b="1" dirty="0"/>
          </a:p>
        </p:txBody>
      </p:sp>
      <p:pic>
        <p:nvPicPr>
          <p:cNvPr id="6" name="图片 5"/>
          <p:cNvPicPr>
            <a:picLocks noChangeAspect="1"/>
          </p:cNvPicPr>
          <p:nvPr/>
        </p:nvPicPr>
        <p:blipFill>
          <a:blip r:embed="rId1"/>
          <a:stretch>
            <a:fillRect/>
          </a:stretch>
        </p:blipFill>
        <p:spPr>
          <a:xfrm>
            <a:off x="363786" y="1380695"/>
            <a:ext cx="5017884" cy="5031980"/>
          </a:xfrm>
          <a:prstGeom prst="rect">
            <a:avLst/>
          </a:prstGeom>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状态图的组成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矩形 3"/>
          <p:cNvSpPr/>
          <p:nvPr/>
        </p:nvSpPr>
        <p:spPr>
          <a:xfrm>
            <a:off x="840074" y="2066116"/>
            <a:ext cx="9848602" cy="1569660"/>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状态图可以表现（ </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在生存期的行为、所经历的状态序列、引起状态转移的事件以及因状态转移而引起的动作。</a:t>
            </a:r>
            <a:endParaRPr lang="zh-CN" altLang="en-US" sz="2400" dirty="0">
              <a:latin typeface="微软雅黑" panose="020B0503020204020204" pitchFamily="34" charset="-122"/>
              <a:ea typeface="微软雅黑" panose="020B0503020204020204" pitchFamily="34" charset="-122"/>
            </a:endParaRPr>
          </a:p>
          <a:p>
            <a:endParaRPr lang="zh-CN" altLang="en-US"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．一组对象       </a:t>
            </a: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．一个对象       </a:t>
            </a:r>
            <a:r>
              <a:rPr lang="en-US" altLang="zh-CN" sz="2400" dirty="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．多个执行者     </a:t>
            </a:r>
            <a:r>
              <a:rPr lang="en-US" altLang="zh-CN" sz="2400" dirty="0">
                <a:latin typeface="微软雅黑" panose="020B0503020204020204" pitchFamily="34" charset="-122"/>
                <a:ea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rPr>
              <a:t>．几个子系统</a:t>
            </a:r>
            <a:endParaRPr lang="zh-CN" altLang="en-US" sz="2400" dirty="0">
              <a:latin typeface="微软雅黑" panose="020B0503020204020204" pitchFamily="34" charset="-122"/>
              <a:ea typeface="微软雅黑" panose="020B0503020204020204" pitchFamily="34" charset="-122"/>
            </a:endParaRPr>
          </a:p>
        </p:txBody>
      </p:sp>
      <p:sp>
        <p:nvSpPr>
          <p:cNvPr id="5" name="矩形 4"/>
          <p:cNvSpPr/>
          <p:nvPr/>
        </p:nvSpPr>
        <p:spPr>
          <a:xfrm>
            <a:off x="1018203" y="4508429"/>
            <a:ext cx="9397340" cy="1200329"/>
          </a:xfrm>
          <a:prstGeom prst="rect">
            <a:avLst/>
          </a:prstGeom>
        </p:spPr>
        <p:txBody>
          <a:bodyPr wrap="square">
            <a:spAutoFit/>
          </a:bodyPr>
          <a:lstStyle/>
          <a:p>
            <a:r>
              <a:rPr lang="en-US" altLang="zh-CN" sz="2400" dirty="0">
                <a:latin typeface="微软雅黑" panose="020B0503020204020204" pitchFamily="34" charset="-122"/>
                <a:ea typeface="微软雅黑" panose="020B0503020204020204" pitchFamily="34" charset="-122"/>
              </a:rPr>
              <a:t>19</a:t>
            </a:r>
            <a:r>
              <a:rPr lang="zh-CN" altLang="en-US" sz="2400" dirty="0">
                <a:latin typeface="微软雅黑" panose="020B0503020204020204" pitchFamily="34" charset="-122"/>
                <a:ea typeface="微软雅黑" panose="020B0503020204020204" pitchFamily="34" charset="-122"/>
              </a:rPr>
              <a:t>、状态图描述一个对象在不同</a:t>
            </a:r>
            <a:r>
              <a:rPr lang="zh-CN" altLang="en-US" sz="2400" dirty="0" smtClean="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的驱动下发生的状态迁移。</a:t>
            </a:r>
            <a:endParaRPr lang="zh-CN" altLang="en-US" sz="2400" dirty="0">
              <a:latin typeface="微软雅黑" panose="020B0503020204020204" pitchFamily="34" charset="-122"/>
              <a:ea typeface="微软雅黑" panose="020B0503020204020204" pitchFamily="34" charset="-122"/>
            </a:endParaRPr>
          </a:p>
          <a:p>
            <a:endParaRPr lang="zh-CN" altLang="en-US"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．事件             </a:t>
            </a: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．对象           </a:t>
            </a:r>
            <a:r>
              <a:rPr lang="en-US" altLang="zh-CN" sz="2400" dirty="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．执行者         </a:t>
            </a:r>
            <a:r>
              <a:rPr lang="en-US" altLang="zh-CN" sz="2400" dirty="0">
                <a:latin typeface="微软雅黑" panose="020B0503020204020204" pitchFamily="34" charset="-122"/>
                <a:ea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rPr>
              <a:t>．数据</a:t>
            </a:r>
            <a:endParaRPr lang="zh-CN" altLang="en-US" sz="2400" dirty="0">
              <a:latin typeface="微软雅黑" panose="020B0503020204020204" pitchFamily="34" charset="-122"/>
              <a:ea typeface="微软雅黑" panose="020B0503020204020204" pitchFamily="34" charset="-122"/>
            </a:endParaRPr>
          </a:p>
        </p:txBody>
      </p:sp>
      <p:sp>
        <p:nvSpPr>
          <p:cNvPr id="6" name="矩形 5"/>
          <p:cNvSpPr/>
          <p:nvPr/>
        </p:nvSpPr>
        <p:spPr>
          <a:xfrm>
            <a:off x="4993284" y="824131"/>
            <a:ext cx="1107996" cy="646331"/>
          </a:xfrm>
          <a:prstGeom prst="rect">
            <a:avLst/>
          </a:prstGeom>
        </p:spPr>
        <p:txBody>
          <a:bodyPr wrap="none">
            <a:spAutoFit/>
          </a:bodyPr>
          <a:lstStyle/>
          <a:p>
            <a:r>
              <a:rPr lang="zh-CN" altLang="en-US" sz="3600" dirty="0" smtClean="0">
                <a:latin typeface="微软雅黑" panose="020B0503020204020204" pitchFamily="34" charset="-122"/>
                <a:ea typeface="微软雅黑" panose="020B0503020204020204" pitchFamily="34" charset="-122"/>
              </a:rPr>
              <a:t>练习</a:t>
            </a:r>
            <a:endParaRPr lang="zh-CN" altLang="en-US" sz="3600" dirty="0"/>
          </a:p>
        </p:txBody>
      </p:sp>
      <p:sp>
        <p:nvSpPr>
          <p:cNvPr id="7" name="矩形 6"/>
          <p:cNvSpPr/>
          <p:nvPr/>
        </p:nvSpPr>
        <p:spPr>
          <a:xfrm>
            <a:off x="3220092" y="2113622"/>
            <a:ext cx="328936"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B</a:t>
            </a:r>
            <a:endParaRPr lang="zh-CN" altLang="en-US" dirty="0"/>
          </a:p>
        </p:txBody>
      </p:sp>
      <p:sp>
        <p:nvSpPr>
          <p:cNvPr id="8" name="矩形 7"/>
          <p:cNvSpPr/>
          <p:nvPr/>
        </p:nvSpPr>
        <p:spPr>
          <a:xfrm>
            <a:off x="5685041" y="4529809"/>
            <a:ext cx="346570"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A</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状态图的组成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矩形 3"/>
          <p:cNvSpPr/>
          <p:nvPr/>
        </p:nvSpPr>
        <p:spPr>
          <a:xfrm>
            <a:off x="665750" y="684697"/>
            <a:ext cx="8862950" cy="461665"/>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下面的状态图描述了一辆汽车的状态，指出哪种说法是错误的（ </a:t>
            </a:r>
            <a:r>
              <a:rPr lang="zh-CN" altLang="en-US" sz="2400" dirty="0" smtClean="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855866" y="1126936"/>
            <a:ext cx="6986439" cy="2917558"/>
          </a:xfrm>
          <a:prstGeom prst="rect">
            <a:avLst/>
          </a:prstGeom>
        </p:spPr>
      </p:pic>
      <p:sp>
        <p:nvSpPr>
          <p:cNvPr id="6" name="矩形 5"/>
          <p:cNvSpPr/>
          <p:nvPr/>
        </p:nvSpPr>
        <p:spPr>
          <a:xfrm>
            <a:off x="428244" y="4224186"/>
            <a:ext cx="9100456" cy="1938992"/>
          </a:xfrm>
          <a:prstGeom prst="rect">
            <a:avLst/>
          </a:prstGeom>
        </p:spPr>
        <p:txBody>
          <a:bodyPr wrap="square">
            <a:spAutoFit/>
          </a:bodyPr>
          <a:lstStyle/>
          <a:p>
            <a:r>
              <a:rPr lang="en-US" altLang="zh-CN" sz="2400" dirty="0">
                <a:latin typeface="微软雅黑" panose="020B0503020204020204" pitchFamily="34" charset="-122"/>
                <a:ea typeface="微软雅黑" panose="020B0503020204020204" pitchFamily="34" charset="-122"/>
              </a:rPr>
              <a:t>A  “</a:t>
            </a:r>
            <a:r>
              <a:rPr lang="zh-CN" altLang="en-US" sz="2400" dirty="0">
                <a:latin typeface="微软雅黑" panose="020B0503020204020204" pitchFamily="34" charset="-122"/>
                <a:ea typeface="微软雅黑" panose="020B0503020204020204" pitchFamily="34" charset="-122"/>
              </a:rPr>
              <a:t>运动”状态是一个组成状态，由多个简单状态组成</a:t>
            </a:r>
            <a:r>
              <a:rPr lang="zh-CN" altLang="en-US" sz="2400" dirty="0" smtClean="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B  “</a:t>
            </a:r>
            <a:r>
              <a:rPr lang="zh-CN" altLang="en-US" sz="2400" dirty="0">
                <a:latin typeface="微软雅黑" panose="020B0503020204020204" pitchFamily="34" charset="-122"/>
                <a:ea typeface="微软雅黑" panose="020B0503020204020204" pitchFamily="34" charset="-122"/>
              </a:rPr>
              <a:t>前进”状态和“低速”状态有可能同时出现</a:t>
            </a:r>
            <a:r>
              <a:rPr lang="zh-CN" altLang="en-US" sz="2400" dirty="0" smtClean="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C  </a:t>
            </a:r>
            <a:r>
              <a:rPr lang="zh-CN" altLang="en-US" sz="2400" dirty="0">
                <a:latin typeface="微软雅黑" panose="020B0503020204020204" pitchFamily="34" charset="-122"/>
                <a:ea typeface="微软雅黑" panose="020B0503020204020204" pitchFamily="34" charset="-122"/>
              </a:rPr>
              <a:t>汽车在“前进”、“后退”、“高速”及“低速”任何一个子状态下，都有可能转到“停止”状态</a:t>
            </a:r>
            <a:r>
              <a:rPr lang="zh-CN" altLang="en-US" sz="2400" dirty="0" smtClean="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D  “</a:t>
            </a:r>
            <a:r>
              <a:rPr lang="zh-CN" altLang="en-US" sz="2400" dirty="0">
                <a:latin typeface="微软雅黑" panose="020B0503020204020204" pitchFamily="34" charset="-122"/>
                <a:ea typeface="微软雅黑" panose="020B0503020204020204" pitchFamily="34" charset="-122"/>
              </a:rPr>
              <a:t>前进”状态和“低速”状态是两个顺序子状态。</a:t>
            </a:r>
            <a:endParaRPr lang="zh-CN" altLang="en-US" sz="2400" dirty="0">
              <a:latin typeface="微软雅黑" panose="020B0503020204020204" pitchFamily="34" charset="-122"/>
              <a:ea typeface="微软雅黑" panose="020B0503020204020204" pitchFamily="34" charset="-122"/>
            </a:endParaRPr>
          </a:p>
        </p:txBody>
      </p:sp>
      <p:sp>
        <p:nvSpPr>
          <p:cNvPr id="7" name="矩形 6"/>
          <p:cNvSpPr/>
          <p:nvPr/>
        </p:nvSpPr>
        <p:spPr>
          <a:xfrm>
            <a:off x="9338584" y="1481400"/>
            <a:ext cx="380232" cy="369332"/>
          </a:xfrm>
          <a:prstGeom prst="rect">
            <a:avLst/>
          </a:prstGeom>
        </p:spPr>
        <p:txBody>
          <a:bodyPr wrap="none">
            <a:spAutoFit/>
          </a:bodyPr>
          <a:lstStyle/>
          <a:p>
            <a:r>
              <a:rPr lang="en-US" altLang="zh-CN" dirty="0"/>
              <a:t>D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状态图的组成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矩形 3"/>
          <p:cNvSpPr/>
          <p:nvPr/>
        </p:nvSpPr>
        <p:spPr>
          <a:xfrm>
            <a:off x="3584047" y="857394"/>
            <a:ext cx="4852610" cy="523220"/>
          </a:xfrm>
          <a:prstGeom prst="rect">
            <a:avLst/>
          </a:prstGeom>
        </p:spPr>
        <p:txBody>
          <a:bodyPr wrap="none">
            <a:spAutoFit/>
          </a:bodyPr>
          <a:lstStyle/>
          <a:p>
            <a:r>
              <a:rPr lang="zh-CN" altLang="en-US" sz="2800" dirty="0">
                <a:latin typeface="微软雅黑" panose="020B0503020204020204" pitchFamily="34" charset="-122"/>
                <a:ea typeface="微软雅黑" panose="020B0503020204020204" pitchFamily="34" charset="-122"/>
              </a:rPr>
              <a:t>航班机票预订</a:t>
            </a:r>
            <a:r>
              <a:rPr lang="zh-CN" altLang="en-US" sz="2800" dirty="0" smtClean="0">
                <a:latin typeface="微软雅黑" panose="020B0503020204020204" pitchFamily="34" charset="-122"/>
                <a:ea typeface="微软雅黑" panose="020B0503020204020204" pitchFamily="34" charset="-122"/>
              </a:rPr>
              <a:t>系统状态图绘制</a:t>
            </a:r>
            <a:endParaRPr lang="zh-CN" altLang="en-US" sz="2800" dirty="0">
              <a:latin typeface="微软雅黑" panose="020B0503020204020204" pitchFamily="34" charset="-122"/>
              <a:ea typeface="微软雅黑" panose="020B0503020204020204" pitchFamily="34" charset="-122"/>
            </a:endParaRPr>
          </a:p>
        </p:txBody>
      </p:sp>
      <p:sp>
        <p:nvSpPr>
          <p:cNvPr id="5" name="矩形 4"/>
          <p:cNvSpPr/>
          <p:nvPr/>
        </p:nvSpPr>
        <p:spPr>
          <a:xfrm>
            <a:off x="1495749" y="2270695"/>
            <a:ext cx="9029205" cy="2308324"/>
          </a:xfrm>
          <a:prstGeom prst="rect">
            <a:avLst/>
          </a:prstGeom>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在刚确定飞机计划时，显然是没有任何预订的，并且在有人预订机票之前都将处于这种“</a:t>
            </a:r>
            <a:r>
              <a:rPr lang="zh-CN" altLang="en-US" sz="2400" dirty="0">
                <a:solidFill>
                  <a:srgbClr val="FF0000"/>
                </a:solidFill>
                <a:latin typeface="微软雅黑" panose="020B0503020204020204" pitchFamily="34" charset="-122"/>
                <a:ea typeface="微软雅黑" panose="020B0503020204020204" pitchFamily="34" charset="-122"/>
              </a:rPr>
              <a:t>无预订</a:t>
            </a:r>
            <a:r>
              <a:rPr lang="zh-CN" altLang="en-US" sz="2400" dirty="0">
                <a:latin typeface="微软雅黑" panose="020B0503020204020204" pitchFamily="34" charset="-122"/>
                <a:ea typeface="微软雅黑" panose="020B0503020204020204" pitchFamily="34" charset="-122"/>
              </a:rPr>
              <a:t>”状态</a:t>
            </a:r>
            <a:br>
              <a:rPr lang="zh-CN" altLang="en-US" sz="2400" dirty="0">
                <a:latin typeface="微软雅黑" panose="020B0503020204020204" pitchFamily="34" charset="-122"/>
                <a:ea typeface="微软雅黑" panose="020B0503020204020204" pitchFamily="34" charset="-122"/>
              </a:rPr>
            </a:b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对订座而言显然有“</a:t>
            </a:r>
            <a:r>
              <a:rPr lang="zh-CN" altLang="en-US" sz="2400" dirty="0">
                <a:solidFill>
                  <a:srgbClr val="FF0000"/>
                </a:solidFill>
                <a:latin typeface="微软雅黑" panose="020B0503020204020204" pitchFamily="34" charset="-122"/>
                <a:ea typeface="微软雅黑" panose="020B0503020204020204" pitchFamily="34" charset="-122"/>
              </a:rPr>
              <a:t>部分预订</a:t>
            </a:r>
            <a:r>
              <a:rPr lang="zh-CN" altLang="en-US" sz="2400" dirty="0">
                <a:latin typeface="微软雅黑" panose="020B0503020204020204" pitchFamily="34" charset="-122"/>
                <a:ea typeface="微软雅黑" panose="020B0503020204020204" pitchFamily="34" charset="-122"/>
              </a:rPr>
              <a:t>”和“</a:t>
            </a:r>
            <a:r>
              <a:rPr lang="zh-CN" altLang="en-US" sz="2400" dirty="0">
                <a:solidFill>
                  <a:srgbClr val="FF0000"/>
                </a:solidFill>
                <a:latin typeface="微软雅黑" panose="020B0503020204020204" pitchFamily="34" charset="-122"/>
                <a:ea typeface="微软雅黑" panose="020B0503020204020204" pitchFamily="34" charset="-122"/>
              </a:rPr>
              <a:t>预订完</a:t>
            </a:r>
            <a:r>
              <a:rPr lang="zh-CN" altLang="en-US" sz="2400" dirty="0">
                <a:latin typeface="微软雅黑" panose="020B0503020204020204" pitchFamily="34" charset="-122"/>
                <a:ea typeface="微软雅黑" panose="020B0503020204020204" pitchFamily="34" charset="-122"/>
              </a:rPr>
              <a:t>”两种状态</a:t>
            </a:r>
            <a:br>
              <a:rPr lang="zh-CN" altLang="en-US" sz="2400" dirty="0">
                <a:latin typeface="微软雅黑" panose="020B0503020204020204" pitchFamily="34" charset="-122"/>
                <a:ea typeface="微软雅黑" panose="020B0503020204020204" pitchFamily="34" charset="-122"/>
              </a:rPr>
            </a:b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而当航班快要起飞时，显然要“</a:t>
            </a:r>
            <a:r>
              <a:rPr lang="zh-CN" altLang="en-US" sz="2400" dirty="0">
                <a:solidFill>
                  <a:srgbClr val="FF0000"/>
                </a:solidFill>
                <a:latin typeface="微软雅黑" panose="020B0503020204020204" pitchFamily="34" charset="-122"/>
                <a:ea typeface="微软雅黑" panose="020B0503020204020204" pitchFamily="34" charset="-122"/>
              </a:rPr>
              <a:t>预订关闭</a:t>
            </a:r>
            <a:r>
              <a:rPr lang="zh-CN" altLang="en-US"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状态图的组成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矩形 3"/>
          <p:cNvSpPr/>
          <p:nvPr/>
        </p:nvSpPr>
        <p:spPr>
          <a:xfrm>
            <a:off x="3584047" y="857394"/>
            <a:ext cx="4852610" cy="523220"/>
          </a:xfrm>
          <a:prstGeom prst="rect">
            <a:avLst/>
          </a:prstGeom>
        </p:spPr>
        <p:txBody>
          <a:bodyPr wrap="none">
            <a:spAutoFit/>
          </a:bodyPr>
          <a:lstStyle/>
          <a:p>
            <a:r>
              <a:rPr lang="zh-CN" altLang="en-US" sz="2800" dirty="0">
                <a:latin typeface="微软雅黑" panose="020B0503020204020204" pitchFamily="34" charset="-122"/>
                <a:ea typeface="微软雅黑" panose="020B0503020204020204" pitchFamily="34" charset="-122"/>
              </a:rPr>
              <a:t>航班机票预订</a:t>
            </a:r>
            <a:r>
              <a:rPr lang="zh-CN" altLang="en-US" sz="2800" dirty="0" smtClean="0">
                <a:latin typeface="微软雅黑" panose="020B0503020204020204" pitchFamily="34" charset="-122"/>
                <a:ea typeface="微软雅黑" panose="020B0503020204020204" pitchFamily="34" charset="-122"/>
              </a:rPr>
              <a:t>系统状态图绘制</a:t>
            </a:r>
            <a:endParaRPr lang="zh-CN" altLang="en-US" sz="2800" dirty="0">
              <a:latin typeface="微软雅黑" panose="020B0503020204020204" pitchFamily="34" charset="-122"/>
              <a:ea typeface="微软雅黑" panose="020B0503020204020204" pitchFamily="34" charset="-122"/>
            </a:endParaRPr>
          </a:p>
        </p:txBody>
      </p:sp>
      <p:sp>
        <p:nvSpPr>
          <p:cNvPr id="5" name="矩形 4"/>
          <p:cNvSpPr/>
          <p:nvPr/>
        </p:nvSpPr>
        <p:spPr>
          <a:xfrm>
            <a:off x="1495749" y="2270695"/>
            <a:ext cx="9029205" cy="2308324"/>
          </a:xfrm>
          <a:prstGeom prst="rect">
            <a:avLst/>
          </a:prstGeom>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在刚确定飞机计划时，显然是没有任何预订的，并且在有人预订机票之前都将处于这种“</a:t>
            </a:r>
            <a:r>
              <a:rPr lang="zh-CN" altLang="en-US" sz="2400" dirty="0">
                <a:solidFill>
                  <a:srgbClr val="FF0000"/>
                </a:solidFill>
                <a:latin typeface="微软雅黑" panose="020B0503020204020204" pitchFamily="34" charset="-122"/>
                <a:ea typeface="微软雅黑" panose="020B0503020204020204" pitchFamily="34" charset="-122"/>
              </a:rPr>
              <a:t>无预订</a:t>
            </a:r>
            <a:r>
              <a:rPr lang="zh-CN" altLang="en-US" sz="2400" dirty="0">
                <a:latin typeface="微软雅黑" panose="020B0503020204020204" pitchFamily="34" charset="-122"/>
                <a:ea typeface="微软雅黑" panose="020B0503020204020204" pitchFamily="34" charset="-122"/>
              </a:rPr>
              <a:t>”状态</a:t>
            </a:r>
            <a:br>
              <a:rPr lang="zh-CN" altLang="en-US" sz="2400" dirty="0">
                <a:latin typeface="微软雅黑" panose="020B0503020204020204" pitchFamily="34" charset="-122"/>
                <a:ea typeface="微软雅黑" panose="020B0503020204020204" pitchFamily="34" charset="-122"/>
              </a:rPr>
            </a:b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对订座而言显然有“</a:t>
            </a:r>
            <a:r>
              <a:rPr lang="zh-CN" altLang="en-US" sz="2400" dirty="0">
                <a:solidFill>
                  <a:srgbClr val="FF0000"/>
                </a:solidFill>
                <a:latin typeface="微软雅黑" panose="020B0503020204020204" pitchFamily="34" charset="-122"/>
                <a:ea typeface="微软雅黑" panose="020B0503020204020204" pitchFamily="34" charset="-122"/>
              </a:rPr>
              <a:t>部分预订</a:t>
            </a:r>
            <a:r>
              <a:rPr lang="zh-CN" altLang="en-US" sz="2400" dirty="0">
                <a:latin typeface="微软雅黑" panose="020B0503020204020204" pitchFamily="34" charset="-122"/>
                <a:ea typeface="微软雅黑" panose="020B0503020204020204" pitchFamily="34" charset="-122"/>
              </a:rPr>
              <a:t>”和“</a:t>
            </a:r>
            <a:r>
              <a:rPr lang="zh-CN" altLang="en-US" sz="2400" dirty="0">
                <a:solidFill>
                  <a:srgbClr val="FF0000"/>
                </a:solidFill>
                <a:latin typeface="微软雅黑" panose="020B0503020204020204" pitchFamily="34" charset="-122"/>
                <a:ea typeface="微软雅黑" panose="020B0503020204020204" pitchFamily="34" charset="-122"/>
              </a:rPr>
              <a:t>预订完</a:t>
            </a:r>
            <a:r>
              <a:rPr lang="zh-CN" altLang="en-US" sz="2400" dirty="0">
                <a:latin typeface="微软雅黑" panose="020B0503020204020204" pitchFamily="34" charset="-122"/>
                <a:ea typeface="微软雅黑" panose="020B0503020204020204" pitchFamily="34" charset="-122"/>
              </a:rPr>
              <a:t>”两种状态</a:t>
            </a:r>
            <a:br>
              <a:rPr lang="zh-CN" altLang="en-US" sz="2400" dirty="0">
                <a:latin typeface="微软雅黑" panose="020B0503020204020204" pitchFamily="34" charset="-122"/>
                <a:ea typeface="微软雅黑" panose="020B0503020204020204" pitchFamily="34" charset="-122"/>
              </a:rPr>
            </a:b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而当航班快要起飞时，显然要“</a:t>
            </a:r>
            <a:r>
              <a:rPr lang="zh-CN" altLang="en-US" sz="2400" dirty="0">
                <a:solidFill>
                  <a:srgbClr val="FF0000"/>
                </a:solidFill>
                <a:latin typeface="微软雅黑" panose="020B0503020204020204" pitchFamily="34" charset="-122"/>
                <a:ea typeface="微软雅黑" panose="020B0503020204020204" pitchFamily="34" charset="-122"/>
              </a:rPr>
              <a:t>预订关闭</a:t>
            </a:r>
            <a:r>
              <a:rPr lang="zh-CN" altLang="en-US"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6" name="矩形标注 5"/>
          <p:cNvSpPr/>
          <p:nvPr/>
        </p:nvSpPr>
        <p:spPr>
          <a:xfrm>
            <a:off x="7980217" y="5260769"/>
            <a:ext cx="2861953" cy="712519"/>
          </a:xfrm>
          <a:prstGeom prst="wedgeRectCallout">
            <a:avLst>
              <a:gd name="adj1" fmla="val -58252"/>
              <a:gd name="adj2" fmla="val -2141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t>1</a:t>
            </a:r>
            <a:r>
              <a:rPr lang="zh-CN" altLang="en-US" sz="2400" dirty="0" smtClean="0"/>
              <a:t>、寻找主状态</a:t>
            </a:r>
            <a:endParaRPr lang="zh-CN" altLang="en-US" sz="2400" dirty="0"/>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状态图的组成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graphicFrame>
        <p:nvGraphicFramePr>
          <p:cNvPr id="4" name="Group 177"/>
          <p:cNvGraphicFramePr/>
          <p:nvPr/>
        </p:nvGraphicFramePr>
        <p:xfrm>
          <a:off x="2783632" y="836713"/>
          <a:ext cx="8348250" cy="1981200"/>
        </p:xfrm>
        <a:graphic>
          <a:graphicData uri="http://schemas.openxmlformats.org/drawingml/2006/table">
            <a:tbl>
              <a:tblPr/>
              <a:tblGrid>
                <a:gridCol w="1358222"/>
                <a:gridCol w="2434104"/>
                <a:gridCol w="1343249"/>
                <a:gridCol w="1869426"/>
                <a:gridCol w="1343249"/>
              </a:tblGrid>
              <a:tr h="336550">
                <a:tc>
                  <a:txBody>
                    <a:bodyPr/>
                    <a:lstStyle>
                      <a:lvl1pPr marL="342900" indent="-342900" algn="l">
                        <a:spcBef>
                          <a:spcPct val="20000"/>
                        </a:spcBef>
                        <a:buClr>
                          <a:srgbClr val="FF0000"/>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rgbClr val="FF6600"/>
                        </a:buClr>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defRPr kumimoji="1">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源目标</a:t>
                      </a:r>
                      <a:endParaRPr kumimoji="0" lang="zh-CN" altLang="en-US" sz="2000" b="1"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rgbClr val="FF0000"/>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rgbClr val="FF6600"/>
                        </a:buClr>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defRPr kumimoji="1">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smtClean="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无预订</a:t>
                      </a:r>
                      <a:endParaRPr kumimoji="0" lang="zh-CN" altLang="en-US" sz="2000" b="1" i="0" u="none" strike="noStrike" cap="none" normalizeH="0" baseline="0" dirty="0" smtClean="0">
                        <a:ln>
                          <a:noFill/>
                        </a:ln>
                        <a:solidFill>
                          <a:srgbClr val="0000FF"/>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rgbClr val="FF0000"/>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rgbClr val="FF6600"/>
                        </a:buClr>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defRPr kumimoji="1">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smtClean="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部分预订</a:t>
                      </a:r>
                      <a:endParaRPr kumimoji="0" lang="zh-CN" altLang="en-US" sz="2000" b="1" i="0" u="none" strike="noStrike" cap="none" normalizeH="0" baseline="0" dirty="0" smtClean="0">
                        <a:ln>
                          <a:noFill/>
                        </a:ln>
                        <a:solidFill>
                          <a:srgbClr val="0000FF"/>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rgbClr val="FF0000"/>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rgbClr val="FF6600"/>
                        </a:buClr>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defRPr kumimoji="1">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smtClean="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预订完</a:t>
                      </a:r>
                      <a:endParaRPr kumimoji="0" lang="zh-CN" altLang="en-US" sz="2000" b="1" i="0" u="none" strike="noStrike" cap="none" normalizeH="0" baseline="0" dirty="0" smtClean="0">
                        <a:ln>
                          <a:noFill/>
                        </a:ln>
                        <a:solidFill>
                          <a:srgbClr val="0000FF"/>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rgbClr val="FF0000"/>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rgbClr val="FF6600"/>
                        </a:buClr>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defRPr kumimoji="1">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smtClean="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预订关闭</a:t>
                      </a:r>
                      <a:endParaRPr kumimoji="0" lang="zh-CN" altLang="en-US" sz="2000" b="1" i="0" u="none" strike="noStrike" cap="none" normalizeH="0" baseline="0" dirty="0" smtClean="0">
                        <a:ln>
                          <a:noFill/>
                        </a:ln>
                        <a:solidFill>
                          <a:srgbClr val="0000FF"/>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0363">
                <a:tc>
                  <a:txBody>
                    <a:bodyPr/>
                    <a:lstStyle>
                      <a:lvl1pPr marL="342900" indent="-342900" algn="l">
                        <a:spcBef>
                          <a:spcPct val="20000"/>
                        </a:spcBef>
                        <a:buClr>
                          <a:srgbClr val="FF0000"/>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rgbClr val="FF6600"/>
                        </a:buClr>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defRPr kumimoji="1">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smtClean="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无预订</a:t>
                      </a:r>
                      <a:endParaRPr kumimoji="0" lang="zh-CN" altLang="en-US" sz="2000" b="1" i="0" u="none" strike="noStrike" cap="none" normalizeH="0" baseline="0" dirty="0" smtClean="0">
                        <a:ln>
                          <a:noFill/>
                        </a:ln>
                        <a:solidFill>
                          <a:srgbClr val="0000FF"/>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rgbClr val="FF0000"/>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1pPr>
                      <a:lvl2pPr algn="l">
                        <a:spcBef>
                          <a:spcPct val="20000"/>
                        </a:spcBef>
                        <a:buClr>
                          <a:srgbClr val="FF6600"/>
                        </a:buClr>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2pPr>
                      <a:lvl3pPr algn="l">
                        <a:spcBef>
                          <a:spcPct val="20000"/>
                        </a:spcBef>
                        <a:defRPr kumimoji="1">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FF0000"/>
                        </a:buClr>
                        <a:buSzTx/>
                        <a:buFont typeface="Wingdings" panose="05000000000000000000" pitchFamily="2" charset="2"/>
                        <a:buNone/>
                      </a:pPr>
                      <a:endPar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rgbClr val="FF0000"/>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rgbClr val="FF6600"/>
                        </a:buClr>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defRPr kumimoji="1">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预订</a:t>
                      </a:r>
                      <a:r>
                        <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rgbClr val="FF0000"/>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rgbClr val="FF6600"/>
                        </a:buClr>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defRPr kumimoji="1">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不直接转换</a:t>
                      </a:r>
                      <a:endParaRPr kumimoji="0"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rgbClr val="FF0000"/>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rgbClr val="FF6600"/>
                        </a:buClr>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defRPr kumimoji="1">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关闭</a:t>
                      </a:r>
                      <a:r>
                        <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87338">
                <a:tc>
                  <a:txBody>
                    <a:bodyPr/>
                    <a:lstStyle>
                      <a:lvl1pPr marL="342900" indent="-342900" algn="l">
                        <a:spcBef>
                          <a:spcPct val="20000"/>
                        </a:spcBef>
                        <a:buClr>
                          <a:srgbClr val="FF0000"/>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rgbClr val="FF6600"/>
                        </a:buClr>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defRPr kumimoji="1">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smtClean="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部分预订</a:t>
                      </a:r>
                      <a:endParaRPr kumimoji="0" lang="zh-CN" altLang="en-US" sz="2000" b="1" i="0" u="none" strike="noStrike" cap="none" normalizeH="0" baseline="0" dirty="0" smtClean="0">
                        <a:ln>
                          <a:noFill/>
                        </a:ln>
                        <a:solidFill>
                          <a:srgbClr val="0000FF"/>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rgbClr val="FF0000"/>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rgbClr val="FF6600"/>
                        </a:buClr>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defRPr kumimoji="1">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退订</a:t>
                      </a:r>
                      <a:r>
                        <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使预订人</a:t>
                      </a:r>
                      <a:r>
                        <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rgbClr val="FF0000"/>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1pPr>
                      <a:lvl2pPr algn="l">
                        <a:spcBef>
                          <a:spcPct val="20000"/>
                        </a:spcBef>
                        <a:buClr>
                          <a:srgbClr val="FF6600"/>
                        </a:buClr>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2pPr>
                      <a:lvl3pPr algn="l">
                        <a:spcBef>
                          <a:spcPct val="20000"/>
                        </a:spcBef>
                        <a:defRPr kumimoji="1">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FF0000"/>
                        </a:buClr>
                        <a:buSzTx/>
                        <a:buFont typeface="Wingdings" panose="05000000000000000000" pitchFamily="2" charset="2"/>
                        <a:buNone/>
                      </a:pPr>
                      <a:endPar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rgbClr val="FF0000"/>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rgbClr val="FF6600"/>
                        </a:buClr>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defRPr kumimoji="1">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预订</a:t>
                      </a:r>
                      <a:r>
                        <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无空座</a:t>
                      </a:r>
                      <a:endParaRPr kumimoji="0"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rgbClr val="FF0000"/>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rgbClr val="FF6600"/>
                        </a:buClr>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defRPr kumimoji="1">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关闭</a:t>
                      </a:r>
                      <a:r>
                        <a:rPr kumimoji="0" lang="en-US" altLang="zh-CN"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80975">
                <a:tc>
                  <a:txBody>
                    <a:bodyPr/>
                    <a:lstStyle>
                      <a:lvl1pPr marL="342900" indent="-342900" algn="l">
                        <a:spcBef>
                          <a:spcPct val="20000"/>
                        </a:spcBef>
                        <a:buClr>
                          <a:srgbClr val="FF0000"/>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rgbClr val="FF6600"/>
                        </a:buClr>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defRPr kumimoji="1">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smtClean="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预订完</a:t>
                      </a:r>
                      <a:endParaRPr kumimoji="0" lang="zh-CN" altLang="en-US" sz="2000" b="1" i="0" u="none" strike="noStrike" cap="none" normalizeH="0" baseline="0" dirty="0" smtClean="0">
                        <a:ln>
                          <a:noFill/>
                        </a:ln>
                        <a:solidFill>
                          <a:srgbClr val="0000FF"/>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rgbClr val="FF0000"/>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rgbClr val="FF6600"/>
                        </a:buClr>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defRPr kumimoji="1">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不直接转换</a:t>
                      </a:r>
                      <a:endParaRPr kumimoji="0"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rgbClr val="FF0000"/>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rgbClr val="FF6600"/>
                        </a:buClr>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defRPr kumimoji="1">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退订</a:t>
                      </a:r>
                      <a:r>
                        <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rgbClr val="FF0000"/>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1pPr>
                      <a:lvl2pPr algn="l">
                        <a:spcBef>
                          <a:spcPct val="20000"/>
                        </a:spcBef>
                        <a:buClr>
                          <a:srgbClr val="FF6600"/>
                        </a:buClr>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2pPr>
                      <a:lvl3pPr algn="l">
                        <a:spcBef>
                          <a:spcPct val="20000"/>
                        </a:spcBef>
                        <a:defRPr kumimoji="1">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FF0000"/>
                        </a:buClr>
                        <a:buSzTx/>
                        <a:buFont typeface="Wingdings" panose="05000000000000000000" pitchFamily="2" charset="2"/>
                        <a:buNone/>
                      </a:pPr>
                      <a:endPar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rgbClr val="FF0000"/>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rgbClr val="FF6600"/>
                        </a:buClr>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defRPr kumimoji="1">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关闭</a:t>
                      </a:r>
                      <a:r>
                        <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80975">
                <a:tc>
                  <a:txBody>
                    <a:bodyPr/>
                    <a:lstStyle>
                      <a:lvl1pPr marL="342900" indent="-342900" algn="l">
                        <a:spcBef>
                          <a:spcPct val="20000"/>
                        </a:spcBef>
                        <a:buClr>
                          <a:srgbClr val="FF0000"/>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rgbClr val="FF6600"/>
                        </a:buClr>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defRPr kumimoji="1">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smtClean="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预订关闭</a:t>
                      </a:r>
                      <a:endParaRPr kumimoji="0" lang="zh-CN" altLang="en-US" sz="2000" b="1" i="0" u="none" strike="noStrike" cap="none" normalizeH="0" baseline="0" dirty="0" smtClean="0">
                        <a:ln>
                          <a:noFill/>
                        </a:ln>
                        <a:solidFill>
                          <a:srgbClr val="0000FF"/>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rgbClr val="FF0000"/>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rgbClr val="FF6600"/>
                        </a:buClr>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defRPr kumimoji="1">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无转换</a:t>
                      </a:r>
                      <a:endParaRPr kumimoji="0"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rgbClr val="FF0000"/>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rgbClr val="FF6600"/>
                        </a:buClr>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defRPr kumimoji="1">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无转换</a:t>
                      </a:r>
                      <a:endParaRPr kumimoji="0"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rgbClr val="FF0000"/>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rgbClr val="FF6600"/>
                        </a:buClr>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defRPr kumimoji="1">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无转换</a:t>
                      </a:r>
                      <a:endParaRPr kumimoji="0"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rgbClr val="FF0000"/>
                        </a:buClr>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1pPr>
                      <a:lvl2pPr algn="l">
                        <a:spcBef>
                          <a:spcPct val="20000"/>
                        </a:spcBef>
                        <a:buClr>
                          <a:srgbClr val="FF6600"/>
                        </a:buClr>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2pPr>
                      <a:lvl3pPr algn="l">
                        <a:spcBef>
                          <a:spcPct val="20000"/>
                        </a:spcBef>
                        <a:defRPr kumimoji="1">
                          <a:solidFill>
                            <a:schemeClr val="tx1"/>
                          </a:solidFill>
                          <a:latin typeface="Times New Roman" panose="02020603050405020304" pitchFamily="18" charset="0"/>
                          <a:ea typeface="宋体" panose="02010600030101010101" pitchFamily="2" charset="-122"/>
                        </a:defRPr>
                      </a:lvl3pPr>
                      <a:lvl4pPr algn="l">
                        <a:spcBef>
                          <a:spcPct val="20000"/>
                        </a:spcBef>
                        <a:defRPr kumimoji="1">
                          <a:solidFill>
                            <a:schemeClr val="tx1"/>
                          </a:solidFill>
                          <a:latin typeface="Times New Roman" panose="02020603050405020304" pitchFamily="18" charset="0"/>
                          <a:ea typeface="宋体" panose="02010600030101010101" pitchFamily="2" charset="-122"/>
                        </a:defRPr>
                      </a:lvl4pPr>
                      <a:lvl5pPr algn="l">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FF0000"/>
                        </a:buClr>
                        <a:buSzTx/>
                        <a:buFont typeface="Wingdings" panose="05000000000000000000" pitchFamily="2" charset="2"/>
                        <a:buNone/>
                      </a:pP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5" name="矩形标注 4"/>
          <p:cNvSpPr/>
          <p:nvPr/>
        </p:nvSpPr>
        <p:spPr>
          <a:xfrm>
            <a:off x="123455" y="963695"/>
            <a:ext cx="1698173" cy="712519"/>
          </a:xfrm>
          <a:prstGeom prst="wedgeRectCallout">
            <a:avLst>
              <a:gd name="adj1" fmla="val 105071"/>
              <a:gd name="adj2" fmla="val -291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t>2</a:t>
            </a:r>
            <a:r>
              <a:rPr lang="zh-CN" altLang="en-US" sz="2400" dirty="0" smtClean="0"/>
              <a:t>、确定状态间转换</a:t>
            </a:r>
            <a:endParaRPr lang="zh-CN" altLang="en-US" sz="2400" dirty="0"/>
          </a:p>
        </p:txBody>
      </p:sp>
      <p:pic>
        <p:nvPicPr>
          <p:cNvPr id="6" name="Picture 17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55647" y="2873334"/>
            <a:ext cx="6550540" cy="4022218"/>
          </a:xfrm>
          <a:prstGeom prst="rect">
            <a:avLst/>
          </a:prstGeom>
          <a:noFill/>
          <a:extLst>
            <a:ext uri="{909E8E84-426E-40DD-AFC4-6F175D3DCCD1}">
              <a14:hiddenFill xmlns:a14="http://schemas.microsoft.com/office/drawing/2010/main">
                <a:solidFill>
                  <a:srgbClr val="FFFFFF"/>
                </a:solidFill>
              </a14:hiddenFill>
            </a:ext>
          </a:extLst>
        </p:spPr>
      </p:pic>
      <p:sp>
        <p:nvSpPr>
          <p:cNvPr id="7" name="矩形标注 6"/>
          <p:cNvSpPr/>
          <p:nvPr/>
        </p:nvSpPr>
        <p:spPr>
          <a:xfrm>
            <a:off x="123455" y="3457513"/>
            <a:ext cx="1698173" cy="712519"/>
          </a:xfrm>
          <a:prstGeom prst="wedgeRectCallout">
            <a:avLst>
              <a:gd name="adj1" fmla="val 105071"/>
              <a:gd name="adj2" fmla="val -291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t>3</a:t>
            </a:r>
            <a:r>
              <a:rPr lang="zh-CN" altLang="en-US" sz="2400" dirty="0" smtClean="0"/>
              <a:t>、绘制状态图</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状态图的建模</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矩形 3"/>
          <p:cNvSpPr/>
          <p:nvPr/>
        </p:nvSpPr>
        <p:spPr>
          <a:xfrm>
            <a:off x="723567" y="1368835"/>
            <a:ext cx="9155574" cy="3970318"/>
          </a:xfrm>
          <a:prstGeom prst="rect">
            <a:avLst/>
          </a:prstGeom>
          <a:ln>
            <a:solidFill>
              <a:srgbClr val="0000FF"/>
            </a:solidFill>
          </a:ln>
        </p:spPr>
        <p:txBody>
          <a:bodyPr wrap="square">
            <a:spAutoFit/>
          </a:bodyPr>
          <a:lstStyle/>
          <a:p>
            <a:pPr>
              <a:lnSpc>
                <a:spcPct val="150000"/>
              </a:lnSpc>
            </a:pPr>
            <a:r>
              <a:rPr lang="en-US" altLang="zh-CN" sz="2400" b="1" dirty="0" smtClean="0"/>
              <a:t>•</a:t>
            </a:r>
            <a:r>
              <a:rPr lang="zh-CN" altLang="en-US" sz="2400" b="1" dirty="0" smtClean="0"/>
              <a:t>建模</a:t>
            </a:r>
            <a:r>
              <a:rPr lang="zh-CN" altLang="en-US" sz="2400" b="1" dirty="0"/>
              <a:t>步骤： </a:t>
            </a:r>
            <a:endParaRPr lang="en-US" altLang="zh-CN" sz="2400" b="1" dirty="0" smtClean="0"/>
          </a:p>
          <a:p>
            <a:pPr>
              <a:lnSpc>
                <a:spcPct val="150000"/>
              </a:lnSpc>
            </a:pPr>
            <a:r>
              <a:rPr lang="zh-CN" altLang="en-US" sz="2400" b="1" dirty="0" smtClean="0"/>
              <a:t>① </a:t>
            </a:r>
            <a:r>
              <a:rPr lang="zh-CN" altLang="en-US" sz="2400" b="1" dirty="0"/>
              <a:t>找出适合用模型描述其行为的类</a:t>
            </a:r>
            <a:r>
              <a:rPr lang="zh-CN" altLang="en-US" sz="2400" b="1" dirty="0" smtClean="0"/>
              <a:t>。</a:t>
            </a:r>
            <a:endParaRPr lang="en-US" altLang="zh-CN" sz="2400" b="1" dirty="0" smtClean="0"/>
          </a:p>
          <a:p>
            <a:pPr>
              <a:lnSpc>
                <a:spcPct val="150000"/>
              </a:lnSpc>
            </a:pPr>
            <a:r>
              <a:rPr lang="zh-CN" altLang="en-US" sz="2400" b="1" dirty="0" smtClean="0"/>
              <a:t>② </a:t>
            </a:r>
            <a:r>
              <a:rPr lang="zh-CN" altLang="en-US" sz="2400" b="1" dirty="0"/>
              <a:t>确定对象可能存在的状态，确定状态之间的转换。</a:t>
            </a:r>
            <a:r>
              <a:rPr lang="zh-CN" altLang="en-US" sz="2400" b="1" dirty="0" smtClean="0">
                <a:solidFill>
                  <a:srgbClr val="FF0000"/>
                </a:solidFill>
              </a:rPr>
              <a:t>找出状态</a:t>
            </a:r>
            <a:r>
              <a:rPr lang="zh-CN" altLang="en-US" sz="2400" b="1" dirty="0">
                <a:solidFill>
                  <a:srgbClr val="FF0000"/>
                </a:solidFill>
              </a:rPr>
              <a:t>属性</a:t>
            </a:r>
            <a:r>
              <a:rPr lang="zh-CN" altLang="en-US" sz="2400" b="1" dirty="0"/>
              <a:t>。 </a:t>
            </a:r>
            <a:endParaRPr lang="en-US" altLang="zh-CN" sz="2400" b="1" dirty="0" smtClean="0"/>
          </a:p>
          <a:p>
            <a:pPr>
              <a:lnSpc>
                <a:spcPct val="150000"/>
              </a:lnSpc>
            </a:pPr>
            <a:r>
              <a:rPr lang="zh-CN" altLang="en-US" sz="2400" b="1" dirty="0" smtClean="0"/>
              <a:t>③ </a:t>
            </a:r>
            <a:r>
              <a:rPr lang="zh-CN" altLang="en-US" sz="2400" b="1" dirty="0"/>
              <a:t>确定引起状态转换的事件。 </a:t>
            </a:r>
            <a:endParaRPr lang="en-US" altLang="zh-CN" sz="2400" b="1" dirty="0" smtClean="0"/>
          </a:p>
          <a:p>
            <a:pPr>
              <a:lnSpc>
                <a:spcPct val="150000"/>
              </a:lnSpc>
            </a:pPr>
            <a:r>
              <a:rPr lang="zh-CN" altLang="en-US" sz="2400" b="1" dirty="0" smtClean="0"/>
              <a:t>④ </a:t>
            </a:r>
            <a:r>
              <a:rPr lang="zh-CN" altLang="en-US" sz="2400" b="1" dirty="0"/>
              <a:t>确定转换进行时对象执行的相应动作。 </a:t>
            </a:r>
            <a:endParaRPr lang="en-US" altLang="zh-CN" sz="2400" b="1" dirty="0" smtClean="0"/>
          </a:p>
          <a:p>
            <a:pPr>
              <a:lnSpc>
                <a:spcPct val="150000"/>
              </a:lnSpc>
            </a:pPr>
            <a:r>
              <a:rPr lang="zh-CN" altLang="en-US" sz="2400" b="1" dirty="0" smtClean="0"/>
              <a:t>⑤ </a:t>
            </a:r>
            <a:r>
              <a:rPr lang="zh-CN" altLang="en-US" sz="2400" b="1" dirty="0"/>
              <a:t>对建模的结果进行相应的精化和细化。</a:t>
            </a:r>
            <a:r>
              <a:rPr lang="zh-CN" altLang="en-US" sz="2400" b="1" dirty="0">
                <a:solidFill>
                  <a:srgbClr val="FF0000"/>
                </a:solidFill>
              </a:rPr>
              <a:t>（组合状态、子 状态、并发子状态、顺序子状态、历史状态、分支</a:t>
            </a:r>
            <a:r>
              <a:rPr lang="zh-CN" altLang="en-US" sz="2400" b="1" dirty="0" smtClean="0">
                <a:solidFill>
                  <a:srgbClr val="FF0000"/>
                </a:solidFill>
              </a:rPr>
              <a:t>等）</a:t>
            </a:r>
            <a:endParaRPr lang="zh-CN" altLang="en-US" sz="2400" b="1" dirty="0">
              <a:solidFill>
                <a:srgbClr val="FF0000"/>
              </a:solidFill>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状态图的建模</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矩形 3"/>
          <p:cNvSpPr/>
          <p:nvPr/>
        </p:nvSpPr>
        <p:spPr>
          <a:xfrm>
            <a:off x="617080" y="2131070"/>
            <a:ext cx="9155574" cy="1137106"/>
          </a:xfrm>
          <a:prstGeom prst="rect">
            <a:avLst/>
          </a:prstGeom>
          <a:ln>
            <a:solidFill>
              <a:srgbClr val="0000FF"/>
            </a:solidFill>
          </a:ln>
        </p:spPr>
        <p:txBody>
          <a:bodyPr wrap="square">
            <a:spAutoFit/>
          </a:bodyPr>
          <a:lstStyle/>
          <a:p>
            <a:pPr>
              <a:lnSpc>
                <a:spcPct val="150000"/>
              </a:lnSpc>
            </a:pPr>
            <a:r>
              <a:rPr lang="zh-CN" altLang="en-US" sz="2400" b="1" dirty="0"/>
              <a:t>寻找 图书借阅系统 中 图书实体 </a:t>
            </a:r>
            <a:endParaRPr lang="zh-CN" altLang="en-US" sz="2400" b="1" dirty="0"/>
          </a:p>
          <a:p>
            <a:pPr>
              <a:lnSpc>
                <a:spcPct val="150000"/>
              </a:lnSpc>
            </a:pPr>
            <a:r>
              <a:rPr lang="zh-CN" altLang="en-US" sz="2400" b="1" dirty="0">
                <a:solidFill>
                  <a:srgbClr val="FF0000"/>
                </a:solidFill>
              </a:rPr>
              <a:t>图书类</a:t>
            </a:r>
            <a:endParaRPr lang="zh-CN" altLang="en-US" sz="2400" b="1" dirty="0">
              <a:solidFill>
                <a:srgbClr val="FF0000"/>
              </a:solidFill>
            </a:endParaRPr>
          </a:p>
        </p:txBody>
      </p:sp>
      <p:sp>
        <p:nvSpPr>
          <p:cNvPr id="5" name="Rectangle 1"/>
          <p:cNvSpPr>
            <a:spLocks noChangeArrowheads="1"/>
          </p:cNvSpPr>
          <p:nvPr/>
        </p:nvSpPr>
        <p:spPr bwMode="auto">
          <a:xfrm>
            <a:off x="341147" y="1196616"/>
            <a:ext cx="12115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1" lang="en-US" altLang="zh-CN" sz="2800" b="1" dirty="0" smtClean="0">
                <a:solidFill>
                  <a:srgbClr val="FF0000"/>
                </a:solidFill>
                <a:latin typeface="楷体" panose="02010609060101010101" charset="-122"/>
                <a:ea typeface="楷体" panose="02010609060101010101" charset="-122"/>
              </a:rPr>
              <a:t>1)</a:t>
            </a:r>
            <a:r>
              <a:rPr kumimoji="1" lang="en-US" altLang="zh-CN" sz="2800" b="1" i="0" u="none" strike="noStrike" cap="none" normalizeH="0" baseline="0" dirty="0" smtClean="0">
                <a:ln>
                  <a:noFill/>
                </a:ln>
                <a:solidFill>
                  <a:srgbClr val="FF0000"/>
                </a:solidFill>
                <a:effectLst/>
                <a:latin typeface="楷体" panose="02010609060101010101" charset="-122"/>
                <a:ea typeface="楷体" panose="02010609060101010101" charset="-122"/>
              </a:rPr>
              <a:t>.</a:t>
            </a:r>
            <a:r>
              <a:rPr kumimoji="1" lang="zh-CN" altLang="en-US" sz="2800" b="1" i="0" u="none" strike="noStrike" cap="none" normalizeH="0" baseline="0" dirty="0" smtClean="0">
                <a:ln>
                  <a:noFill/>
                </a:ln>
                <a:solidFill>
                  <a:srgbClr val="FF0000"/>
                </a:solidFill>
                <a:effectLst/>
                <a:latin typeface="楷体_GB2312"/>
                <a:ea typeface="楷体_GB2312"/>
              </a:rPr>
              <a:t>找出适合用模型描述其行为的类</a:t>
            </a:r>
            <a:endParaRPr kumimoji="0" lang="zh-CN" altLang="en-US" sz="2800" b="0" i="0" u="none" strike="noStrike" cap="none" normalizeH="0" baseline="0" dirty="0" smtClean="0">
              <a:ln>
                <a:noFill/>
              </a:ln>
              <a:solidFill>
                <a:srgbClr val="FF0000"/>
              </a:solidFill>
              <a:effectLst/>
              <a:latin typeface="Arial" panose="020B0604020202020204" pitchFamily="34" charset="0"/>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状态图的建模</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矩形 3"/>
          <p:cNvSpPr/>
          <p:nvPr/>
        </p:nvSpPr>
        <p:spPr>
          <a:xfrm>
            <a:off x="782867" y="1917836"/>
            <a:ext cx="9155574" cy="2862322"/>
          </a:xfrm>
          <a:prstGeom prst="rect">
            <a:avLst/>
          </a:prstGeom>
          <a:ln>
            <a:solidFill>
              <a:srgbClr val="0000FF"/>
            </a:solidFill>
          </a:ln>
        </p:spPr>
        <p:txBody>
          <a:bodyPr wrap="square">
            <a:spAutoFit/>
          </a:bodyPr>
          <a:lstStyle/>
          <a:p>
            <a:pPr>
              <a:lnSpc>
                <a:spcPct val="150000"/>
              </a:lnSpc>
            </a:pPr>
            <a:r>
              <a:rPr lang="zh-CN" altLang="en-US" sz="2400" b="1" dirty="0"/>
              <a:t>对应图书来说，系统可能存在如下状态</a:t>
            </a:r>
            <a:endParaRPr lang="zh-CN" altLang="en-US" sz="2400" b="1" dirty="0"/>
          </a:p>
          <a:p>
            <a:pPr>
              <a:lnSpc>
                <a:spcPct val="150000"/>
              </a:lnSpc>
            </a:pPr>
            <a:r>
              <a:rPr lang="zh-CN" altLang="en-US" sz="2400" b="1" dirty="0"/>
              <a:t>未入库状态</a:t>
            </a:r>
            <a:endParaRPr lang="zh-CN" altLang="en-US" sz="2400" b="1" dirty="0"/>
          </a:p>
          <a:p>
            <a:pPr>
              <a:lnSpc>
                <a:spcPct val="150000"/>
              </a:lnSpc>
            </a:pPr>
            <a:r>
              <a:rPr lang="zh-CN" altLang="en-US" sz="2400" b="1" dirty="0"/>
              <a:t>在库状态</a:t>
            </a:r>
            <a:endParaRPr lang="zh-CN" altLang="en-US" sz="2400" b="1" dirty="0"/>
          </a:p>
          <a:p>
            <a:pPr>
              <a:lnSpc>
                <a:spcPct val="150000"/>
              </a:lnSpc>
            </a:pPr>
            <a:r>
              <a:rPr lang="zh-CN" altLang="en-US" sz="2400" b="1" dirty="0"/>
              <a:t>借出状态</a:t>
            </a:r>
            <a:endParaRPr lang="zh-CN" altLang="en-US" sz="2400" b="1" dirty="0"/>
          </a:p>
          <a:p>
            <a:pPr>
              <a:lnSpc>
                <a:spcPct val="150000"/>
              </a:lnSpc>
            </a:pPr>
            <a:r>
              <a:rPr lang="zh-CN" altLang="en-US" sz="2400" b="1" dirty="0"/>
              <a:t>报废状态</a:t>
            </a:r>
            <a:endParaRPr lang="zh-CN" altLang="en-US" sz="2400" b="1" dirty="0"/>
          </a:p>
        </p:txBody>
      </p:sp>
      <p:sp>
        <p:nvSpPr>
          <p:cNvPr id="5" name="Rectangle 1"/>
          <p:cNvSpPr>
            <a:spLocks noChangeArrowheads="1"/>
          </p:cNvSpPr>
          <p:nvPr/>
        </p:nvSpPr>
        <p:spPr bwMode="auto">
          <a:xfrm>
            <a:off x="424384" y="1116732"/>
            <a:ext cx="12115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spcBef>
                <a:spcPct val="0"/>
              </a:spcBef>
              <a:spcAft>
                <a:spcPct val="0"/>
              </a:spcAft>
            </a:pPr>
            <a:r>
              <a:rPr kumimoji="1" lang="en-US" altLang="zh-CN" sz="2800" b="1" dirty="0" smtClean="0">
                <a:solidFill>
                  <a:srgbClr val="FF0000"/>
                </a:solidFill>
                <a:latin typeface="楷体_GB2312"/>
                <a:ea typeface="楷体_GB2312"/>
              </a:rPr>
              <a:t>2</a:t>
            </a:r>
            <a:r>
              <a:rPr kumimoji="1" lang="en-US" altLang="zh-CN" sz="2800" b="1" dirty="0">
                <a:solidFill>
                  <a:srgbClr val="FF0000"/>
                </a:solidFill>
                <a:latin typeface="楷体_GB2312"/>
                <a:ea typeface="楷体_GB2312"/>
              </a:rPr>
              <a:t>)</a:t>
            </a:r>
            <a:r>
              <a:rPr kumimoji="1" lang="en-US" altLang="zh-CN" sz="2800" b="1" dirty="0" smtClean="0">
                <a:solidFill>
                  <a:srgbClr val="FF0000"/>
                </a:solidFill>
                <a:latin typeface="楷体_GB2312"/>
                <a:ea typeface="楷体_GB2312"/>
              </a:rPr>
              <a:t>.</a:t>
            </a:r>
            <a:r>
              <a:rPr kumimoji="1" lang="zh-CN" altLang="en-US" sz="2800" b="1" dirty="0">
                <a:solidFill>
                  <a:srgbClr val="FF0000"/>
                </a:solidFill>
                <a:latin typeface="楷体_GB2312"/>
                <a:ea typeface="楷体_GB2312"/>
              </a:rPr>
              <a:t>确定对象可能存在的状态</a:t>
            </a:r>
            <a:endParaRPr kumimoji="0" lang="zh-CN" altLang="en-US" sz="2800" b="0" i="0" u="none" strike="noStrike" cap="none" normalizeH="0" baseline="0" dirty="0" smtClean="0">
              <a:ln>
                <a:noFill/>
              </a:ln>
              <a:solidFill>
                <a:srgbClr val="FF0000"/>
              </a:solidFill>
              <a:effectLst/>
              <a:latin typeface="Arial" panose="020B0604020202020204" pitchFamily="34" charset="0"/>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状态图的建模</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矩形 3"/>
          <p:cNvSpPr/>
          <p:nvPr/>
        </p:nvSpPr>
        <p:spPr>
          <a:xfrm>
            <a:off x="884467" y="2127386"/>
            <a:ext cx="9155574" cy="2862322"/>
          </a:xfrm>
          <a:prstGeom prst="rect">
            <a:avLst/>
          </a:prstGeom>
          <a:ln>
            <a:solidFill>
              <a:srgbClr val="0000FF"/>
            </a:solidFill>
          </a:ln>
        </p:spPr>
        <p:txBody>
          <a:bodyPr wrap="square">
            <a:spAutoFit/>
          </a:bodyPr>
          <a:lstStyle/>
          <a:p>
            <a:pPr>
              <a:lnSpc>
                <a:spcPct val="150000"/>
              </a:lnSpc>
            </a:pPr>
            <a:r>
              <a:rPr lang="zh-CN" altLang="en-US" sz="2400" b="1" dirty="0"/>
              <a:t>对应图书来说，系统可能存在如下状态</a:t>
            </a:r>
            <a:endParaRPr lang="zh-CN" altLang="en-US" sz="2400" b="1" dirty="0"/>
          </a:p>
          <a:p>
            <a:pPr>
              <a:lnSpc>
                <a:spcPct val="150000"/>
              </a:lnSpc>
            </a:pPr>
            <a:r>
              <a:rPr lang="zh-CN" altLang="en-US" sz="2400" b="1" dirty="0"/>
              <a:t>未入库状态</a:t>
            </a:r>
            <a:endParaRPr lang="zh-CN" altLang="en-US" sz="2400" b="1" dirty="0"/>
          </a:p>
          <a:p>
            <a:pPr>
              <a:lnSpc>
                <a:spcPct val="150000"/>
              </a:lnSpc>
            </a:pPr>
            <a:r>
              <a:rPr lang="zh-CN" altLang="en-US" sz="2400" b="1" dirty="0"/>
              <a:t>在库状态</a:t>
            </a:r>
            <a:endParaRPr lang="zh-CN" altLang="en-US" sz="2400" b="1" dirty="0"/>
          </a:p>
          <a:p>
            <a:pPr>
              <a:lnSpc>
                <a:spcPct val="150000"/>
              </a:lnSpc>
            </a:pPr>
            <a:r>
              <a:rPr lang="zh-CN" altLang="en-US" sz="2400" b="1" dirty="0"/>
              <a:t>借出状态</a:t>
            </a:r>
            <a:endParaRPr lang="zh-CN" altLang="en-US" sz="2400" b="1" dirty="0"/>
          </a:p>
          <a:p>
            <a:pPr>
              <a:lnSpc>
                <a:spcPct val="150000"/>
              </a:lnSpc>
            </a:pPr>
            <a:r>
              <a:rPr lang="zh-CN" altLang="en-US" sz="2400" b="1" dirty="0"/>
              <a:t>报废状态</a:t>
            </a:r>
            <a:endParaRPr lang="zh-CN" altLang="en-US" sz="2400" b="1" dirty="0"/>
          </a:p>
        </p:txBody>
      </p:sp>
      <p:sp>
        <p:nvSpPr>
          <p:cNvPr id="5" name="Rectangle 1"/>
          <p:cNvSpPr>
            <a:spLocks noChangeArrowheads="1"/>
          </p:cNvSpPr>
          <p:nvPr/>
        </p:nvSpPr>
        <p:spPr bwMode="auto">
          <a:xfrm>
            <a:off x="525984" y="1326282"/>
            <a:ext cx="12115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spcBef>
                <a:spcPct val="0"/>
              </a:spcBef>
              <a:spcAft>
                <a:spcPct val="0"/>
              </a:spcAft>
            </a:pPr>
            <a:r>
              <a:rPr kumimoji="1" lang="en-US" altLang="zh-CN" sz="2800" b="1" dirty="0" smtClean="0">
                <a:solidFill>
                  <a:srgbClr val="FF0000"/>
                </a:solidFill>
                <a:latin typeface="楷体_GB2312"/>
                <a:ea typeface="楷体_GB2312"/>
              </a:rPr>
              <a:t>3).</a:t>
            </a:r>
            <a:r>
              <a:rPr kumimoji="1" lang="zh-CN" altLang="en-US" sz="2800" b="1" dirty="0">
                <a:solidFill>
                  <a:srgbClr val="FF0000"/>
                </a:solidFill>
                <a:latin typeface="楷体_GB2312"/>
                <a:ea typeface="楷体_GB2312"/>
              </a:rPr>
              <a:t>确定引起状态转换的事件</a:t>
            </a:r>
            <a:endParaRPr kumimoji="0" lang="zh-CN" altLang="en-US" sz="2800" b="0" i="0" u="none" strike="noStrike" cap="none" normalizeH="0" baseline="0" dirty="0" smtClean="0">
              <a:ln>
                <a:noFill/>
              </a:ln>
              <a:solidFill>
                <a:srgbClr val="FF0000"/>
              </a:solidFill>
              <a:effectLst/>
              <a:latin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顺序图的元素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TextBox 76"/>
          <p:cNvSpPr txBox="1"/>
          <p:nvPr/>
        </p:nvSpPr>
        <p:spPr>
          <a:xfrm>
            <a:off x="193910" y="1495953"/>
            <a:ext cx="10432606" cy="461665"/>
          </a:xfrm>
          <a:prstGeom prst="rect">
            <a:avLst/>
          </a:prstGeom>
          <a:noFill/>
          <a:ln w="15875">
            <a:noFill/>
            <a:prstDash val="dash"/>
          </a:ln>
        </p:spPr>
        <p:txBody>
          <a:bodyPr wrap="square" rtlCol="0">
            <a:spAutoFit/>
          </a:bodyPr>
          <a:lstStyle/>
          <a:p>
            <a:pPr marL="800100" lvl="1" indent="-342900">
              <a:buFont typeface="Wingdings" panose="05000000000000000000" pitchFamily="2" charset="2"/>
              <a:buChar char="n"/>
            </a:pPr>
            <a:r>
              <a:rPr kumimoji="1" lang="zh-CN" altLang="en-US" sz="2400" b="1" dirty="0" smtClean="0">
                <a:latin typeface="Tahoma" panose="020B0604030504040204" pitchFamily="34" charset="0"/>
              </a:rPr>
              <a:t>创建对象和销毁对象的</a:t>
            </a:r>
            <a:r>
              <a:rPr kumimoji="1" lang="en-US" altLang="zh-CN" sz="2400" b="1" dirty="0" smtClean="0">
                <a:latin typeface="Tahoma" panose="020B0604030504040204" pitchFamily="34" charset="0"/>
              </a:rPr>
              <a:t>UML</a:t>
            </a:r>
            <a:r>
              <a:rPr kumimoji="1" lang="zh-CN" altLang="en-US" sz="2400" b="1" dirty="0" smtClean="0">
                <a:latin typeface="Tahoma" panose="020B0604030504040204" pitchFamily="34" charset="0"/>
              </a:rPr>
              <a:t>表示。</a:t>
            </a:r>
            <a:endParaRPr kumimoji="1" lang="en-US" altLang="zh-CN" sz="2400" b="1" dirty="0" smtClean="0">
              <a:latin typeface="Tahoma" panose="020B0604030504040204" pitchFamily="34" charset="0"/>
            </a:endParaRPr>
          </a:p>
        </p:txBody>
      </p:sp>
      <p:sp>
        <p:nvSpPr>
          <p:cNvPr id="4" name="矩形 3"/>
          <p:cNvSpPr/>
          <p:nvPr/>
        </p:nvSpPr>
        <p:spPr>
          <a:xfrm>
            <a:off x="-385472" y="865516"/>
            <a:ext cx="2897841" cy="461665"/>
          </a:xfrm>
          <a:prstGeom prst="rect">
            <a:avLst/>
          </a:prstGeom>
        </p:spPr>
        <p:txBody>
          <a:bodyPr wrap="square">
            <a:spAutoFit/>
          </a:bodyPr>
          <a:lstStyle/>
          <a:p>
            <a:pPr lvl="1"/>
            <a:r>
              <a:rPr kumimoji="1" lang="zh-CN" altLang="en-US" sz="2400" b="1" dirty="0">
                <a:solidFill>
                  <a:srgbClr val="FF0000"/>
                </a:solidFill>
                <a:latin typeface="Tahoma" panose="020B0604030504040204" pitchFamily="34" charset="0"/>
              </a:rPr>
              <a:t>（</a:t>
            </a:r>
            <a:r>
              <a:rPr kumimoji="1" lang="en-US" altLang="zh-CN" sz="2400" b="1" dirty="0">
                <a:solidFill>
                  <a:srgbClr val="FF0000"/>
                </a:solidFill>
                <a:latin typeface="Tahoma" panose="020B0604030504040204" pitchFamily="34" charset="0"/>
              </a:rPr>
              <a:t>1</a:t>
            </a:r>
            <a:r>
              <a:rPr kumimoji="1" lang="zh-CN" altLang="en-US" sz="2400" b="1" dirty="0">
                <a:solidFill>
                  <a:srgbClr val="FF0000"/>
                </a:solidFill>
                <a:latin typeface="Tahoma" panose="020B0604030504040204" pitchFamily="34" charset="0"/>
              </a:rPr>
              <a:t>） 对象</a:t>
            </a:r>
            <a:endParaRPr kumimoji="1" lang="zh-CN" altLang="en-US" sz="2400" b="1" dirty="0">
              <a:solidFill>
                <a:srgbClr val="FF0000"/>
              </a:solidFill>
              <a:latin typeface="Tahoma" panose="020B0604030504040204" pitchFamily="34" charset="0"/>
            </a:endParaRPr>
          </a:p>
        </p:txBody>
      </p:sp>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65400" y="2492896"/>
            <a:ext cx="9836342" cy="3071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状态图的建模</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矩形 3"/>
          <p:cNvSpPr/>
          <p:nvPr/>
        </p:nvSpPr>
        <p:spPr>
          <a:xfrm>
            <a:off x="801804" y="1597218"/>
            <a:ext cx="9155574" cy="2308324"/>
          </a:xfrm>
          <a:prstGeom prst="rect">
            <a:avLst/>
          </a:prstGeom>
          <a:ln>
            <a:solidFill>
              <a:srgbClr val="0000FF"/>
            </a:solidFill>
          </a:ln>
        </p:spPr>
        <p:txBody>
          <a:bodyPr wrap="square">
            <a:spAutoFit/>
          </a:bodyPr>
          <a:lstStyle/>
          <a:p>
            <a:pPr>
              <a:lnSpc>
                <a:spcPct val="150000"/>
              </a:lnSpc>
            </a:pPr>
            <a:r>
              <a:rPr lang="zh-CN" altLang="en-US" sz="2400" b="1" dirty="0"/>
              <a:t>新增事件 执行</a:t>
            </a:r>
            <a:r>
              <a:rPr lang="en-US" altLang="zh-CN" sz="2400" b="1" dirty="0"/>
              <a:t>add</a:t>
            </a:r>
            <a:r>
              <a:rPr lang="zh-CN" altLang="en-US" sz="2400" b="1" dirty="0"/>
              <a:t>操作</a:t>
            </a:r>
            <a:endParaRPr lang="zh-CN" altLang="en-US" sz="2400" b="1" dirty="0"/>
          </a:p>
          <a:p>
            <a:pPr>
              <a:lnSpc>
                <a:spcPct val="150000"/>
              </a:lnSpc>
            </a:pPr>
            <a:r>
              <a:rPr lang="zh-CN" altLang="en-US" sz="2400" b="1" dirty="0"/>
              <a:t>借书事件 执行 </a:t>
            </a:r>
            <a:r>
              <a:rPr lang="en-US" altLang="zh-CN" sz="2400" b="1" dirty="0"/>
              <a:t>borrow</a:t>
            </a:r>
            <a:r>
              <a:rPr lang="zh-CN" altLang="en-US" sz="2400" b="1" dirty="0"/>
              <a:t>操作</a:t>
            </a:r>
            <a:endParaRPr lang="zh-CN" altLang="en-US" sz="2400" b="1" dirty="0"/>
          </a:p>
          <a:p>
            <a:pPr>
              <a:lnSpc>
                <a:spcPct val="150000"/>
              </a:lnSpc>
            </a:pPr>
            <a:r>
              <a:rPr lang="zh-CN" altLang="en-US" sz="2400" b="1" dirty="0"/>
              <a:t>还书事件 执行</a:t>
            </a:r>
            <a:r>
              <a:rPr lang="en-US" altLang="zh-CN" sz="2400" b="1" dirty="0"/>
              <a:t>return</a:t>
            </a:r>
            <a:r>
              <a:rPr lang="zh-CN" altLang="en-US" sz="2400" b="1" dirty="0"/>
              <a:t>操作</a:t>
            </a:r>
            <a:endParaRPr lang="zh-CN" altLang="en-US" sz="2400" b="1" dirty="0"/>
          </a:p>
          <a:p>
            <a:pPr>
              <a:lnSpc>
                <a:spcPct val="150000"/>
              </a:lnSpc>
            </a:pPr>
            <a:r>
              <a:rPr lang="zh-CN" altLang="en-US" sz="2400" b="1" dirty="0"/>
              <a:t>丢失损毁事件  执行</a:t>
            </a:r>
            <a:r>
              <a:rPr lang="en-US" altLang="zh-CN" sz="2400" b="1" dirty="0"/>
              <a:t>destroy</a:t>
            </a:r>
            <a:r>
              <a:rPr lang="zh-CN" altLang="en-US" sz="2400" b="1" dirty="0"/>
              <a:t>操作 </a:t>
            </a:r>
            <a:endParaRPr lang="zh-CN" altLang="en-US" sz="2400" b="1" dirty="0"/>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状态图的建模</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6307" y="1036895"/>
            <a:ext cx="10939806" cy="4869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状态图的建模</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标题 1"/>
          <p:cNvSpPr txBox="1"/>
          <p:nvPr/>
        </p:nvSpPr>
        <p:spPr>
          <a:xfrm>
            <a:off x="335280" y="1570990"/>
            <a:ext cx="10864850" cy="5008245"/>
          </a:xfrm>
          <a:prstGeom prst="rect">
            <a:avLst/>
          </a:prstGeom>
        </p:spPr>
        <p:txBody>
          <a:bodyP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0" algn="l" fontAlgn="auto">
              <a:lnSpc>
                <a:spcPct val="150000"/>
              </a:lnSpc>
              <a:buSzTx/>
              <a:buFont typeface="Wingdings" panose="05000000000000000000" pitchFamily="2" charset="2"/>
            </a:pPr>
            <a:r>
              <a:rPr kumimoji="1" lang="zh-CN" altLang="en-US" sz="2800" b="1" smtClean="0">
                <a:latin typeface="微软雅黑" panose="020B0503020204020204" pitchFamily="34" charset="-122"/>
                <a:ea typeface="微软雅黑" panose="020B0503020204020204" pitchFamily="34" charset="-122"/>
                <a:cs typeface="微软雅黑" panose="020B0503020204020204" pitchFamily="34" charset="-122"/>
              </a:rPr>
              <a:t>对图书借阅系统借书用例进行</a:t>
            </a:r>
            <a:r>
              <a:rPr kumimoji="1" lang="zh-CN" altLang="zh-CN" sz="2800" b="1" smtClean="0">
                <a:latin typeface="微软雅黑" panose="020B0503020204020204" pitchFamily="34" charset="-122"/>
                <a:ea typeface="微软雅黑" panose="020B0503020204020204" pitchFamily="34" charset="-122"/>
                <a:cs typeface="微软雅黑" panose="020B0503020204020204" pitchFamily="34" charset="-122"/>
              </a:rPr>
              <a:t>图</a:t>
            </a:r>
            <a:r>
              <a:rPr kumimoji="1" lang="zh-CN" altLang="en-US" sz="2800" b="1" smtClean="0">
                <a:latin typeface="微软雅黑" panose="020B0503020204020204" pitchFamily="34" charset="-122"/>
                <a:ea typeface="微软雅黑" panose="020B0503020204020204" pitchFamily="34" charset="-122"/>
                <a:cs typeface="微软雅黑" panose="020B0503020204020204" pitchFamily="34" charset="-122"/>
              </a:rPr>
              <a:t>建模绘制</a:t>
            </a:r>
            <a:r>
              <a:rPr kumimoji="1" lang="zh-CN" altLang="en-US" sz="2800" b="1"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借书证实体</a:t>
            </a:r>
            <a:r>
              <a:rPr kumimoji="1" lang="zh-CN" altLang="en-US" sz="2800" b="1" smtClean="0">
                <a:latin typeface="微软雅黑" panose="020B0503020204020204" pitchFamily="34" charset="-122"/>
                <a:ea typeface="微软雅黑" panose="020B0503020204020204" pitchFamily="34" charset="-122"/>
                <a:cs typeface="微软雅黑" panose="020B0503020204020204" pitchFamily="34" charset="-122"/>
              </a:rPr>
              <a:t> 状态图</a:t>
            </a:r>
            <a:br>
              <a:rPr kumimoji="1" lang="zh-CN" altLang="en-US" sz="2800" b="1" smtClean="0">
                <a:latin typeface="Tahoma" panose="020B0604030504040204" pitchFamily="34" charset="0"/>
              </a:rPr>
            </a:br>
            <a:r>
              <a:rPr lang="zh-CN" altLang="en-US" sz="2800" b="1" dirty="0">
                <a:latin typeface="+mn-lt"/>
                <a:ea typeface="+mn-ea"/>
                <a:cs typeface="+mn-cs"/>
                <a:sym typeface="+mn-ea"/>
              </a:rPr>
              <a:t>当办理好借书证，并且开通了借书证时，借书证处于</a:t>
            </a:r>
            <a:r>
              <a:rPr lang="zh-CN" altLang="en-US" sz="2800" b="1" dirty="0">
                <a:solidFill>
                  <a:srgbClr val="0000FF"/>
                </a:solidFill>
                <a:latin typeface="+mn-lt"/>
                <a:ea typeface="+mn-ea"/>
                <a:cs typeface="+mn-cs"/>
                <a:sym typeface="+mn-ea"/>
              </a:rPr>
              <a:t>可借书状态</a:t>
            </a:r>
            <a:r>
              <a:rPr lang="zh-CN" altLang="en-US" sz="2800" b="1" dirty="0">
                <a:latin typeface="+mn-lt"/>
                <a:ea typeface="+mn-ea"/>
                <a:cs typeface="+mn-cs"/>
                <a:sym typeface="+mn-ea"/>
              </a:rPr>
              <a:t>。</a:t>
            </a:r>
            <a:endParaRPr lang="zh-CN" altLang="en-US" sz="2800" b="1" dirty="0">
              <a:latin typeface="+mn-lt"/>
              <a:ea typeface="+mn-ea"/>
              <a:cs typeface="+mn-cs"/>
            </a:endParaRPr>
          </a:p>
          <a:p>
            <a:pPr indent="0" algn="l" fontAlgn="auto">
              <a:lnSpc>
                <a:spcPct val="150000"/>
              </a:lnSpc>
              <a:buSzTx/>
              <a:buFont typeface="Wingdings" panose="05000000000000000000" pitchFamily="2" charset="2"/>
            </a:pPr>
            <a:r>
              <a:rPr lang="zh-CN" altLang="en-US" sz="2800" b="1" dirty="0">
                <a:latin typeface="+mn-lt"/>
                <a:ea typeface="+mn-ea"/>
                <a:cs typeface="+mn-cs"/>
                <a:sym typeface="+mn-ea"/>
              </a:rPr>
              <a:t>当读者需要借书，并且“</a:t>
            </a:r>
            <a:r>
              <a:rPr lang="zh-CN" altLang="en-US" sz="2800" b="1" dirty="0">
                <a:solidFill>
                  <a:srgbClr val="FF3300"/>
                </a:solidFill>
                <a:latin typeface="+mn-lt"/>
                <a:ea typeface="+mn-ea"/>
                <a:cs typeface="+mn-cs"/>
                <a:sym typeface="+mn-ea"/>
              </a:rPr>
              <a:t>已借书本数</a:t>
            </a:r>
            <a:r>
              <a:rPr lang="zh-CN" altLang="en-US" sz="2800" b="1" dirty="0">
                <a:latin typeface="+mn-lt"/>
                <a:ea typeface="+mn-ea"/>
                <a:cs typeface="+mn-cs"/>
                <a:sym typeface="+mn-ea"/>
              </a:rPr>
              <a:t>”未达上限时，借书证仍处于</a:t>
            </a:r>
            <a:r>
              <a:rPr lang="zh-CN" altLang="en-US" sz="2800" b="1" dirty="0">
                <a:solidFill>
                  <a:srgbClr val="0000FF"/>
                </a:solidFill>
                <a:latin typeface="+mn-lt"/>
                <a:ea typeface="+mn-ea"/>
                <a:cs typeface="+mn-cs"/>
                <a:sym typeface="+mn-ea"/>
              </a:rPr>
              <a:t>可借书状态</a:t>
            </a:r>
            <a:r>
              <a:rPr lang="zh-CN" altLang="en-US" sz="2800" b="1" dirty="0">
                <a:latin typeface="+mn-lt"/>
                <a:ea typeface="+mn-ea"/>
                <a:cs typeface="+mn-cs"/>
                <a:sym typeface="+mn-ea"/>
              </a:rPr>
              <a:t>。</a:t>
            </a:r>
            <a:endParaRPr lang="zh-CN" altLang="en-US" sz="2800" b="1" dirty="0">
              <a:latin typeface="+mn-lt"/>
              <a:ea typeface="+mn-ea"/>
              <a:cs typeface="+mn-cs"/>
            </a:endParaRPr>
          </a:p>
          <a:p>
            <a:pPr indent="0" algn="l" fontAlgn="auto">
              <a:lnSpc>
                <a:spcPct val="150000"/>
              </a:lnSpc>
              <a:buSzTx/>
              <a:buFont typeface="Wingdings" panose="05000000000000000000" pitchFamily="2" charset="2"/>
            </a:pPr>
            <a:r>
              <a:rPr lang="zh-CN" altLang="en-US" sz="2800" b="1" dirty="0">
                <a:latin typeface="+mn-lt"/>
                <a:ea typeface="+mn-ea"/>
                <a:cs typeface="+mn-cs"/>
                <a:sym typeface="+mn-ea"/>
              </a:rPr>
              <a:t>当读者需要借书，并且“</a:t>
            </a:r>
            <a:r>
              <a:rPr lang="zh-CN" altLang="en-US" sz="2800" b="1" dirty="0">
                <a:solidFill>
                  <a:srgbClr val="FF3300"/>
                </a:solidFill>
                <a:latin typeface="+mn-lt"/>
                <a:ea typeface="+mn-ea"/>
                <a:cs typeface="+mn-cs"/>
                <a:sym typeface="+mn-ea"/>
              </a:rPr>
              <a:t>已借书本数</a:t>
            </a:r>
            <a:r>
              <a:rPr lang="zh-CN" altLang="en-US" sz="2800" b="1" dirty="0">
                <a:latin typeface="+mn-lt"/>
                <a:ea typeface="+mn-ea"/>
                <a:cs typeface="+mn-cs"/>
                <a:sym typeface="+mn-ea"/>
              </a:rPr>
              <a:t>”已达上限时，借书证处于</a:t>
            </a:r>
            <a:r>
              <a:rPr lang="zh-CN" altLang="en-US" sz="2800" b="1" dirty="0">
                <a:solidFill>
                  <a:srgbClr val="0000FF"/>
                </a:solidFill>
                <a:latin typeface="+mn-lt"/>
                <a:ea typeface="+mn-ea"/>
                <a:cs typeface="+mn-cs"/>
                <a:sym typeface="+mn-ea"/>
              </a:rPr>
              <a:t>不可借书状态</a:t>
            </a:r>
            <a:r>
              <a:rPr lang="zh-CN" altLang="en-US" sz="2800" b="1" dirty="0">
                <a:latin typeface="+mn-lt"/>
                <a:ea typeface="+mn-ea"/>
                <a:cs typeface="+mn-cs"/>
                <a:sym typeface="+mn-ea"/>
              </a:rPr>
              <a:t>。</a:t>
            </a:r>
            <a:endParaRPr lang="zh-CN" altLang="en-US" sz="2800" b="1" dirty="0">
              <a:latin typeface="+mn-lt"/>
              <a:ea typeface="+mn-ea"/>
              <a:cs typeface="+mn-cs"/>
            </a:endParaRPr>
          </a:p>
          <a:p>
            <a:pPr indent="0" algn="l" fontAlgn="auto">
              <a:lnSpc>
                <a:spcPct val="150000"/>
              </a:lnSpc>
              <a:buSzTx/>
              <a:buFont typeface="Wingdings" panose="05000000000000000000" pitchFamily="2" charset="2"/>
            </a:pPr>
            <a:r>
              <a:rPr lang="zh-CN" altLang="en-US" sz="2800" b="1" dirty="0">
                <a:latin typeface="+mn-lt"/>
                <a:ea typeface="+mn-ea"/>
                <a:cs typeface="+mn-cs"/>
                <a:sym typeface="+mn-ea"/>
              </a:rPr>
              <a:t>无论处于可借书状态还是不可借书状态，只要读者还书，借书证就回到</a:t>
            </a:r>
            <a:r>
              <a:rPr lang="zh-CN" altLang="en-US" sz="2800" b="1" dirty="0">
                <a:solidFill>
                  <a:srgbClr val="0000FF"/>
                </a:solidFill>
                <a:latin typeface="+mn-lt"/>
                <a:ea typeface="+mn-ea"/>
                <a:cs typeface="+mn-cs"/>
                <a:sym typeface="+mn-ea"/>
              </a:rPr>
              <a:t>可借书状态</a:t>
            </a:r>
            <a:r>
              <a:rPr lang="zh-CN" altLang="en-US" sz="2800" b="1" dirty="0">
                <a:latin typeface="+mn-lt"/>
                <a:ea typeface="+mn-ea"/>
                <a:cs typeface="+mn-cs"/>
                <a:sym typeface="+mn-ea"/>
              </a:rPr>
              <a:t>。</a:t>
            </a:r>
            <a:endParaRPr lang="zh-CN" altLang="en-US" sz="2800" b="1" dirty="0">
              <a:latin typeface="+mn-lt"/>
              <a:ea typeface="+mn-ea"/>
              <a:cs typeface="+mn-cs"/>
            </a:endParaRPr>
          </a:p>
          <a:p>
            <a:pPr indent="0" algn="l" fontAlgn="auto">
              <a:lnSpc>
                <a:spcPct val="150000"/>
              </a:lnSpc>
              <a:buSzTx/>
              <a:buFont typeface="Wingdings" panose="05000000000000000000" pitchFamily="2" charset="2"/>
            </a:pPr>
            <a:r>
              <a:rPr lang="zh-CN" altLang="en-US" sz="2800" b="1" dirty="0">
                <a:latin typeface="+mn-lt"/>
                <a:ea typeface="+mn-ea"/>
                <a:cs typeface="+mn-cs"/>
                <a:sym typeface="+mn-ea"/>
              </a:rPr>
              <a:t>无论处于哪个状态，只要读者挂失或者借书证有效期过期，借书证就进入</a:t>
            </a:r>
            <a:r>
              <a:rPr lang="zh-CN" altLang="en-US" sz="2800" b="1" dirty="0">
                <a:solidFill>
                  <a:srgbClr val="0000FF"/>
                </a:solidFill>
                <a:latin typeface="+mn-lt"/>
                <a:ea typeface="+mn-ea"/>
                <a:cs typeface="+mn-cs"/>
                <a:sym typeface="+mn-ea"/>
              </a:rPr>
              <a:t>注销状态</a:t>
            </a:r>
            <a:r>
              <a:rPr lang="zh-CN" altLang="en-US" sz="2800" b="1" dirty="0">
                <a:latin typeface="+mn-lt"/>
                <a:ea typeface="+mn-ea"/>
                <a:cs typeface="+mn-cs"/>
                <a:sym typeface="+mn-ea"/>
              </a:rPr>
              <a:t>。</a:t>
            </a:r>
            <a:endParaRPr lang="zh-CN" altLang="en-US" sz="2800" b="1" dirty="0">
              <a:latin typeface="+mn-lt"/>
              <a:ea typeface="+mn-ea"/>
              <a:cs typeface="+mn-cs"/>
            </a:endParaRPr>
          </a:p>
          <a:p>
            <a:endParaRPr lang="zh-CN" altLang="en-US" sz="2800" dirty="0"/>
          </a:p>
        </p:txBody>
      </p:sp>
      <p:sp>
        <p:nvSpPr>
          <p:cNvPr id="5" name="矩形 4"/>
          <p:cNvSpPr/>
          <p:nvPr/>
        </p:nvSpPr>
        <p:spPr>
          <a:xfrm>
            <a:off x="539570" y="801457"/>
            <a:ext cx="2441694" cy="769441"/>
          </a:xfrm>
          <a:prstGeom prst="rect">
            <a:avLst/>
          </a:prstGeom>
        </p:spPr>
        <p:txBody>
          <a:bodyPr wrap="none">
            <a:spAutoFit/>
          </a:bodyPr>
          <a:lstStyle/>
          <a:p>
            <a:r>
              <a:rPr lang="zh-CN" altLang="en-US" sz="4400" dirty="0"/>
              <a:t>课堂</a:t>
            </a:r>
            <a:r>
              <a:rPr lang="zh-CN" altLang="en-US" sz="4400" dirty="0" smtClean="0"/>
              <a:t>练习</a:t>
            </a:r>
            <a:endParaRPr lang="zh-CN" altLang="en-US" sz="4400" dirty="0"/>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状态图的建模</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pic>
        <p:nvPicPr>
          <p:cNvPr id="13316" name="Picture 4" descr="借书证--第6章"/>
          <p:cNvPicPr>
            <a:picLocks noChangeAspect="1"/>
          </p:cNvPicPr>
          <p:nvPr/>
        </p:nvPicPr>
        <p:blipFill>
          <a:blip r:embed="rId1"/>
          <a:stretch>
            <a:fillRect/>
          </a:stretch>
        </p:blipFill>
        <p:spPr>
          <a:xfrm>
            <a:off x="639445" y="986790"/>
            <a:ext cx="11260455" cy="5728335"/>
          </a:xfrm>
          <a:prstGeom prst="rect">
            <a:avLst/>
          </a:prstGeom>
          <a:noFill/>
          <a:ln w="9525">
            <a:noFill/>
          </a:ln>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0"/>
          <p:cNvSpPr txBox="1"/>
          <p:nvPr/>
        </p:nvSpPr>
        <p:spPr>
          <a:xfrm>
            <a:off x="3725359" y="1247024"/>
            <a:ext cx="4833938" cy="46166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lgn="ctr" fontAlgn="auto">
              <a:spcBef>
                <a:spcPts val="0"/>
              </a:spcBef>
              <a:spcAft>
                <a:spcPts val="0"/>
              </a:spcAft>
              <a:defRPr/>
            </a:pPr>
            <a:r>
              <a:rPr lang="zh-CN" altLang="en-US" sz="2400" b="1" dirty="0">
                <a:solidFill>
                  <a:srgbClr val="0070C0"/>
                </a:solidFill>
                <a:latin typeface="微软雅黑" panose="020B0503020204020204" pitchFamily="34" charset="-122"/>
                <a:ea typeface="微软雅黑" panose="020B0503020204020204" pitchFamily="34" charset="-122"/>
              </a:rPr>
              <a:t>动态建模概述</a:t>
            </a: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
        <p:nvSpPr>
          <p:cNvPr id="4" name="TextBox 21"/>
          <p:cNvSpPr txBox="1"/>
          <p:nvPr/>
        </p:nvSpPr>
        <p:spPr>
          <a:xfrm>
            <a:off x="3725359" y="2161981"/>
            <a:ext cx="4833938" cy="46166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zh-CN"/>
            </a:defPPr>
            <a:lvl1pPr algn="ctr">
              <a:defRPr sz="2400" b="1">
                <a:solidFill>
                  <a:srgbClr val="0070C0"/>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fontAlgn="auto">
              <a:spcBef>
                <a:spcPts val="0"/>
              </a:spcBef>
              <a:spcAft>
                <a:spcPts val="0"/>
              </a:spcAft>
              <a:defRPr/>
            </a:pPr>
            <a:r>
              <a:rPr lang="zh-CN" altLang="en-US" dirty="0"/>
              <a:t>顺序图</a:t>
            </a:r>
            <a:endParaRPr lang="zh-CN" altLang="en-US" dirty="0"/>
          </a:p>
        </p:txBody>
      </p:sp>
      <p:grpSp>
        <p:nvGrpSpPr>
          <p:cNvPr id="7" name="组合 6"/>
          <p:cNvGrpSpPr/>
          <p:nvPr/>
        </p:nvGrpSpPr>
        <p:grpSpPr bwMode="auto">
          <a:xfrm>
            <a:off x="3045909" y="1147011"/>
            <a:ext cx="920750" cy="701675"/>
            <a:chOff x="2165941" y="1632858"/>
            <a:chExt cx="864096" cy="744966"/>
          </a:xfrm>
        </p:grpSpPr>
        <p:sp>
          <p:nvSpPr>
            <p:cNvPr id="8" name="五边形 7"/>
            <p:cNvSpPr/>
            <p:nvPr/>
          </p:nvSpPr>
          <p:spPr>
            <a:xfrm>
              <a:off x="2165941" y="1740726"/>
              <a:ext cx="864096" cy="461812"/>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TextBox 43"/>
            <p:cNvSpPr txBox="1">
              <a:spLocks noChangeArrowheads="1"/>
            </p:cNvSpPr>
            <p:nvPr/>
          </p:nvSpPr>
          <p:spPr bwMode="auto">
            <a:xfrm>
              <a:off x="2216595" y="1632858"/>
              <a:ext cx="490151" cy="744966"/>
            </a:xfrm>
            <a:prstGeom prst="rect">
              <a:avLst/>
            </a:prstGeom>
            <a:noFill/>
            <a:ln w="9525">
              <a:noFill/>
              <a:miter lim="800000"/>
            </a:ln>
          </p:spPr>
          <p:txBody>
            <a:bodyPr wrap="none">
              <a:spAutoFit/>
            </a:bodyPr>
            <a:lstStyle/>
            <a:p>
              <a:r>
                <a:rPr lang="en-US" altLang="zh-CN" sz="4000" b="1">
                  <a:solidFill>
                    <a:schemeClr val="bg1"/>
                  </a:solidFill>
                  <a:latin typeface="Arial Black" panose="020B0A04020102020204" pitchFamily="34" charset="0"/>
                  <a:ea typeface="Arial Unicode MS" panose="020B0604020202020204" charset="-122"/>
                  <a:cs typeface="Arial Unicode MS" panose="020B0604020202020204" charset="-122"/>
                </a:rPr>
                <a:t>1</a:t>
              </a:r>
              <a:endParaRPr lang="zh-CN" altLang="en-US" sz="4000" b="1">
                <a:solidFill>
                  <a:schemeClr val="bg1"/>
                </a:solidFill>
                <a:latin typeface="Arial Black" panose="020B0A04020102020204" pitchFamily="34" charset="0"/>
                <a:ea typeface="Arial Unicode MS" panose="020B0604020202020204" charset="-122"/>
                <a:cs typeface="Arial Unicode MS" panose="020B0604020202020204" charset="-122"/>
              </a:endParaRPr>
            </a:p>
          </p:txBody>
        </p:sp>
      </p:grpSp>
      <p:grpSp>
        <p:nvGrpSpPr>
          <p:cNvPr id="10" name="组合 9"/>
          <p:cNvGrpSpPr/>
          <p:nvPr/>
        </p:nvGrpSpPr>
        <p:grpSpPr bwMode="auto">
          <a:xfrm>
            <a:off x="3045909" y="2065144"/>
            <a:ext cx="920750" cy="701675"/>
            <a:chOff x="2165941" y="2378338"/>
            <a:chExt cx="864096" cy="741435"/>
          </a:xfrm>
        </p:grpSpPr>
        <p:sp>
          <p:nvSpPr>
            <p:cNvPr id="11" name="五边形 10"/>
            <p:cNvSpPr/>
            <p:nvPr/>
          </p:nvSpPr>
          <p:spPr>
            <a:xfrm>
              <a:off x="2165941" y="2480662"/>
              <a:ext cx="864096" cy="461301"/>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TextBox 46"/>
            <p:cNvSpPr txBox="1">
              <a:spLocks noChangeArrowheads="1"/>
            </p:cNvSpPr>
            <p:nvPr/>
          </p:nvSpPr>
          <p:spPr bwMode="auto">
            <a:xfrm>
              <a:off x="2216595" y="2378338"/>
              <a:ext cx="490151" cy="741435"/>
            </a:xfrm>
            <a:prstGeom prst="rect">
              <a:avLst/>
            </a:prstGeom>
            <a:noFill/>
            <a:ln w="9525">
              <a:noFill/>
              <a:miter lim="800000"/>
            </a:ln>
          </p:spPr>
          <p:txBody>
            <a:bodyPr wrap="none">
              <a:spAutoFit/>
            </a:bodyPr>
            <a:lstStyle/>
            <a:p>
              <a:r>
                <a:rPr lang="en-US" altLang="zh-CN" sz="4000" b="1">
                  <a:solidFill>
                    <a:schemeClr val="bg1"/>
                  </a:solidFill>
                  <a:latin typeface="Arial Black" panose="020B0A04020102020204" pitchFamily="34" charset="0"/>
                  <a:ea typeface="Arial Unicode MS" panose="020B0604020202020204" charset="-122"/>
                  <a:cs typeface="Arial Unicode MS" panose="020B0604020202020204" charset="-122"/>
                </a:rPr>
                <a:t>2</a:t>
              </a:r>
              <a:endParaRPr lang="zh-CN" altLang="en-US" sz="4000" b="1">
                <a:solidFill>
                  <a:schemeClr val="bg1"/>
                </a:solidFill>
                <a:latin typeface="Arial Black" panose="020B0A04020102020204" pitchFamily="34" charset="0"/>
                <a:ea typeface="Arial Unicode MS" panose="020B0604020202020204" charset="-122"/>
                <a:cs typeface="Arial Unicode MS" panose="020B0604020202020204" charset="-122"/>
              </a:endParaRPr>
            </a:p>
          </p:txBody>
        </p:sp>
      </p:grpSp>
      <p:sp>
        <p:nvSpPr>
          <p:cNvPr id="13" name="TextBox 21"/>
          <p:cNvSpPr txBox="1"/>
          <p:nvPr/>
        </p:nvSpPr>
        <p:spPr>
          <a:xfrm>
            <a:off x="3725359" y="3174332"/>
            <a:ext cx="4833938" cy="46166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zh-CN"/>
            </a:defPPr>
            <a:lvl1pPr algn="ctr">
              <a:defRPr sz="2400" b="1">
                <a:solidFill>
                  <a:srgbClr val="0070C0"/>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fontAlgn="auto">
              <a:spcBef>
                <a:spcPts val="0"/>
              </a:spcBef>
              <a:spcAft>
                <a:spcPts val="0"/>
              </a:spcAft>
              <a:defRPr/>
            </a:pPr>
            <a:r>
              <a:rPr lang="zh-CN" altLang="en-US" dirty="0"/>
              <a:t>协作图</a:t>
            </a:r>
            <a:endParaRPr lang="zh-CN" altLang="en-US" dirty="0"/>
          </a:p>
        </p:txBody>
      </p:sp>
      <p:grpSp>
        <p:nvGrpSpPr>
          <p:cNvPr id="14" name="组合 13"/>
          <p:cNvGrpSpPr/>
          <p:nvPr/>
        </p:nvGrpSpPr>
        <p:grpSpPr bwMode="auto">
          <a:xfrm>
            <a:off x="3045909" y="3077495"/>
            <a:ext cx="920750" cy="701675"/>
            <a:chOff x="2165941" y="2378338"/>
            <a:chExt cx="864096" cy="741435"/>
          </a:xfrm>
        </p:grpSpPr>
        <p:sp>
          <p:nvSpPr>
            <p:cNvPr id="15" name="五边形 14"/>
            <p:cNvSpPr/>
            <p:nvPr/>
          </p:nvSpPr>
          <p:spPr>
            <a:xfrm>
              <a:off x="2165941" y="2480662"/>
              <a:ext cx="864096" cy="461301"/>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 name="TextBox 46"/>
            <p:cNvSpPr txBox="1">
              <a:spLocks noChangeArrowheads="1"/>
            </p:cNvSpPr>
            <p:nvPr/>
          </p:nvSpPr>
          <p:spPr bwMode="auto">
            <a:xfrm>
              <a:off x="2216595" y="2378338"/>
              <a:ext cx="490151" cy="741435"/>
            </a:xfrm>
            <a:prstGeom prst="rect">
              <a:avLst/>
            </a:prstGeom>
            <a:noFill/>
            <a:ln w="9525">
              <a:noFill/>
              <a:miter lim="800000"/>
            </a:ln>
          </p:spPr>
          <p:txBody>
            <a:bodyPr wrap="none">
              <a:spAutoFit/>
            </a:bodyPr>
            <a:lstStyle/>
            <a:p>
              <a:r>
                <a:rPr lang="en-US" altLang="zh-CN" sz="4000" b="1" dirty="0" smtClean="0">
                  <a:solidFill>
                    <a:schemeClr val="bg1"/>
                  </a:solidFill>
                  <a:latin typeface="Arial Black" panose="020B0A04020102020204" pitchFamily="34" charset="0"/>
                  <a:ea typeface="Arial Unicode MS" panose="020B0604020202020204" charset="-122"/>
                  <a:cs typeface="Arial Unicode MS" panose="020B0604020202020204" charset="-122"/>
                </a:rPr>
                <a:t>3</a:t>
              </a:r>
              <a:endParaRPr lang="zh-CN" altLang="en-US" sz="4000" b="1" dirty="0">
                <a:solidFill>
                  <a:schemeClr val="bg1"/>
                </a:solidFill>
                <a:latin typeface="Arial Black" panose="020B0A04020102020204" pitchFamily="34" charset="0"/>
                <a:ea typeface="Arial Unicode MS" panose="020B0604020202020204" charset="-122"/>
                <a:cs typeface="Arial Unicode MS" panose="020B0604020202020204" charset="-122"/>
              </a:endParaRPr>
            </a:p>
          </p:txBody>
        </p:sp>
      </p:grpSp>
      <p:sp>
        <p:nvSpPr>
          <p:cNvPr id="17" name="TextBox 21"/>
          <p:cNvSpPr txBox="1"/>
          <p:nvPr/>
        </p:nvSpPr>
        <p:spPr>
          <a:xfrm>
            <a:off x="3725359" y="4186683"/>
            <a:ext cx="4833938" cy="46166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zh-CN"/>
            </a:defPPr>
            <a:lvl1pPr algn="ctr">
              <a:defRPr sz="2400" b="1">
                <a:solidFill>
                  <a:srgbClr val="0070C0"/>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fontAlgn="auto">
              <a:spcBef>
                <a:spcPts val="0"/>
              </a:spcBef>
              <a:spcAft>
                <a:spcPts val="0"/>
              </a:spcAft>
              <a:defRPr/>
            </a:pPr>
            <a:r>
              <a:rPr lang="zh-CN" altLang="en-US" dirty="0"/>
              <a:t>状态图</a:t>
            </a:r>
            <a:endParaRPr lang="zh-CN" altLang="en-US" dirty="0"/>
          </a:p>
        </p:txBody>
      </p:sp>
      <p:grpSp>
        <p:nvGrpSpPr>
          <p:cNvPr id="18" name="组合 17"/>
          <p:cNvGrpSpPr/>
          <p:nvPr/>
        </p:nvGrpSpPr>
        <p:grpSpPr bwMode="auto">
          <a:xfrm>
            <a:off x="3045909" y="4089846"/>
            <a:ext cx="920750" cy="701675"/>
            <a:chOff x="2165941" y="2378338"/>
            <a:chExt cx="864096" cy="741435"/>
          </a:xfrm>
        </p:grpSpPr>
        <p:sp>
          <p:nvSpPr>
            <p:cNvPr id="19" name="五边形 18"/>
            <p:cNvSpPr/>
            <p:nvPr/>
          </p:nvSpPr>
          <p:spPr>
            <a:xfrm>
              <a:off x="2165941" y="2480662"/>
              <a:ext cx="864096" cy="461301"/>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0" name="TextBox 46"/>
            <p:cNvSpPr txBox="1">
              <a:spLocks noChangeArrowheads="1"/>
            </p:cNvSpPr>
            <p:nvPr/>
          </p:nvSpPr>
          <p:spPr bwMode="auto">
            <a:xfrm>
              <a:off x="2216595" y="2378338"/>
              <a:ext cx="490151" cy="741435"/>
            </a:xfrm>
            <a:prstGeom prst="rect">
              <a:avLst/>
            </a:prstGeom>
            <a:noFill/>
            <a:ln w="9525">
              <a:noFill/>
              <a:miter lim="800000"/>
            </a:ln>
          </p:spPr>
          <p:txBody>
            <a:bodyPr wrap="none">
              <a:spAutoFit/>
            </a:bodyPr>
            <a:lstStyle/>
            <a:p>
              <a:r>
                <a:rPr lang="en-US" altLang="zh-CN" sz="4000" b="1" dirty="0" smtClean="0">
                  <a:solidFill>
                    <a:schemeClr val="bg1"/>
                  </a:solidFill>
                  <a:latin typeface="Arial Black" panose="020B0A04020102020204" pitchFamily="34" charset="0"/>
                  <a:ea typeface="Arial Unicode MS" panose="020B0604020202020204" charset="-122"/>
                  <a:cs typeface="Arial Unicode MS" panose="020B0604020202020204" charset="-122"/>
                </a:rPr>
                <a:t>4</a:t>
              </a:r>
              <a:endParaRPr lang="zh-CN" altLang="en-US" sz="4000" b="1" dirty="0">
                <a:solidFill>
                  <a:schemeClr val="bg1"/>
                </a:solidFill>
                <a:latin typeface="Arial Black" panose="020B0A04020102020204" pitchFamily="34" charset="0"/>
                <a:ea typeface="Arial Unicode MS" panose="020B0604020202020204" charset="-122"/>
                <a:cs typeface="Arial Unicode MS" panose="020B0604020202020204" charset="-122"/>
              </a:endParaRPr>
            </a:p>
          </p:txBody>
        </p:sp>
      </p:grpSp>
      <p:sp>
        <p:nvSpPr>
          <p:cNvPr id="21" name="TextBox 21"/>
          <p:cNvSpPr txBox="1"/>
          <p:nvPr/>
        </p:nvSpPr>
        <p:spPr>
          <a:xfrm>
            <a:off x="3725359" y="5101083"/>
            <a:ext cx="4833938" cy="46166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zh-CN"/>
            </a:defPPr>
            <a:lvl1pPr algn="ctr">
              <a:defRPr sz="2400" b="1">
                <a:solidFill>
                  <a:srgbClr val="0070C0"/>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fontAlgn="auto">
              <a:spcBef>
                <a:spcPts val="0"/>
              </a:spcBef>
              <a:spcAft>
                <a:spcPts val="0"/>
              </a:spcAft>
              <a:defRPr/>
            </a:pPr>
            <a:r>
              <a:rPr lang="zh-CN" altLang="en-US" dirty="0">
                <a:solidFill>
                  <a:srgbClr val="FF0000"/>
                </a:solidFill>
              </a:rPr>
              <a:t>活动图</a:t>
            </a:r>
            <a:endParaRPr lang="zh-CN" altLang="en-US" dirty="0">
              <a:solidFill>
                <a:srgbClr val="FF0000"/>
              </a:solidFill>
            </a:endParaRPr>
          </a:p>
        </p:txBody>
      </p:sp>
      <p:grpSp>
        <p:nvGrpSpPr>
          <p:cNvPr id="22" name="组合 21"/>
          <p:cNvGrpSpPr/>
          <p:nvPr/>
        </p:nvGrpSpPr>
        <p:grpSpPr bwMode="auto">
          <a:xfrm>
            <a:off x="3045909" y="5004246"/>
            <a:ext cx="920750" cy="701675"/>
            <a:chOff x="2165941" y="2378338"/>
            <a:chExt cx="864096" cy="741435"/>
          </a:xfrm>
        </p:grpSpPr>
        <p:sp>
          <p:nvSpPr>
            <p:cNvPr id="23" name="五边形 22"/>
            <p:cNvSpPr/>
            <p:nvPr/>
          </p:nvSpPr>
          <p:spPr>
            <a:xfrm>
              <a:off x="2165941" y="2480662"/>
              <a:ext cx="864096" cy="461301"/>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 name="TextBox 46"/>
            <p:cNvSpPr txBox="1">
              <a:spLocks noChangeArrowheads="1"/>
            </p:cNvSpPr>
            <p:nvPr/>
          </p:nvSpPr>
          <p:spPr bwMode="auto">
            <a:xfrm>
              <a:off x="2216595" y="2378338"/>
              <a:ext cx="490151" cy="741435"/>
            </a:xfrm>
            <a:prstGeom prst="rect">
              <a:avLst/>
            </a:prstGeom>
            <a:noFill/>
            <a:ln w="9525">
              <a:noFill/>
              <a:miter lim="800000"/>
            </a:ln>
          </p:spPr>
          <p:txBody>
            <a:bodyPr wrap="none">
              <a:spAutoFit/>
            </a:bodyPr>
            <a:lstStyle/>
            <a:p>
              <a:r>
                <a:rPr lang="en-US" altLang="zh-CN" sz="4000" b="1" dirty="0" smtClean="0">
                  <a:solidFill>
                    <a:schemeClr val="bg1"/>
                  </a:solidFill>
                  <a:latin typeface="Arial Black" panose="020B0A04020102020204" pitchFamily="34" charset="0"/>
                  <a:ea typeface="Arial Unicode MS" panose="020B0604020202020204" charset="-122"/>
                  <a:cs typeface="Arial Unicode MS" panose="020B0604020202020204" charset="-122"/>
                </a:rPr>
                <a:t>5</a:t>
              </a:r>
              <a:endParaRPr lang="zh-CN" altLang="en-US" sz="4000" b="1" dirty="0">
                <a:solidFill>
                  <a:schemeClr val="bg1"/>
                </a:solidFill>
                <a:latin typeface="Arial Black" panose="020B0A04020102020204" pitchFamily="34" charset="0"/>
                <a:ea typeface="Arial Unicode MS" panose="020B0604020202020204" charset="-122"/>
                <a:cs typeface="Arial Unicode MS" panose="020B0604020202020204" charset="-122"/>
              </a:endParaRPr>
            </a:p>
          </p:txBody>
        </p:sp>
      </p:grpSp>
      <p:sp>
        <p:nvSpPr>
          <p:cNvPr id="25" name="文本框 16"/>
          <p:cNvSpPr txBox="1">
            <a:spLocks noChangeArrowheads="1"/>
          </p:cNvSpPr>
          <p:nvPr/>
        </p:nvSpPr>
        <p:spPr bwMode="auto">
          <a:xfrm>
            <a:off x="3336759" y="0"/>
            <a:ext cx="5558588" cy="700202"/>
          </a:xfrm>
          <a:prstGeom prst="rect">
            <a:avLst/>
          </a:prstGeom>
          <a:noFill/>
          <a:ln w="9525">
            <a:noFill/>
            <a:miter lim="800000"/>
          </a:ln>
        </p:spPr>
        <p:txBody>
          <a:bodyPr wrap="square" lIns="68589" tIns="34295" rIns="68589" bIns="34295">
            <a:spAutoFit/>
          </a:bodyPr>
          <a:lstStyle/>
          <a:p>
            <a:pPr defTabSz="685800"/>
            <a:r>
              <a:rPr lang="zh-CN" altLang="en-US" sz="4100" b="1" dirty="0" smtClean="0">
                <a:solidFill>
                  <a:srgbClr val="1A93D0"/>
                </a:solidFill>
                <a:latin typeface="微软雅黑" panose="020B0503020204020204" pitchFamily="34" charset="-122"/>
                <a:ea typeface="微软雅黑" panose="020B0503020204020204" pitchFamily="34" charset="-122"/>
              </a:rPr>
              <a:t>第五章 动态建模</a:t>
            </a:r>
            <a:endParaRPr lang="zh-CN" altLang="en-US" sz="4100" b="1" dirty="0">
              <a:solidFill>
                <a:srgbClr val="1A93D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par>
                                <p:cTn id="20" presetID="2" presetClass="entr" presetSubtype="8"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0-#ppt_w/2"/>
                                          </p:val>
                                        </p:tav>
                                        <p:tav tm="100000">
                                          <p:val>
                                            <p:strVal val="#ppt_x"/>
                                          </p:val>
                                        </p:tav>
                                      </p:tavLst>
                                    </p:anim>
                                    <p:anim calcmode="lin" valueType="num">
                                      <p:cBhvr additive="base">
                                        <p:cTn id="23" dur="500" fill="hold"/>
                                        <p:tgtEl>
                                          <p:spTgt spid="14"/>
                                        </p:tgtEl>
                                        <p:attrNameLst>
                                          <p:attrName>ppt_y</p:attrName>
                                        </p:attrNameLst>
                                      </p:cBhvr>
                                      <p:tavLst>
                                        <p:tav tm="0">
                                          <p:val>
                                            <p:strVal val="#ppt_y"/>
                                          </p:val>
                                        </p:tav>
                                        <p:tav tm="100000">
                                          <p:val>
                                            <p:strVal val="#ppt_y"/>
                                          </p:val>
                                        </p:tav>
                                      </p:tavLst>
                                    </p:anim>
                                  </p:childTnLst>
                                </p:cTn>
                              </p:par>
                              <p:par>
                                <p:cTn id="24" presetID="22" presetClass="entr" presetSubtype="8"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left)">
                                      <p:cBhvr>
                                        <p:cTn id="26" dur="500"/>
                                        <p:tgtEl>
                                          <p:spTgt spid="13"/>
                                        </p:tgtEl>
                                      </p:cBhvr>
                                    </p:animEffect>
                                  </p:childTnLst>
                                </p:cTn>
                              </p:par>
                              <p:par>
                                <p:cTn id="27" presetID="2" presetClass="entr" presetSubtype="8"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0-#ppt_w/2"/>
                                          </p:val>
                                        </p:tav>
                                        <p:tav tm="100000">
                                          <p:val>
                                            <p:strVal val="#ppt_x"/>
                                          </p:val>
                                        </p:tav>
                                      </p:tavLst>
                                    </p:anim>
                                    <p:anim calcmode="lin" valueType="num">
                                      <p:cBhvr additive="base">
                                        <p:cTn id="30" dur="500" fill="hold"/>
                                        <p:tgtEl>
                                          <p:spTgt spid="18"/>
                                        </p:tgtEl>
                                        <p:attrNameLst>
                                          <p:attrName>ppt_y</p:attrName>
                                        </p:attrNameLst>
                                      </p:cBhvr>
                                      <p:tavLst>
                                        <p:tav tm="0">
                                          <p:val>
                                            <p:strVal val="#ppt_y"/>
                                          </p:val>
                                        </p:tav>
                                        <p:tav tm="100000">
                                          <p:val>
                                            <p:strVal val="#ppt_y"/>
                                          </p:val>
                                        </p:tav>
                                      </p:tavLst>
                                    </p:anim>
                                  </p:childTnLst>
                                </p:cTn>
                              </p:par>
                              <p:par>
                                <p:cTn id="31" presetID="22" presetClass="entr" presetSubtype="8"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left)">
                                      <p:cBhvr>
                                        <p:cTn id="33" dur="500"/>
                                        <p:tgtEl>
                                          <p:spTgt spid="17"/>
                                        </p:tgtEl>
                                      </p:cBhvr>
                                    </p:animEffect>
                                  </p:childTnLst>
                                </p:cTn>
                              </p:par>
                              <p:par>
                                <p:cTn id="34" presetID="2" presetClass="entr" presetSubtype="8"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 calcmode="lin" valueType="num">
                                      <p:cBhvr additive="base">
                                        <p:cTn id="36" dur="500" fill="hold"/>
                                        <p:tgtEl>
                                          <p:spTgt spid="22"/>
                                        </p:tgtEl>
                                        <p:attrNameLst>
                                          <p:attrName>ppt_x</p:attrName>
                                        </p:attrNameLst>
                                      </p:cBhvr>
                                      <p:tavLst>
                                        <p:tav tm="0">
                                          <p:val>
                                            <p:strVal val="0-#ppt_w/2"/>
                                          </p:val>
                                        </p:tav>
                                        <p:tav tm="100000">
                                          <p:val>
                                            <p:strVal val="#ppt_x"/>
                                          </p:val>
                                        </p:tav>
                                      </p:tavLst>
                                    </p:anim>
                                    <p:anim calcmode="lin" valueType="num">
                                      <p:cBhvr additive="base">
                                        <p:cTn id="37" dur="500" fill="hold"/>
                                        <p:tgtEl>
                                          <p:spTgt spid="22"/>
                                        </p:tgtEl>
                                        <p:attrNameLst>
                                          <p:attrName>ppt_y</p:attrName>
                                        </p:attrNameLst>
                                      </p:cBhvr>
                                      <p:tavLst>
                                        <p:tav tm="0">
                                          <p:val>
                                            <p:strVal val="#ppt_y"/>
                                          </p:val>
                                        </p:tav>
                                        <p:tav tm="100000">
                                          <p:val>
                                            <p:strVal val="#ppt_y"/>
                                          </p:val>
                                        </p:tav>
                                      </p:tavLst>
                                    </p:anim>
                                  </p:childTnLst>
                                </p:cTn>
                              </p:par>
                              <p:par>
                                <p:cTn id="38" presetID="22" presetClass="entr" presetSubtype="8"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left)">
                                      <p:cBhvr>
                                        <p:cTn id="40" dur="500"/>
                                        <p:tgtEl>
                                          <p:spTgt spid="21"/>
                                        </p:tgtEl>
                                      </p:cBhvr>
                                    </p:animEffect>
                                  </p:childTnLst>
                                </p:cTn>
                              </p:par>
                            </p:childTnLst>
                          </p:cTn>
                        </p:par>
                        <p:par>
                          <p:cTn id="41" fill="hold">
                            <p:stCondLst>
                              <p:cond delay="1000"/>
                            </p:stCondLst>
                            <p:childTnLst>
                              <p:par>
                                <p:cTn id="42" presetID="41" presetClass="entr" presetSubtype="0" fill="hold" nodeType="afterEffect">
                                  <p:stCondLst>
                                    <p:cond delay="0"/>
                                  </p:stCondLst>
                                  <p:iterate type="lt">
                                    <p:tmPct val="10000"/>
                                  </p:iterate>
                                  <p:childTnLst>
                                    <p:set>
                                      <p:cBhvr>
                                        <p:cTn id="43" dur="1" fill="hold">
                                          <p:stCondLst>
                                            <p:cond delay="0"/>
                                          </p:stCondLst>
                                        </p:cTn>
                                        <p:tgtEl>
                                          <p:spTgt spid="25">
                                            <p:txEl>
                                              <p:pRg st="0" end="0"/>
                                            </p:txEl>
                                          </p:spTgt>
                                        </p:tgtEl>
                                        <p:attrNameLst>
                                          <p:attrName>style.visibility</p:attrName>
                                        </p:attrNameLst>
                                      </p:cBhvr>
                                      <p:to>
                                        <p:strVal val="visible"/>
                                      </p:to>
                                    </p:set>
                                    <p:anim calcmode="lin" valueType="num">
                                      <p:cBhvr>
                                        <p:cTn id="44" dur="500" fill="hold"/>
                                        <p:tgtEl>
                                          <p:spTgt spid="25">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25">
                                            <p:txEl>
                                              <p:pRg st="0" end="0"/>
                                            </p:txEl>
                                          </p:spTgt>
                                        </p:tgtEl>
                                        <p:attrNameLst>
                                          <p:attrName>ppt_y</p:attrName>
                                        </p:attrNameLst>
                                      </p:cBhvr>
                                      <p:tavLst>
                                        <p:tav tm="0">
                                          <p:val>
                                            <p:strVal val="#ppt_y"/>
                                          </p:val>
                                        </p:tav>
                                        <p:tav tm="100000">
                                          <p:val>
                                            <p:strVal val="#ppt_y"/>
                                          </p:val>
                                        </p:tav>
                                      </p:tavLst>
                                    </p:anim>
                                    <p:anim calcmode="lin" valueType="num">
                                      <p:cBhvr>
                                        <p:cTn id="46" dur="500" fill="hold"/>
                                        <p:tgtEl>
                                          <p:spTgt spid="25">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25">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3" grpId="0" animBg="1"/>
      <p:bldP spid="17" grpId="0" animBg="1"/>
      <p:bldP spid="21"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概述</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5" name="矩形 4"/>
          <p:cNvSpPr/>
          <p:nvPr/>
        </p:nvSpPr>
        <p:spPr>
          <a:xfrm>
            <a:off x="364498" y="826738"/>
            <a:ext cx="11610383" cy="5446395"/>
          </a:xfrm>
          <a:prstGeom prst="rect">
            <a:avLst/>
          </a:prstGeom>
        </p:spPr>
        <p:txBody>
          <a:bodyPr wrap="square">
            <a:spAutoFit/>
          </a:bodyPr>
          <a:lstStyle/>
          <a:p>
            <a:r>
              <a:rPr lang="zh-CN" altLang="en-US" sz="2800" dirty="0">
                <a:solidFill>
                  <a:srgbClr val="FF0000"/>
                </a:solidFill>
                <a:latin typeface="黑体" panose="02010609060101010101" pitchFamily="49" charset="-122"/>
                <a:ea typeface="黑体" panose="02010609060101010101" pitchFamily="49" charset="-122"/>
              </a:rPr>
              <a:t>活动图</a:t>
            </a:r>
            <a:r>
              <a:rPr lang="zh-CN" altLang="en-US" sz="2800" dirty="0">
                <a:latin typeface="黑体" panose="02010609060101010101" pitchFamily="49" charset="-122"/>
                <a:ea typeface="黑体" panose="02010609060101010101" pitchFamily="49" charset="-122"/>
              </a:rPr>
              <a:t>是一种用来</a:t>
            </a:r>
            <a:r>
              <a:rPr lang="zh-CN" altLang="en-US" sz="2800" dirty="0">
                <a:solidFill>
                  <a:srgbClr val="0070C0"/>
                </a:solidFill>
                <a:latin typeface="黑体" panose="02010609060101010101" pitchFamily="49" charset="-122"/>
                <a:ea typeface="黑体" panose="02010609060101010101" pitchFamily="49" charset="-122"/>
              </a:rPr>
              <a:t>描述系统或流程中的活动、动作和交互的图表</a:t>
            </a:r>
            <a:r>
              <a:rPr lang="zh-CN" altLang="en-US" sz="2800" dirty="0">
                <a:latin typeface="黑体" panose="02010609060101010101" pitchFamily="49" charset="-122"/>
                <a:ea typeface="黑体" panose="02010609060101010101" pitchFamily="49" charset="-122"/>
              </a:rPr>
              <a:t>，通常用于分析和设计软件系统、业务流程或用户交互。它们特别适用于表示系统中的顺序流程，以及参与者（如用户、系统组件等）之间的交互。</a:t>
            </a:r>
            <a:endParaRPr lang="zh-CN" altLang="en-US" sz="2800" dirty="0">
              <a:latin typeface="黑体" panose="02010609060101010101" pitchFamily="49" charset="-122"/>
              <a:ea typeface="黑体" panose="02010609060101010101" pitchFamily="49" charset="-122"/>
            </a:endParaRPr>
          </a:p>
          <a:p>
            <a:endParaRPr lang="zh-CN" altLang="en-US"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活动图通常用来绘制以下内容：</a:t>
            </a:r>
            <a:endParaRPr lang="zh-CN" altLang="en-US" sz="2400" dirty="0">
              <a:latin typeface="黑体" panose="02010609060101010101" pitchFamily="49" charset="-122"/>
              <a:ea typeface="黑体" panose="02010609060101010101" pitchFamily="49" charset="-122"/>
            </a:endParaRPr>
          </a:p>
          <a:p>
            <a:endParaRPr lang="zh-CN" altLang="en-US" sz="2400" dirty="0">
              <a:latin typeface="黑体" panose="02010609060101010101" pitchFamily="49" charset="-122"/>
              <a:ea typeface="黑体" panose="02010609060101010101" pitchFamily="49" charset="-122"/>
            </a:endParaRPr>
          </a:p>
          <a:p>
            <a:pPr marL="342900" indent="-342900">
              <a:buFont typeface="Wingdings" panose="05000000000000000000" charset="0"/>
              <a:buChar char="l"/>
            </a:pPr>
            <a:r>
              <a:rPr lang="zh-CN" altLang="en-US" sz="2400" b="1" dirty="0">
                <a:solidFill>
                  <a:srgbClr val="0070C0"/>
                </a:solidFill>
                <a:latin typeface="黑体" panose="02010609060101010101" pitchFamily="49" charset="-122"/>
                <a:ea typeface="黑体" panose="02010609060101010101" pitchFamily="49" charset="-122"/>
              </a:rPr>
              <a:t>用例场景：</a:t>
            </a:r>
            <a:r>
              <a:rPr lang="zh-CN" altLang="en-US" sz="2400" dirty="0">
                <a:latin typeface="黑体" panose="02010609060101010101" pitchFamily="49" charset="-122"/>
                <a:ea typeface="黑体" panose="02010609060101010101" pitchFamily="49" charset="-122"/>
              </a:rPr>
              <a:t> 描述用户或系统参与者在特定场景中执行的操作和交互流程。例如，在一个电子商务网站中，可以用活动图描述用户购买商品的流程。</a:t>
            </a:r>
            <a:endParaRPr lang="zh-CN" altLang="en-US" sz="2400" dirty="0">
              <a:latin typeface="黑体" panose="02010609060101010101" pitchFamily="49" charset="-122"/>
              <a:ea typeface="黑体" panose="02010609060101010101" pitchFamily="49" charset="-122"/>
            </a:endParaRPr>
          </a:p>
          <a:p>
            <a:pPr marL="342900" indent="-342900">
              <a:buFont typeface="Wingdings" panose="05000000000000000000" charset="0"/>
              <a:buChar char="l"/>
            </a:pPr>
            <a:endParaRPr lang="zh-CN" altLang="en-US" sz="2400" dirty="0">
              <a:latin typeface="黑体" panose="02010609060101010101" pitchFamily="49" charset="-122"/>
              <a:ea typeface="黑体" panose="02010609060101010101" pitchFamily="49" charset="-122"/>
            </a:endParaRPr>
          </a:p>
          <a:p>
            <a:pPr marL="342900" indent="-342900">
              <a:buFont typeface="Wingdings" panose="05000000000000000000" charset="0"/>
              <a:buChar char="l"/>
            </a:pPr>
            <a:r>
              <a:rPr lang="zh-CN" altLang="en-US" sz="2400" b="1" dirty="0">
                <a:solidFill>
                  <a:srgbClr val="0070C0"/>
                </a:solidFill>
                <a:latin typeface="黑体" panose="02010609060101010101" pitchFamily="49" charset="-122"/>
                <a:ea typeface="黑体" panose="02010609060101010101" pitchFamily="49" charset="-122"/>
              </a:rPr>
              <a:t>业务流程：</a:t>
            </a:r>
            <a:r>
              <a:rPr lang="zh-CN" altLang="en-US" sz="2400" dirty="0">
                <a:latin typeface="黑体" panose="02010609060101010101" pitchFamily="49" charset="-122"/>
                <a:ea typeface="黑体" panose="02010609060101010101" pitchFamily="49" charset="-122"/>
              </a:rPr>
              <a:t> 描述组织内部的业务流程，包括各种活动、决策和交互。例如，一个采购流程或审批流程可以用活动图来表示。</a:t>
            </a:r>
            <a:endParaRPr lang="zh-CN" altLang="en-US" sz="2400" dirty="0">
              <a:latin typeface="黑体" panose="02010609060101010101" pitchFamily="49" charset="-122"/>
              <a:ea typeface="黑体" panose="02010609060101010101" pitchFamily="49" charset="-122"/>
            </a:endParaRPr>
          </a:p>
          <a:p>
            <a:pPr marL="342900" indent="-342900">
              <a:buFont typeface="Wingdings" panose="05000000000000000000" charset="0"/>
              <a:buChar char="l"/>
            </a:pPr>
            <a:endParaRPr lang="zh-CN" altLang="en-US" sz="2400" dirty="0">
              <a:latin typeface="黑体" panose="02010609060101010101" pitchFamily="49" charset="-122"/>
              <a:ea typeface="黑体" panose="02010609060101010101" pitchFamily="49" charset="-122"/>
            </a:endParaRPr>
          </a:p>
          <a:p>
            <a:pPr marL="342900" indent="-342900">
              <a:buFont typeface="Wingdings" panose="05000000000000000000" charset="0"/>
              <a:buChar char="l"/>
            </a:pPr>
            <a:r>
              <a:rPr lang="zh-CN" altLang="en-US" sz="2400" b="1" dirty="0">
                <a:solidFill>
                  <a:srgbClr val="0070C0"/>
                </a:solidFill>
                <a:latin typeface="黑体" panose="02010609060101010101" pitchFamily="49" charset="-122"/>
                <a:ea typeface="黑体" panose="02010609060101010101" pitchFamily="49" charset="-122"/>
              </a:rPr>
              <a:t>系统流程：</a:t>
            </a:r>
            <a:r>
              <a:rPr lang="zh-CN" altLang="en-US" sz="2400" dirty="0">
                <a:latin typeface="黑体" panose="02010609060101010101" pitchFamily="49" charset="-122"/>
                <a:ea typeface="黑体" panose="02010609060101010101" pitchFamily="49" charset="-122"/>
              </a:rPr>
              <a:t> 描述软件系统中的功能流程或算法。例如，在一个在线预订系统中，可以用活动图描述用户预订酒店的流程。</a:t>
            </a:r>
            <a:endParaRPr lang="zh-CN" altLang="en-US" sz="2400" dirty="0">
              <a:latin typeface="黑体" panose="02010609060101010101" pitchFamily="49" charset="-122"/>
              <a:ea typeface="黑体" panose="02010609060101010101" pitchFamily="49" charset="-122"/>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概述</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364498" y="2028375"/>
            <a:ext cx="5342857" cy="2200000"/>
          </a:xfrm>
          <a:prstGeom prst="rect">
            <a:avLst/>
          </a:prstGeom>
        </p:spPr>
      </p:pic>
      <p:sp>
        <p:nvSpPr>
          <p:cNvPr id="5" name="矩形 4"/>
          <p:cNvSpPr/>
          <p:nvPr/>
        </p:nvSpPr>
        <p:spPr>
          <a:xfrm>
            <a:off x="364498" y="826738"/>
            <a:ext cx="11610383" cy="584775"/>
          </a:xfrm>
          <a:prstGeom prst="rect">
            <a:avLst/>
          </a:prstGeom>
        </p:spPr>
        <p:txBody>
          <a:bodyPr wrap="square">
            <a:spAutoFit/>
          </a:bodyPr>
          <a:lstStyle/>
          <a:p>
            <a:r>
              <a:rPr lang="zh-CN" altLang="en-US" sz="3200" dirty="0">
                <a:solidFill>
                  <a:srgbClr val="FF0000"/>
                </a:solidFill>
                <a:latin typeface="黑体" panose="02010609060101010101" pitchFamily="49" charset="-122"/>
                <a:ea typeface="黑体" panose="02010609060101010101" pitchFamily="49" charset="-122"/>
              </a:rPr>
              <a:t>活动图</a:t>
            </a:r>
            <a:r>
              <a:rPr lang="zh-CN" altLang="en-US" sz="3200" dirty="0">
                <a:latin typeface="黑体" panose="02010609060101010101" pitchFamily="49" charset="-122"/>
                <a:ea typeface="黑体" panose="02010609060101010101" pitchFamily="49" charset="-122"/>
              </a:rPr>
              <a:t>可以为用例建模工作流，更可以理解</a:t>
            </a:r>
            <a:r>
              <a:rPr lang="zh-CN" altLang="en-US" sz="3200" dirty="0">
                <a:solidFill>
                  <a:srgbClr val="FF0000"/>
                </a:solidFill>
                <a:latin typeface="黑体" panose="02010609060101010101" pitchFamily="49" charset="-122"/>
                <a:ea typeface="黑体" panose="02010609060101010101" pitchFamily="49" charset="-122"/>
              </a:rPr>
              <a:t>为用例图具体</a:t>
            </a:r>
            <a:r>
              <a:rPr lang="zh-CN" altLang="en-US" sz="3200" dirty="0" smtClean="0">
                <a:solidFill>
                  <a:srgbClr val="FF0000"/>
                </a:solidFill>
                <a:latin typeface="黑体" panose="02010609060101010101" pitchFamily="49" charset="-122"/>
                <a:ea typeface="黑体" panose="02010609060101010101" pitchFamily="49" charset="-122"/>
              </a:rPr>
              <a:t>的细化</a:t>
            </a:r>
            <a:endParaRPr lang="zh-CN" altLang="en-US" sz="3200" dirty="0">
              <a:solidFill>
                <a:srgbClr val="FF0000"/>
              </a:solidFill>
              <a:latin typeface="黑体" panose="02010609060101010101" pitchFamily="49" charset="-122"/>
              <a:ea typeface="黑体" panose="02010609060101010101" pitchFamily="49" charset="-122"/>
            </a:endParaRPr>
          </a:p>
        </p:txBody>
      </p:sp>
      <p:pic>
        <p:nvPicPr>
          <p:cNvPr id="6" name="图片 5"/>
          <p:cNvPicPr>
            <a:picLocks noChangeAspect="1"/>
          </p:cNvPicPr>
          <p:nvPr/>
        </p:nvPicPr>
        <p:blipFill>
          <a:blip r:embed="rId2"/>
          <a:stretch>
            <a:fillRect/>
          </a:stretch>
        </p:blipFill>
        <p:spPr>
          <a:xfrm>
            <a:off x="7356505" y="1411512"/>
            <a:ext cx="4143205" cy="5446487"/>
          </a:xfrm>
          <a:prstGeom prst="rect">
            <a:avLst/>
          </a:prstGeom>
        </p:spPr>
      </p:pic>
      <p:sp>
        <p:nvSpPr>
          <p:cNvPr id="7" name="矩形 6"/>
          <p:cNvSpPr/>
          <p:nvPr/>
        </p:nvSpPr>
        <p:spPr>
          <a:xfrm>
            <a:off x="1217683" y="5386285"/>
            <a:ext cx="2723823" cy="369332"/>
          </a:xfrm>
          <a:prstGeom prst="rect">
            <a:avLst/>
          </a:prstGeom>
        </p:spPr>
        <p:txBody>
          <a:bodyPr wrap="none">
            <a:spAutoFit/>
          </a:bodyPr>
          <a:lstStyle/>
          <a:p>
            <a:r>
              <a:rPr lang="zh-CN" altLang="en-US" dirty="0" smtClean="0">
                <a:solidFill>
                  <a:srgbClr val="FF0000"/>
                </a:solidFill>
                <a:latin typeface="黑体" panose="02010609060101010101" pitchFamily="49" charset="-122"/>
                <a:ea typeface="黑体" panose="02010609060101010101" pitchFamily="49" charset="-122"/>
              </a:rPr>
              <a:t>活动图本质是一种流程图</a:t>
            </a:r>
            <a:endParaRPr lang="zh-CN" altLang="en-US" dirty="0"/>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概述</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矩形 3"/>
          <p:cNvSpPr/>
          <p:nvPr/>
        </p:nvSpPr>
        <p:spPr>
          <a:xfrm>
            <a:off x="364498" y="826738"/>
            <a:ext cx="11610383" cy="584775"/>
          </a:xfrm>
          <a:prstGeom prst="rect">
            <a:avLst/>
          </a:prstGeom>
        </p:spPr>
        <p:txBody>
          <a:bodyPr wrap="square">
            <a:spAutoFit/>
          </a:bodyPr>
          <a:lstStyle/>
          <a:p>
            <a:r>
              <a:rPr lang="zh-CN" altLang="en-US" sz="3200" dirty="0">
                <a:solidFill>
                  <a:srgbClr val="FF0000"/>
                </a:solidFill>
                <a:latin typeface="黑体" panose="02010609060101010101" pitchFamily="49" charset="-122"/>
                <a:ea typeface="黑体" panose="02010609060101010101" pitchFamily="49" charset="-122"/>
              </a:rPr>
              <a:t>活动图</a:t>
            </a:r>
            <a:r>
              <a:rPr lang="zh-CN" altLang="en-US" sz="3200" dirty="0">
                <a:latin typeface="黑体" panose="02010609060101010101" pitchFamily="49" charset="-122"/>
                <a:ea typeface="黑体" panose="02010609060101010101" pitchFamily="49" charset="-122"/>
              </a:rPr>
              <a:t>可以为用例建模工作流，更可以理解</a:t>
            </a:r>
            <a:r>
              <a:rPr lang="zh-CN" altLang="en-US" sz="3200" dirty="0">
                <a:solidFill>
                  <a:srgbClr val="FF0000"/>
                </a:solidFill>
                <a:latin typeface="黑体" panose="02010609060101010101" pitchFamily="49" charset="-122"/>
                <a:ea typeface="黑体" panose="02010609060101010101" pitchFamily="49" charset="-122"/>
              </a:rPr>
              <a:t>为用例图具体</a:t>
            </a:r>
            <a:r>
              <a:rPr lang="zh-CN" altLang="en-US" sz="3200" dirty="0" smtClean="0">
                <a:solidFill>
                  <a:srgbClr val="FF0000"/>
                </a:solidFill>
                <a:latin typeface="黑体" panose="02010609060101010101" pitchFamily="49" charset="-122"/>
                <a:ea typeface="黑体" panose="02010609060101010101" pitchFamily="49" charset="-122"/>
              </a:rPr>
              <a:t>的细化</a:t>
            </a:r>
            <a:endParaRPr lang="zh-CN" altLang="en-US" sz="3200" dirty="0">
              <a:solidFill>
                <a:srgbClr val="FF0000"/>
              </a:solidFill>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1"/>
          <a:stretch>
            <a:fillRect/>
          </a:stretch>
        </p:blipFill>
        <p:spPr>
          <a:xfrm>
            <a:off x="525505" y="2424862"/>
            <a:ext cx="5622742" cy="2748387"/>
          </a:xfrm>
          <a:prstGeom prst="rect">
            <a:avLst/>
          </a:prstGeom>
        </p:spPr>
      </p:pic>
      <p:pic>
        <p:nvPicPr>
          <p:cNvPr id="6" name="图片 5"/>
          <p:cNvPicPr>
            <a:picLocks noChangeAspect="1"/>
          </p:cNvPicPr>
          <p:nvPr/>
        </p:nvPicPr>
        <p:blipFill>
          <a:blip r:embed="rId2"/>
          <a:stretch>
            <a:fillRect/>
          </a:stretch>
        </p:blipFill>
        <p:spPr>
          <a:xfrm>
            <a:off x="8342335" y="1613132"/>
            <a:ext cx="1486415" cy="4938337"/>
          </a:xfrm>
          <a:prstGeom prst="rect">
            <a:avLst/>
          </a:prstGeom>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201244"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活动图元素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矩形 3"/>
          <p:cNvSpPr/>
          <p:nvPr/>
        </p:nvSpPr>
        <p:spPr>
          <a:xfrm>
            <a:off x="258384" y="762112"/>
            <a:ext cx="11610383" cy="523220"/>
          </a:xfrm>
          <a:prstGeom prst="rect">
            <a:avLst/>
          </a:prstGeom>
        </p:spPr>
        <p:txBody>
          <a:bodyPr wrap="square">
            <a:spAutoFit/>
          </a:bodyPr>
          <a:lstStyle/>
          <a:p>
            <a:r>
              <a:rPr lang="zh-CN" altLang="en-US" sz="2800" dirty="0" smtClean="0">
                <a:solidFill>
                  <a:srgbClr val="FF0000"/>
                </a:solidFill>
                <a:latin typeface="黑体" panose="02010609060101010101" pitchFamily="49" charset="-122"/>
                <a:ea typeface="黑体" panose="02010609060101010101" pitchFamily="49" charset="-122"/>
              </a:rPr>
              <a:t>活动图</a:t>
            </a:r>
            <a:r>
              <a:rPr lang="zh-CN" altLang="en-US" sz="2800" dirty="0">
                <a:latin typeface="黑体" panose="02010609060101010101" pitchFamily="49" charset="-122"/>
                <a:ea typeface="黑体" panose="02010609060101010101" pitchFamily="49" charset="-122"/>
              </a:rPr>
              <a:t>描述系统的</a:t>
            </a:r>
            <a:r>
              <a:rPr lang="zh-CN" altLang="en-US" sz="2800" dirty="0" smtClean="0">
                <a:latin typeface="黑体" panose="02010609060101010101" pitchFamily="49" charset="-122"/>
                <a:ea typeface="黑体" panose="02010609060101010101" pitchFamily="49" charset="-122"/>
              </a:rPr>
              <a:t>工作</a:t>
            </a:r>
            <a:r>
              <a:rPr lang="zh-CN" altLang="en-US" sz="2800" dirty="0">
                <a:latin typeface="黑体" panose="02010609060101010101" pitchFamily="49" charset="-122"/>
                <a:ea typeface="黑体" panose="02010609060101010101" pitchFamily="49" charset="-122"/>
              </a:rPr>
              <a:t>流程和并发</a:t>
            </a:r>
            <a:r>
              <a:rPr lang="zh-CN" altLang="en-US" sz="2800" dirty="0" smtClean="0">
                <a:latin typeface="黑体" panose="02010609060101010101" pitchFamily="49" charset="-122"/>
                <a:ea typeface="黑体" panose="02010609060101010101" pitchFamily="49" charset="-122"/>
              </a:rPr>
              <a:t>行为，</a:t>
            </a:r>
            <a:r>
              <a:rPr lang="zh-CN" altLang="en-US" sz="2800" dirty="0">
                <a:latin typeface="黑体" panose="02010609060101010101" pitchFamily="49" charset="-122"/>
                <a:ea typeface="黑体" panose="02010609060101010101" pitchFamily="49" charset="-122"/>
              </a:rPr>
              <a:t>每一个</a:t>
            </a:r>
            <a:r>
              <a:rPr lang="zh-CN" altLang="en-US" sz="2800" dirty="0" smtClean="0">
                <a:latin typeface="黑体" panose="02010609060101010101" pitchFamily="49" charset="-122"/>
                <a:ea typeface="黑体" panose="02010609060101010101" pitchFamily="49" charset="-122"/>
              </a:rPr>
              <a:t>活动代表</a:t>
            </a:r>
            <a:r>
              <a:rPr lang="zh-CN" altLang="en-US" sz="2800" dirty="0">
                <a:latin typeface="黑体" panose="02010609060101010101" pitchFamily="49" charset="-122"/>
                <a:ea typeface="黑体" panose="02010609060101010101" pitchFamily="49" charset="-122"/>
              </a:rPr>
              <a:t>一个操作步骤 </a:t>
            </a:r>
            <a:endParaRPr lang="zh-CN" altLang="en-US" sz="2800" dirty="0">
              <a:solidFill>
                <a:srgbClr val="FF0000"/>
              </a:solidFill>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1"/>
          <a:stretch>
            <a:fillRect/>
          </a:stretch>
        </p:blipFill>
        <p:spPr>
          <a:xfrm>
            <a:off x="5806679" y="1276704"/>
            <a:ext cx="5120770" cy="5464663"/>
          </a:xfrm>
          <a:prstGeom prst="rect">
            <a:avLst/>
          </a:prstGeom>
        </p:spPr>
      </p:pic>
      <p:sp>
        <p:nvSpPr>
          <p:cNvPr id="6" name="矩形 5"/>
          <p:cNvSpPr/>
          <p:nvPr/>
        </p:nvSpPr>
        <p:spPr>
          <a:xfrm>
            <a:off x="258384" y="1562108"/>
            <a:ext cx="4973421" cy="433965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285750" indent="-285750">
              <a:lnSpc>
                <a:spcPct val="150000"/>
              </a:lnSpc>
              <a:buFont typeface="Wingdings" panose="05000000000000000000" pitchFamily="2" charset="2"/>
              <a:buChar char="l"/>
            </a:pPr>
            <a:r>
              <a:rPr lang="zh-CN" altLang="en-US" sz="2400" dirty="0"/>
              <a:t>活动表示成圆角</a:t>
            </a:r>
            <a:r>
              <a:rPr lang="zh-CN" altLang="en-US" sz="2400" dirty="0" smtClean="0"/>
              <a:t>矩形</a:t>
            </a:r>
            <a:endParaRPr lang="en-US" altLang="zh-CN" sz="2400" dirty="0" smtClean="0"/>
          </a:p>
          <a:p>
            <a:pPr marL="285750" indent="-285750">
              <a:lnSpc>
                <a:spcPct val="150000"/>
              </a:lnSpc>
              <a:buFont typeface="Wingdings" panose="05000000000000000000" pitchFamily="2" charset="2"/>
              <a:buChar char="l"/>
            </a:pPr>
            <a:r>
              <a:rPr lang="zh-CN" altLang="en-US" sz="2400" dirty="0"/>
              <a:t>两个活动的图标之间用带</a:t>
            </a:r>
            <a:r>
              <a:rPr lang="zh-CN" altLang="en-US" sz="2400" dirty="0" smtClean="0"/>
              <a:t>箭头的直线</a:t>
            </a:r>
            <a:endParaRPr lang="en-US" altLang="zh-CN" sz="2400" dirty="0" smtClean="0"/>
          </a:p>
          <a:p>
            <a:pPr marL="285750" indent="-285750">
              <a:lnSpc>
                <a:spcPct val="150000"/>
              </a:lnSpc>
              <a:buFont typeface="Wingdings" panose="05000000000000000000" pitchFamily="2" charset="2"/>
              <a:buChar char="l"/>
            </a:pPr>
            <a:r>
              <a:rPr lang="zh-CN" altLang="en-US" sz="2400" dirty="0"/>
              <a:t>活动图也有起点和终点，</a:t>
            </a:r>
            <a:r>
              <a:rPr lang="zh-CN" altLang="en-US" sz="2400" dirty="0" smtClean="0"/>
              <a:t>表示工作</a:t>
            </a:r>
            <a:r>
              <a:rPr lang="zh-CN" altLang="en-US" sz="2400" dirty="0"/>
              <a:t>流的开始和</a:t>
            </a:r>
            <a:r>
              <a:rPr lang="zh-CN" altLang="en-US" sz="2400" dirty="0" smtClean="0"/>
              <a:t>结束</a:t>
            </a:r>
            <a:endParaRPr lang="en-US" altLang="zh-CN" sz="2400" dirty="0" smtClean="0"/>
          </a:p>
          <a:p>
            <a:pPr marL="285750" indent="-285750">
              <a:lnSpc>
                <a:spcPct val="150000"/>
              </a:lnSpc>
              <a:buFont typeface="Wingdings" panose="05000000000000000000" pitchFamily="2" charset="2"/>
              <a:buChar char="l"/>
            </a:pPr>
            <a:r>
              <a:rPr lang="zh-CN" altLang="en-US" sz="2400" dirty="0">
                <a:solidFill>
                  <a:srgbClr val="000000"/>
                </a:solidFill>
                <a:latin typeface="CIDFont+F1"/>
              </a:rPr>
              <a:t>活动图中还包括</a:t>
            </a:r>
            <a:r>
              <a:rPr lang="zh-CN" altLang="en-US" sz="2400" dirty="0">
                <a:solidFill>
                  <a:srgbClr val="FF0000"/>
                </a:solidFill>
                <a:latin typeface="CIDFont+F1"/>
              </a:rPr>
              <a:t>分支</a:t>
            </a:r>
            <a:r>
              <a:rPr lang="zh-CN" altLang="en-US" sz="2400" dirty="0">
                <a:solidFill>
                  <a:srgbClr val="000000"/>
                </a:solidFill>
                <a:latin typeface="CIDFont+F1"/>
              </a:rPr>
              <a:t>与</a:t>
            </a:r>
            <a:r>
              <a:rPr lang="zh-CN" altLang="en-US" sz="2400" dirty="0">
                <a:solidFill>
                  <a:srgbClr val="FF0000"/>
                </a:solidFill>
                <a:latin typeface="CIDFont+F1"/>
              </a:rPr>
              <a:t>合并</a:t>
            </a:r>
            <a:r>
              <a:rPr lang="zh-CN" altLang="en-US" sz="2400" dirty="0">
                <a:solidFill>
                  <a:srgbClr val="000000"/>
                </a:solidFill>
                <a:latin typeface="CIDFont+F1"/>
              </a:rPr>
              <a:t>、</a:t>
            </a:r>
            <a:br>
              <a:rPr lang="zh-CN" altLang="en-US" sz="2400" dirty="0">
                <a:solidFill>
                  <a:srgbClr val="000000"/>
                </a:solidFill>
                <a:latin typeface="CIDFont+F1"/>
              </a:rPr>
            </a:br>
            <a:r>
              <a:rPr lang="zh-CN" altLang="en-US" sz="2400" dirty="0">
                <a:solidFill>
                  <a:srgbClr val="990000"/>
                </a:solidFill>
                <a:latin typeface="CIDFont+F1"/>
              </a:rPr>
              <a:t>分叉</a:t>
            </a:r>
            <a:r>
              <a:rPr lang="zh-CN" altLang="en-US" sz="2400" dirty="0">
                <a:solidFill>
                  <a:srgbClr val="000000"/>
                </a:solidFill>
                <a:latin typeface="CIDFont+F1"/>
              </a:rPr>
              <a:t>与</a:t>
            </a:r>
            <a:r>
              <a:rPr lang="zh-CN" altLang="en-US" sz="2400" dirty="0">
                <a:solidFill>
                  <a:srgbClr val="990000"/>
                </a:solidFill>
                <a:latin typeface="CIDFont+F1"/>
              </a:rPr>
              <a:t>汇合</a:t>
            </a:r>
            <a:r>
              <a:rPr lang="zh-CN" altLang="en-US" sz="2400" dirty="0">
                <a:solidFill>
                  <a:srgbClr val="000000"/>
                </a:solidFill>
                <a:latin typeface="CIDFont+F1"/>
              </a:rPr>
              <a:t>等模型</a:t>
            </a:r>
            <a:r>
              <a:rPr lang="zh-CN" altLang="en-US" sz="2400" dirty="0" smtClean="0">
                <a:solidFill>
                  <a:srgbClr val="000000"/>
                </a:solidFill>
                <a:latin typeface="CIDFont+F1"/>
              </a:rPr>
              <a:t>元素</a:t>
            </a:r>
            <a:endParaRPr lang="zh-CN" altLang="en-US" sz="2400" dirty="0"/>
          </a:p>
          <a:p>
            <a:endParaRPr lang="zh-CN" altLang="en-US" sz="2400" dirty="0"/>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201244"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活动图元素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矩形 3"/>
          <p:cNvSpPr/>
          <p:nvPr/>
        </p:nvSpPr>
        <p:spPr>
          <a:xfrm>
            <a:off x="4079776" y="862601"/>
            <a:ext cx="3416320" cy="646331"/>
          </a:xfrm>
          <a:prstGeom prst="rect">
            <a:avLst/>
          </a:prstGeom>
        </p:spPr>
        <p:txBody>
          <a:bodyPr wrap="none">
            <a:spAutoFit/>
          </a:bodyPr>
          <a:lstStyle/>
          <a:p>
            <a:r>
              <a:rPr lang="zh-CN" altLang="en-US" sz="3600" b="1" dirty="0">
                <a:solidFill>
                  <a:schemeClr val="accen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Arial" panose="020B0604020202020204" pitchFamily="34" charset="0"/>
              </a:rPr>
              <a:t>活动图组成元素</a:t>
            </a:r>
            <a:endParaRPr lang="zh-CN" altLang="en-US" sz="3600" b="1" dirty="0">
              <a:solidFill>
                <a:schemeClr val="accen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Arial" panose="020B0604020202020204" pitchFamily="34" charset="0"/>
            </a:endParaRPr>
          </a:p>
        </p:txBody>
      </p:sp>
      <p:sp>
        <p:nvSpPr>
          <p:cNvPr id="5" name="矩形 4"/>
          <p:cNvSpPr/>
          <p:nvPr/>
        </p:nvSpPr>
        <p:spPr>
          <a:xfrm>
            <a:off x="1487488" y="1916832"/>
            <a:ext cx="7869121" cy="3970318"/>
          </a:xfrm>
          <a:prstGeom prst="rect">
            <a:avLst/>
          </a:prstGeom>
        </p:spPr>
        <p:txBody>
          <a:bodyPr wrap="square">
            <a:spAutoFit/>
          </a:bodyPr>
          <a:lstStyle/>
          <a:p>
            <a:r>
              <a:rPr lang="zh-CN" altLang="en-US" sz="2800" dirty="0">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1</a:t>
            </a:r>
            <a:r>
              <a:rPr lang="zh-CN" altLang="en-US" sz="2800" dirty="0" smtClean="0">
                <a:latin typeface="黑体" panose="02010609060101010101" pitchFamily="49" charset="-122"/>
                <a:ea typeface="黑体" panose="02010609060101010101" pitchFamily="49" charset="-122"/>
              </a:rPr>
              <a:t>）初始节点和终点</a:t>
            </a:r>
            <a:endParaRPr lang="en-US" altLang="zh-CN" sz="2800" dirty="0" smtClean="0">
              <a:latin typeface="黑体" panose="02010609060101010101" pitchFamily="49" charset="-122"/>
              <a:ea typeface="黑体" panose="02010609060101010101" pitchFamily="49" charset="-122"/>
            </a:endParaRPr>
          </a:p>
          <a:p>
            <a:r>
              <a:rPr lang="zh-CN" altLang="en-US" sz="2800" dirty="0" smtClean="0">
                <a:latin typeface="黑体" panose="02010609060101010101" pitchFamily="49" charset="-122"/>
                <a:ea typeface="黑体" panose="02010609060101010101" pitchFamily="49" charset="-122"/>
              </a:rPr>
              <a:t>（</a:t>
            </a:r>
            <a:r>
              <a:rPr lang="en-US" altLang="zh-CN" sz="2800" dirty="0" smtClean="0">
                <a:latin typeface="黑体" panose="02010609060101010101" pitchFamily="49" charset="-122"/>
                <a:ea typeface="黑体" panose="02010609060101010101" pitchFamily="49" charset="-122"/>
              </a:rPr>
              <a:t>2</a:t>
            </a:r>
            <a:r>
              <a:rPr lang="zh-CN" altLang="en-US" sz="2800" dirty="0" smtClean="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活动（</a:t>
            </a:r>
            <a:r>
              <a:rPr lang="en-US" altLang="zh-CN" sz="2800" dirty="0">
                <a:latin typeface="黑体" panose="02010609060101010101" pitchFamily="49" charset="-122"/>
                <a:ea typeface="黑体" panose="02010609060101010101" pitchFamily="49" charset="-122"/>
              </a:rPr>
              <a:t>activity</a:t>
            </a:r>
            <a:r>
              <a:rPr lang="zh-CN" altLang="en-US" sz="2800" dirty="0">
                <a:latin typeface="黑体" panose="02010609060101010101" pitchFamily="49" charset="-122"/>
                <a:ea typeface="黑体" panose="02010609060101010101" pitchFamily="49" charset="-122"/>
              </a:rPr>
              <a:t>）</a:t>
            </a:r>
            <a:endParaRPr lang="zh-CN" altLang="en-US" sz="2800" dirty="0">
              <a:latin typeface="黑体" panose="02010609060101010101" pitchFamily="49" charset="-122"/>
              <a:ea typeface="黑体" panose="02010609060101010101" pitchFamily="49" charset="-122"/>
            </a:endParaRPr>
          </a:p>
          <a:p>
            <a:r>
              <a:rPr lang="en-US" altLang="zh-CN" sz="2800" dirty="0" smtClean="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动作状态（</a:t>
            </a:r>
            <a:r>
              <a:rPr lang="en-US" altLang="zh-CN" sz="2800" dirty="0">
                <a:latin typeface="黑体" panose="02010609060101010101" pitchFamily="49" charset="-122"/>
                <a:ea typeface="黑体" panose="02010609060101010101" pitchFamily="49" charset="-122"/>
              </a:rPr>
              <a:t>Action State</a:t>
            </a:r>
            <a:r>
              <a:rPr lang="zh-CN" altLang="en-US" sz="2800" dirty="0">
                <a:latin typeface="黑体" panose="02010609060101010101" pitchFamily="49" charset="-122"/>
                <a:ea typeface="黑体" panose="02010609060101010101" pitchFamily="49" charset="-122"/>
              </a:rPr>
              <a:t>）</a:t>
            </a:r>
            <a:endParaRPr lang="zh-CN" altLang="en-US" sz="2800" dirty="0">
              <a:latin typeface="黑体" panose="02010609060101010101" pitchFamily="49" charset="-122"/>
              <a:ea typeface="黑体" panose="02010609060101010101" pitchFamily="49" charset="-122"/>
            </a:endParaRPr>
          </a:p>
          <a:p>
            <a:r>
              <a:rPr lang="en-US" altLang="zh-CN" sz="2800" dirty="0" smtClean="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活动状态（</a:t>
            </a:r>
            <a:r>
              <a:rPr lang="en-US" altLang="zh-CN" sz="2800" dirty="0">
                <a:latin typeface="黑体" panose="02010609060101010101" pitchFamily="49" charset="-122"/>
                <a:ea typeface="黑体" panose="02010609060101010101" pitchFamily="49" charset="-122"/>
              </a:rPr>
              <a:t>Activity State</a:t>
            </a:r>
            <a:r>
              <a:rPr lang="zh-CN" altLang="en-US" sz="2800" dirty="0">
                <a:latin typeface="黑体" panose="02010609060101010101" pitchFamily="49" charset="-122"/>
                <a:ea typeface="黑体" panose="02010609060101010101" pitchFamily="49" charset="-122"/>
              </a:rPr>
              <a:t>）</a:t>
            </a:r>
            <a:endParaRPr lang="zh-CN" altLang="en-US" sz="2800" dirty="0">
              <a:latin typeface="黑体" panose="02010609060101010101" pitchFamily="49" charset="-122"/>
              <a:ea typeface="黑体" panose="02010609060101010101" pitchFamily="49" charset="-122"/>
            </a:endParaRPr>
          </a:p>
          <a:p>
            <a:r>
              <a:rPr lang="zh-CN" altLang="en-US" sz="2800" dirty="0" smtClean="0">
                <a:latin typeface="黑体" panose="02010609060101010101" pitchFamily="49" charset="-122"/>
                <a:ea typeface="黑体" panose="02010609060101010101" pitchFamily="49" charset="-122"/>
              </a:rPr>
              <a:t>（</a:t>
            </a:r>
            <a:r>
              <a:rPr lang="en-US" altLang="zh-CN" sz="2800" dirty="0" smtClean="0">
                <a:latin typeface="黑体" panose="02010609060101010101" pitchFamily="49" charset="-122"/>
                <a:ea typeface="黑体" panose="02010609060101010101" pitchFamily="49" charset="-122"/>
              </a:rPr>
              <a:t>3</a:t>
            </a:r>
            <a:r>
              <a:rPr lang="zh-CN" altLang="en-US" sz="2800" dirty="0" smtClean="0">
                <a:latin typeface="黑体" panose="02010609060101010101" pitchFamily="49" charset="-122"/>
                <a:ea typeface="黑体" panose="02010609060101010101" pitchFamily="49" charset="-122"/>
              </a:rPr>
              <a:t>）动作</a:t>
            </a:r>
            <a:r>
              <a:rPr lang="zh-CN" altLang="en-US" sz="2800" dirty="0">
                <a:latin typeface="黑体" panose="02010609060101010101" pitchFamily="49" charset="-122"/>
                <a:ea typeface="黑体" panose="02010609060101010101" pitchFamily="49" charset="-122"/>
              </a:rPr>
              <a:t>流（控制流）（</a:t>
            </a:r>
            <a:r>
              <a:rPr lang="en-US" altLang="zh-CN" sz="2800" dirty="0">
                <a:latin typeface="黑体" panose="02010609060101010101" pitchFamily="49" charset="-122"/>
                <a:ea typeface="黑体" panose="02010609060101010101" pitchFamily="49" charset="-122"/>
              </a:rPr>
              <a:t>Action Flow</a:t>
            </a:r>
            <a:r>
              <a:rPr lang="zh-CN" altLang="en-US" sz="2800" dirty="0">
                <a:latin typeface="黑体" panose="02010609060101010101" pitchFamily="49" charset="-122"/>
                <a:ea typeface="黑体" panose="02010609060101010101" pitchFamily="49" charset="-122"/>
              </a:rPr>
              <a:t>）</a:t>
            </a:r>
            <a:endParaRPr lang="zh-CN" altLang="en-US" sz="2800" dirty="0">
              <a:latin typeface="黑体" panose="02010609060101010101" pitchFamily="49" charset="-122"/>
              <a:ea typeface="黑体" panose="02010609060101010101" pitchFamily="49" charset="-122"/>
            </a:endParaRPr>
          </a:p>
          <a:p>
            <a:r>
              <a:rPr lang="zh-CN" altLang="en-US" sz="2800" dirty="0" smtClean="0">
                <a:latin typeface="黑体" panose="02010609060101010101" pitchFamily="49" charset="-122"/>
                <a:ea typeface="黑体" panose="02010609060101010101" pitchFamily="49" charset="-122"/>
              </a:rPr>
              <a:t>（</a:t>
            </a:r>
            <a:r>
              <a:rPr lang="en-US" altLang="zh-CN" sz="2800" dirty="0" smtClean="0">
                <a:latin typeface="黑体" panose="02010609060101010101" pitchFamily="49" charset="-122"/>
                <a:ea typeface="黑体" panose="02010609060101010101" pitchFamily="49" charset="-122"/>
              </a:rPr>
              <a:t>4</a:t>
            </a:r>
            <a:r>
              <a:rPr lang="zh-CN" altLang="en-US" sz="2800" dirty="0" smtClean="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分支（</a:t>
            </a:r>
            <a:r>
              <a:rPr lang="en-US" altLang="zh-CN" sz="2800" dirty="0">
                <a:latin typeface="黑体" panose="02010609060101010101" pitchFamily="49" charset="-122"/>
                <a:ea typeface="黑体" panose="02010609060101010101" pitchFamily="49" charset="-122"/>
              </a:rPr>
              <a:t>Branch</a:t>
            </a:r>
            <a:r>
              <a:rPr lang="zh-CN" altLang="en-US" sz="2800" dirty="0">
                <a:latin typeface="黑体" panose="02010609060101010101" pitchFamily="49" charset="-122"/>
                <a:ea typeface="黑体" panose="02010609060101010101" pitchFamily="49" charset="-122"/>
              </a:rPr>
              <a:t>）与合并（</a:t>
            </a:r>
            <a:r>
              <a:rPr lang="en-US" altLang="zh-CN" sz="2800" dirty="0">
                <a:latin typeface="黑体" panose="02010609060101010101" pitchFamily="49" charset="-122"/>
                <a:ea typeface="黑体" panose="02010609060101010101" pitchFamily="49" charset="-122"/>
              </a:rPr>
              <a:t>Merge</a:t>
            </a:r>
            <a:r>
              <a:rPr lang="zh-CN" altLang="en-US" sz="2800" dirty="0">
                <a:latin typeface="黑体" panose="02010609060101010101" pitchFamily="49" charset="-122"/>
                <a:ea typeface="黑体" panose="02010609060101010101" pitchFamily="49" charset="-122"/>
              </a:rPr>
              <a:t>）</a:t>
            </a:r>
            <a:endParaRPr lang="zh-CN" altLang="en-US" sz="2800" dirty="0">
              <a:latin typeface="黑体" panose="02010609060101010101" pitchFamily="49" charset="-122"/>
              <a:ea typeface="黑体" panose="02010609060101010101" pitchFamily="49" charset="-122"/>
            </a:endParaRPr>
          </a:p>
          <a:p>
            <a:r>
              <a:rPr lang="zh-CN" altLang="en-US" sz="2800" dirty="0" smtClean="0">
                <a:latin typeface="黑体" panose="02010609060101010101" pitchFamily="49" charset="-122"/>
                <a:ea typeface="黑体" panose="02010609060101010101" pitchFamily="49" charset="-122"/>
              </a:rPr>
              <a:t>（</a:t>
            </a:r>
            <a:r>
              <a:rPr lang="en-US" altLang="zh-CN" sz="2800" dirty="0" smtClean="0">
                <a:latin typeface="黑体" panose="02010609060101010101" pitchFamily="49" charset="-122"/>
                <a:ea typeface="黑体" panose="02010609060101010101" pitchFamily="49" charset="-122"/>
              </a:rPr>
              <a:t>5</a:t>
            </a:r>
            <a:r>
              <a:rPr lang="zh-CN" altLang="en-US" sz="2800" dirty="0" smtClean="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分叉（</a:t>
            </a:r>
            <a:r>
              <a:rPr lang="en-US" altLang="zh-CN" sz="2800" dirty="0">
                <a:latin typeface="黑体" panose="02010609060101010101" pitchFamily="49" charset="-122"/>
                <a:ea typeface="黑体" panose="02010609060101010101" pitchFamily="49" charset="-122"/>
              </a:rPr>
              <a:t>Fork</a:t>
            </a:r>
            <a:r>
              <a:rPr lang="zh-CN" altLang="en-US" sz="2800" dirty="0">
                <a:latin typeface="黑体" panose="02010609060101010101" pitchFamily="49" charset="-122"/>
                <a:ea typeface="黑体" panose="02010609060101010101" pitchFamily="49" charset="-122"/>
              </a:rPr>
              <a:t>）与汇合（</a:t>
            </a:r>
            <a:r>
              <a:rPr lang="en-US" altLang="zh-CN" sz="2800" dirty="0">
                <a:latin typeface="黑体" panose="02010609060101010101" pitchFamily="49" charset="-122"/>
                <a:ea typeface="黑体" panose="02010609060101010101" pitchFamily="49" charset="-122"/>
              </a:rPr>
              <a:t>Join</a:t>
            </a:r>
            <a:r>
              <a:rPr lang="zh-CN" altLang="en-US" sz="2800" dirty="0">
                <a:latin typeface="黑体" panose="02010609060101010101" pitchFamily="49" charset="-122"/>
                <a:ea typeface="黑体" panose="02010609060101010101" pitchFamily="49" charset="-122"/>
              </a:rPr>
              <a:t>）</a:t>
            </a:r>
            <a:endParaRPr lang="zh-CN" altLang="en-US" sz="2800" dirty="0">
              <a:latin typeface="黑体" panose="02010609060101010101" pitchFamily="49" charset="-122"/>
              <a:ea typeface="黑体" panose="02010609060101010101" pitchFamily="49" charset="-122"/>
            </a:endParaRPr>
          </a:p>
          <a:p>
            <a:r>
              <a:rPr lang="zh-CN" altLang="en-US" sz="2800" dirty="0" smtClean="0">
                <a:latin typeface="黑体" panose="02010609060101010101" pitchFamily="49" charset="-122"/>
                <a:ea typeface="黑体" panose="02010609060101010101" pitchFamily="49" charset="-122"/>
              </a:rPr>
              <a:t>（</a:t>
            </a:r>
            <a:r>
              <a:rPr lang="en-US" altLang="zh-CN" sz="2800" dirty="0" smtClean="0">
                <a:latin typeface="黑体" panose="02010609060101010101" pitchFamily="49" charset="-122"/>
                <a:ea typeface="黑体" panose="02010609060101010101" pitchFamily="49" charset="-122"/>
              </a:rPr>
              <a:t>6</a:t>
            </a:r>
            <a:r>
              <a:rPr lang="zh-CN" altLang="en-US" sz="2800" dirty="0" smtClean="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泳道（</a:t>
            </a:r>
            <a:r>
              <a:rPr lang="en-US" altLang="zh-CN" sz="2800" dirty="0" err="1">
                <a:latin typeface="黑体" panose="02010609060101010101" pitchFamily="49" charset="-122"/>
                <a:ea typeface="黑体" panose="02010609060101010101" pitchFamily="49" charset="-122"/>
              </a:rPr>
              <a:t>Swimlane</a:t>
            </a:r>
            <a:r>
              <a:rPr lang="zh-CN" altLang="en-US" sz="2800" dirty="0">
                <a:latin typeface="黑体" panose="02010609060101010101" pitchFamily="49" charset="-122"/>
                <a:ea typeface="黑体" panose="02010609060101010101" pitchFamily="49" charset="-122"/>
              </a:rPr>
              <a:t>）</a:t>
            </a:r>
            <a:endParaRPr lang="zh-CN" altLang="en-US" sz="2800" dirty="0">
              <a:latin typeface="黑体" panose="02010609060101010101" pitchFamily="49" charset="-122"/>
              <a:ea typeface="黑体" panose="02010609060101010101" pitchFamily="49" charset="-122"/>
            </a:endParaRPr>
          </a:p>
          <a:p>
            <a:r>
              <a:rPr lang="zh-CN" altLang="en-US" sz="2800" dirty="0" smtClean="0">
                <a:latin typeface="黑体" panose="02010609060101010101" pitchFamily="49" charset="-122"/>
                <a:ea typeface="黑体" panose="02010609060101010101" pitchFamily="49" charset="-122"/>
              </a:rPr>
              <a:t>（</a:t>
            </a:r>
            <a:r>
              <a:rPr lang="en-US" altLang="zh-CN" sz="2800" dirty="0" smtClean="0">
                <a:latin typeface="黑体" panose="02010609060101010101" pitchFamily="49" charset="-122"/>
                <a:ea typeface="黑体" panose="02010609060101010101" pitchFamily="49" charset="-122"/>
              </a:rPr>
              <a:t>7</a:t>
            </a:r>
            <a:r>
              <a:rPr lang="zh-CN" altLang="en-US" sz="2800" dirty="0" smtClean="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对象流（</a:t>
            </a:r>
            <a:r>
              <a:rPr lang="en-US" altLang="zh-CN" sz="2800" dirty="0">
                <a:latin typeface="黑体" panose="02010609060101010101" pitchFamily="49" charset="-122"/>
                <a:ea typeface="黑体" panose="02010609060101010101" pitchFamily="49" charset="-122"/>
              </a:rPr>
              <a:t>Object Flow</a:t>
            </a:r>
            <a:r>
              <a:rPr lang="zh-CN" altLang="en-US" sz="2800" dirty="0">
                <a:latin typeface="黑体" panose="02010609060101010101" pitchFamily="49" charset="-122"/>
                <a:ea typeface="黑体" panose="02010609060101010101" pitchFamily="49" charset="-122"/>
              </a:rPr>
              <a:t>）</a:t>
            </a:r>
            <a:endParaRPr lang="zh-CN" altLang="en-US" sz="2800" dirty="0">
              <a:latin typeface="黑体" panose="02010609060101010101" pitchFamily="49" charset="-122"/>
              <a:ea typeface="黑体" panose="02010609060101010101" pitchFamily="49"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0"/>
          <p:cNvSpPr txBox="1"/>
          <p:nvPr/>
        </p:nvSpPr>
        <p:spPr>
          <a:xfrm>
            <a:off x="3725359" y="1247024"/>
            <a:ext cx="4833938" cy="46166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lgn="ctr" fontAlgn="auto">
              <a:spcBef>
                <a:spcPts val="0"/>
              </a:spcBef>
              <a:spcAft>
                <a:spcPts val="0"/>
              </a:spcAft>
              <a:defRPr/>
            </a:pPr>
            <a:r>
              <a:rPr lang="zh-CN" altLang="en-US" sz="2400" b="1" dirty="0" smtClean="0">
                <a:solidFill>
                  <a:srgbClr val="FF0000"/>
                </a:solidFill>
                <a:latin typeface="微软雅黑" panose="020B0503020204020204" pitchFamily="34" charset="-122"/>
                <a:ea typeface="微软雅黑" panose="020B0503020204020204" pitchFamily="34" charset="-122"/>
              </a:rPr>
              <a:t>动态建模概述</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4" name="TextBox 21"/>
          <p:cNvSpPr txBox="1"/>
          <p:nvPr/>
        </p:nvSpPr>
        <p:spPr>
          <a:xfrm>
            <a:off x="3725359" y="2161981"/>
            <a:ext cx="4833938" cy="46166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zh-CN"/>
            </a:defPPr>
            <a:lvl1pPr algn="ctr">
              <a:defRPr sz="2400" b="1">
                <a:solidFill>
                  <a:srgbClr val="0070C0"/>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fontAlgn="auto">
              <a:spcBef>
                <a:spcPts val="0"/>
              </a:spcBef>
              <a:spcAft>
                <a:spcPts val="0"/>
              </a:spcAft>
              <a:defRPr/>
            </a:pPr>
            <a:r>
              <a:rPr lang="zh-CN" altLang="en-US" dirty="0"/>
              <a:t>顺序</a:t>
            </a:r>
            <a:r>
              <a:rPr lang="zh-CN" altLang="en-US" dirty="0" smtClean="0"/>
              <a:t>图</a:t>
            </a:r>
            <a:endParaRPr lang="zh-CN" altLang="en-US" dirty="0"/>
          </a:p>
        </p:txBody>
      </p:sp>
      <p:grpSp>
        <p:nvGrpSpPr>
          <p:cNvPr id="7" name="组合 6"/>
          <p:cNvGrpSpPr/>
          <p:nvPr/>
        </p:nvGrpSpPr>
        <p:grpSpPr bwMode="auto">
          <a:xfrm>
            <a:off x="3045909" y="1147011"/>
            <a:ext cx="920750" cy="701675"/>
            <a:chOff x="2165941" y="1632858"/>
            <a:chExt cx="864096" cy="744966"/>
          </a:xfrm>
        </p:grpSpPr>
        <p:sp>
          <p:nvSpPr>
            <p:cNvPr id="8" name="五边形 7"/>
            <p:cNvSpPr/>
            <p:nvPr/>
          </p:nvSpPr>
          <p:spPr>
            <a:xfrm>
              <a:off x="2165941" y="1740726"/>
              <a:ext cx="864096" cy="461812"/>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TextBox 43"/>
            <p:cNvSpPr txBox="1">
              <a:spLocks noChangeArrowheads="1"/>
            </p:cNvSpPr>
            <p:nvPr/>
          </p:nvSpPr>
          <p:spPr bwMode="auto">
            <a:xfrm>
              <a:off x="2216595" y="1632858"/>
              <a:ext cx="490151" cy="744966"/>
            </a:xfrm>
            <a:prstGeom prst="rect">
              <a:avLst/>
            </a:prstGeom>
            <a:noFill/>
            <a:ln w="9525">
              <a:noFill/>
              <a:miter lim="800000"/>
            </a:ln>
          </p:spPr>
          <p:txBody>
            <a:bodyPr wrap="none">
              <a:spAutoFit/>
            </a:bodyPr>
            <a:lstStyle/>
            <a:p>
              <a:r>
                <a:rPr lang="en-US" altLang="zh-CN" sz="4000" b="1">
                  <a:solidFill>
                    <a:schemeClr val="bg1"/>
                  </a:solidFill>
                  <a:latin typeface="Arial Black" panose="020B0A04020102020204" pitchFamily="34" charset="0"/>
                  <a:ea typeface="Arial Unicode MS" panose="020B0604020202020204" charset="-122"/>
                  <a:cs typeface="Arial Unicode MS" panose="020B0604020202020204" charset="-122"/>
                </a:rPr>
                <a:t>1</a:t>
              </a:r>
              <a:endParaRPr lang="zh-CN" altLang="en-US" sz="4000" b="1">
                <a:solidFill>
                  <a:schemeClr val="bg1"/>
                </a:solidFill>
                <a:latin typeface="Arial Black" panose="020B0A04020102020204" pitchFamily="34" charset="0"/>
                <a:ea typeface="Arial Unicode MS" panose="020B0604020202020204" charset="-122"/>
                <a:cs typeface="Arial Unicode MS" panose="020B0604020202020204" charset="-122"/>
              </a:endParaRPr>
            </a:p>
          </p:txBody>
        </p:sp>
      </p:grpSp>
      <p:grpSp>
        <p:nvGrpSpPr>
          <p:cNvPr id="10" name="组合 9"/>
          <p:cNvGrpSpPr/>
          <p:nvPr/>
        </p:nvGrpSpPr>
        <p:grpSpPr bwMode="auto">
          <a:xfrm>
            <a:off x="3045909" y="2065144"/>
            <a:ext cx="920750" cy="701675"/>
            <a:chOff x="2165941" y="2378338"/>
            <a:chExt cx="864096" cy="741435"/>
          </a:xfrm>
        </p:grpSpPr>
        <p:sp>
          <p:nvSpPr>
            <p:cNvPr id="11" name="五边形 10"/>
            <p:cNvSpPr/>
            <p:nvPr/>
          </p:nvSpPr>
          <p:spPr>
            <a:xfrm>
              <a:off x="2165941" y="2480662"/>
              <a:ext cx="864096" cy="461301"/>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TextBox 46"/>
            <p:cNvSpPr txBox="1">
              <a:spLocks noChangeArrowheads="1"/>
            </p:cNvSpPr>
            <p:nvPr/>
          </p:nvSpPr>
          <p:spPr bwMode="auto">
            <a:xfrm>
              <a:off x="2216595" y="2378338"/>
              <a:ext cx="490151" cy="741435"/>
            </a:xfrm>
            <a:prstGeom prst="rect">
              <a:avLst/>
            </a:prstGeom>
            <a:noFill/>
            <a:ln w="9525">
              <a:noFill/>
              <a:miter lim="800000"/>
            </a:ln>
          </p:spPr>
          <p:txBody>
            <a:bodyPr wrap="none">
              <a:spAutoFit/>
            </a:bodyPr>
            <a:lstStyle/>
            <a:p>
              <a:r>
                <a:rPr lang="en-US" altLang="zh-CN" sz="4000" b="1">
                  <a:solidFill>
                    <a:schemeClr val="bg1"/>
                  </a:solidFill>
                  <a:latin typeface="Arial Black" panose="020B0A04020102020204" pitchFamily="34" charset="0"/>
                  <a:ea typeface="Arial Unicode MS" panose="020B0604020202020204" charset="-122"/>
                  <a:cs typeface="Arial Unicode MS" panose="020B0604020202020204" charset="-122"/>
                </a:rPr>
                <a:t>2</a:t>
              </a:r>
              <a:endParaRPr lang="zh-CN" altLang="en-US" sz="4000" b="1">
                <a:solidFill>
                  <a:schemeClr val="bg1"/>
                </a:solidFill>
                <a:latin typeface="Arial Black" panose="020B0A04020102020204" pitchFamily="34" charset="0"/>
                <a:ea typeface="Arial Unicode MS" panose="020B0604020202020204" charset="-122"/>
                <a:cs typeface="Arial Unicode MS" panose="020B0604020202020204" charset="-122"/>
              </a:endParaRPr>
            </a:p>
          </p:txBody>
        </p:sp>
      </p:grpSp>
      <p:sp>
        <p:nvSpPr>
          <p:cNvPr id="13" name="TextBox 21"/>
          <p:cNvSpPr txBox="1"/>
          <p:nvPr/>
        </p:nvSpPr>
        <p:spPr>
          <a:xfrm>
            <a:off x="3725359" y="3174332"/>
            <a:ext cx="4833938" cy="46166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zh-CN"/>
            </a:defPPr>
            <a:lvl1pPr algn="ctr">
              <a:defRPr sz="2400" b="1">
                <a:solidFill>
                  <a:srgbClr val="0070C0"/>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fontAlgn="auto">
              <a:spcBef>
                <a:spcPts val="0"/>
              </a:spcBef>
              <a:spcAft>
                <a:spcPts val="0"/>
              </a:spcAft>
              <a:defRPr/>
            </a:pPr>
            <a:r>
              <a:rPr lang="zh-CN" altLang="en-US" dirty="0" smtClean="0"/>
              <a:t>协作图</a:t>
            </a:r>
            <a:endParaRPr lang="zh-CN" altLang="en-US" dirty="0"/>
          </a:p>
        </p:txBody>
      </p:sp>
      <p:grpSp>
        <p:nvGrpSpPr>
          <p:cNvPr id="14" name="组合 13"/>
          <p:cNvGrpSpPr/>
          <p:nvPr/>
        </p:nvGrpSpPr>
        <p:grpSpPr bwMode="auto">
          <a:xfrm>
            <a:off x="3045909" y="3077495"/>
            <a:ext cx="920750" cy="701675"/>
            <a:chOff x="2165941" y="2378338"/>
            <a:chExt cx="864096" cy="741435"/>
          </a:xfrm>
        </p:grpSpPr>
        <p:sp>
          <p:nvSpPr>
            <p:cNvPr id="15" name="五边形 14"/>
            <p:cNvSpPr/>
            <p:nvPr/>
          </p:nvSpPr>
          <p:spPr>
            <a:xfrm>
              <a:off x="2165941" y="2480662"/>
              <a:ext cx="864096" cy="461301"/>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 name="TextBox 46"/>
            <p:cNvSpPr txBox="1">
              <a:spLocks noChangeArrowheads="1"/>
            </p:cNvSpPr>
            <p:nvPr/>
          </p:nvSpPr>
          <p:spPr bwMode="auto">
            <a:xfrm>
              <a:off x="2216595" y="2378338"/>
              <a:ext cx="490151" cy="741435"/>
            </a:xfrm>
            <a:prstGeom prst="rect">
              <a:avLst/>
            </a:prstGeom>
            <a:noFill/>
            <a:ln w="9525">
              <a:noFill/>
              <a:miter lim="800000"/>
            </a:ln>
          </p:spPr>
          <p:txBody>
            <a:bodyPr wrap="none">
              <a:spAutoFit/>
            </a:bodyPr>
            <a:lstStyle/>
            <a:p>
              <a:r>
                <a:rPr lang="en-US" altLang="zh-CN" sz="4000" b="1" dirty="0" smtClean="0">
                  <a:solidFill>
                    <a:schemeClr val="bg1"/>
                  </a:solidFill>
                  <a:latin typeface="Arial Black" panose="020B0A04020102020204" pitchFamily="34" charset="0"/>
                  <a:ea typeface="Arial Unicode MS" panose="020B0604020202020204" charset="-122"/>
                  <a:cs typeface="Arial Unicode MS" panose="020B0604020202020204" charset="-122"/>
                </a:rPr>
                <a:t>3</a:t>
              </a:r>
              <a:endParaRPr lang="zh-CN" altLang="en-US" sz="4000" b="1" dirty="0">
                <a:solidFill>
                  <a:schemeClr val="bg1"/>
                </a:solidFill>
                <a:latin typeface="Arial Black" panose="020B0A04020102020204" pitchFamily="34" charset="0"/>
                <a:ea typeface="Arial Unicode MS" panose="020B0604020202020204" charset="-122"/>
                <a:cs typeface="Arial Unicode MS" panose="020B0604020202020204" charset="-122"/>
              </a:endParaRPr>
            </a:p>
          </p:txBody>
        </p:sp>
      </p:grpSp>
      <p:sp>
        <p:nvSpPr>
          <p:cNvPr id="17" name="TextBox 21"/>
          <p:cNvSpPr txBox="1"/>
          <p:nvPr/>
        </p:nvSpPr>
        <p:spPr>
          <a:xfrm>
            <a:off x="3725359" y="4186683"/>
            <a:ext cx="4833938" cy="46166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zh-CN"/>
            </a:defPPr>
            <a:lvl1pPr algn="ctr">
              <a:defRPr sz="2400" b="1">
                <a:solidFill>
                  <a:srgbClr val="0070C0"/>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fontAlgn="auto">
              <a:spcBef>
                <a:spcPts val="0"/>
              </a:spcBef>
              <a:spcAft>
                <a:spcPts val="0"/>
              </a:spcAft>
              <a:defRPr/>
            </a:pPr>
            <a:r>
              <a:rPr lang="zh-CN" altLang="en-US" dirty="0" smtClean="0"/>
              <a:t>状态图</a:t>
            </a:r>
            <a:endParaRPr lang="zh-CN" altLang="en-US" dirty="0"/>
          </a:p>
        </p:txBody>
      </p:sp>
      <p:grpSp>
        <p:nvGrpSpPr>
          <p:cNvPr id="18" name="组合 17"/>
          <p:cNvGrpSpPr/>
          <p:nvPr/>
        </p:nvGrpSpPr>
        <p:grpSpPr bwMode="auto">
          <a:xfrm>
            <a:off x="3045909" y="4089846"/>
            <a:ext cx="920750" cy="701675"/>
            <a:chOff x="2165941" y="2378338"/>
            <a:chExt cx="864096" cy="741435"/>
          </a:xfrm>
        </p:grpSpPr>
        <p:sp>
          <p:nvSpPr>
            <p:cNvPr id="19" name="五边形 18"/>
            <p:cNvSpPr/>
            <p:nvPr/>
          </p:nvSpPr>
          <p:spPr>
            <a:xfrm>
              <a:off x="2165941" y="2480662"/>
              <a:ext cx="864096" cy="461301"/>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0" name="TextBox 46"/>
            <p:cNvSpPr txBox="1">
              <a:spLocks noChangeArrowheads="1"/>
            </p:cNvSpPr>
            <p:nvPr/>
          </p:nvSpPr>
          <p:spPr bwMode="auto">
            <a:xfrm>
              <a:off x="2216595" y="2378338"/>
              <a:ext cx="490151" cy="741435"/>
            </a:xfrm>
            <a:prstGeom prst="rect">
              <a:avLst/>
            </a:prstGeom>
            <a:noFill/>
            <a:ln w="9525">
              <a:noFill/>
              <a:miter lim="800000"/>
            </a:ln>
          </p:spPr>
          <p:txBody>
            <a:bodyPr wrap="none">
              <a:spAutoFit/>
            </a:bodyPr>
            <a:lstStyle/>
            <a:p>
              <a:r>
                <a:rPr lang="en-US" altLang="zh-CN" sz="4000" b="1" dirty="0" smtClean="0">
                  <a:solidFill>
                    <a:schemeClr val="bg1"/>
                  </a:solidFill>
                  <a:latin typeface="Arial Black" panose="020B0A04020102020204" pitchFamily="34" charset="0"/>
                  <a:ea typeface="Arial Unicode MS" panose="020B0604020202020204" charset="-122"/>
                  <a:cs typeface="Arial Unicode MS" panose="020B0604020202020204" charset="-122"/>
                </a:rPr>
                <a:t>4</a:t>
              </a:r>
              <a:endParaRPr lang="zh-CN" altLang="en-US" sz="4000" b="1" dirty="0">
                <a:solidFill>
                  <a:schemeClr val="bg1"/>
                </a:solidFill>
                <a:latin typeface="Arial Black" panose="020B0A04020102020204" pitchFamily="34" charset="0"/>
                <a:ea typeface="Arial Unicode MS" panose="020B0604020202020204" charset="-122"/>
                <a:cs typeface="Arial Unicode MS" panose="020B0604020202020204" charset="-122"/>
              </a:endParaRPr>
            </a:p>
          </p:txBody>
        </p:sp>
      </p:grpSp>
      <p:sp>
        <p:nvSpPr>
          <p:cNvPr id="21" name="TextBox 21"/>
          <p:cNvSpPr txBox="1"/>
          <p:nvPr/>
        </p:nvSpPr>
        <p:spPr>
          <a:xfrm>
            <a:off x="3725359" y="5101083"/>
            <a:ext cx="4833938" cy="46166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zh-CN"/>
            </a:defPPr>
            <a:lvl1pPr algn="ctr">
              <a:defRPr sz="2400" b="1">
                <a:solidFill>
                  <a:srgbClr val="0070C0"/>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fontAlgn="auto">
              <a:spcBef>
                <a:spcPts val="0"/>
              </a:spcBef>
              <a:spcAft>
                <a:spcPts val="0"/>
              </a:spcAft>
              <a:defRPr/>
            </a:pPr>
            <a:r>
              <a:rPr lang="zh-CN" altLang="en-US" dirty="0" smtClean="0"/>
              <a:t>活动图</a:t>
            </a:r>
            <a:endParaRPr lang="zh-CN" altLang="en-US" dirty="0"/>
          </a:p>
        </p:txBody>
      </p:sp>
      <p:grpSp>
        <p:nvGrpSpPr>
          <p:cNvPr id="22" name="组合 21"/>
          <p:cNvGrpSpPr/>
          <p:nvPr/>
        </p:nvGrpSpPr>
        <p:grpSpPr bwMode="auto">
          <a:xfrm>
            <a:off x="3045909" y="5004246"/>
            <a:ext cx="920750" cy="701675"/>
            <a:chOff x="2165941" y="2378338"/>
            <a:chExt cx="864096" cy="741435"/>
          </a:xfrm>
        </p:grpSpPr>
        <p:sp>
          <p:nvSpPr>
            <p:cNvPr id="23" name="五边形 22"/>
            <p:cNvSpPr/>
            <p:nvPr/>
          </p:nvSpPr>
          <p:spPr>
            <a:xfrm>
              <a:off x="2165941" y="2480662"/>
              <a:ext cx="864096" cy="461301"/>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 name="TextBox 46"/>
            <p:cNvSpPr txBox="1">
              <a:spLocks noChangeArrowheads="1"/>
            </p:cNvSpPr>
            <p:nvPr/>
          </p:nvSpPr>
          <p:spPr bwMode="auto">
            <a:xfrm>
              <a:off x="2216595" y="2378338"/>
              <a:ext cx="490151" cy="741435"/>
            </a:xfrm>
            <a:prstGeom prst="rect">
              <a:avLst/>
            </a:prstGeom>
            <a:noFill/>
            <a:ln w="9525">
              <a:noFill/>
              <a:miter lim="800000"/>
            </a:ln>
          </p:spPr>
          <p:txBody>
            <a:bodyPr wrap="none">
              <a:spAutoFit/>
            </a:bodyPr>
            <a:lstStyle/>
            <a:p>
              <a:r>
                <a:rPr lang="en-US" altLang="zh-CN" sz="4000" b="1" dirty="0" smtClean="0">
                  <a:solidFill>
                    <a:schemeClr val="bg1"/>
                  </a:solidFill>
                  <a:latin typeface="Arial Black" panose="020B0A04020102020204" pitchFamily="34" charset="0"/>
                  <a:ea typeface="Arial Unicode MS" panose="020B0604020202020204" charset="-122"/>
                  <a:cs typeface="Arial Unicode MS" panose="020B0604020202020204" charset="-122"/>
                </a:rPr>
                <a:t>5</a:t>
              </a:r>
              <a:endParaRPr lang="zh-CN" altLang="en-US" sz="4000" b="1" dirty="0">
                <a:solidFill>
                  <a:schemeClr val="bg1"/>
                </a:solidFill>
                <a:latin typeface="Arial Black" panose="020B0A04020102020204" pitchFamily="34" charset="0"/>
                <a:ea typeface="Arial Unicode MS" panose="020B0604020202020204" charset="-122"/>
                <a:cs typeface="Arial Unicode MS" panose="020B0604020202020204" charset="-122"/>
              </a:endParaRPr>
            </a:p>
          </p:txBody>
        </p:sp>
      </p:grpSp>
      <p:sp>
        <p:nvSpPr>
          <p:cNvPr id="25" name="文本框 16"/>
          <p:cNvSpPr txBox="1">
            <a:spLocks noChangeArrowheads="1"/>
          </p:cNvSpPr>
          <p:nvPr/>
        </p:nvSpPr>
        <p:spPr bwMode="auto">
          <a:xfrm>
            <a:off x="3336759" y="0"/>
            <a:ext cx="5558588" cy="700202"/>
          </a:xfrm>
          <a:prstGeom prst="rect">
            <a:avLst/>
          </a:prstGeom>
          <a:noFill/>
          <a:ln w="9525">
            <a:noFill/>
            <a:miter lim="800000"/>
          </a:ln>
        </p:spPr>
        <p:txBody>
          <a:bodyPr wrap="square" lIns="68589" tIns="34295" rIns="68589" bIns="34295">
            <a:spAutoFit/>
          </a:bodyPr>
          <a:lstStyle/>
          <a:p>
            <a:pPr defTabSz="685800"/>
            <a:r>
              <a:rPr lang="zh-CN" altLang="en-US" sz="4100" b="1" dirty="0" smtClean="0">
                <a:solidFill>
                  <a:srgbClr val="1A93D0"/>
                </a:solidFill>
                <a:latin typeface="微软雅黑" panose="020B0503020204020204" pitchFamily="34" charset="-122"/>
                <a:ea typeface="微软雅黑" panose="020B0503020204020204" pitchFamily="34" charset="-122"/>
              </a:rPr>
              <a:t>第五章 动态建模</a:t>
            </a:r>
            <a:endParaRPr lang="zh-CN" altLang="en-US" sz="4100" b="1" dirty="0">
              <a:solidFill>
                <a:srgbClr val="1A93D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par>
                                <p:cTn id="20" presetID="2" presetClass="entr" presetSubtype="8"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0-#ppt_w/2"/>
                                          </p:val>
                                        </p:tav>
                                        <p:tav tm="100000">
                                          <p:val>
                                            <p:strVal val="#ppt_x"/>
                                          </p:val>
                                        </p:tav>
                                      </p:tavLst>
                                    </p:anim>
                                    <p:anim calcmode="lin" valueType="num">
                                      <p:cBhvr additive="base">
                                        <p:cTn id="23" dur="500" fill="hold"/>
                                        <p:tgtEl>
                                          <p:spTgt spid="14"/>
                                        </p:tgtEl>
                                        <p:attrNameLst>
                                          <p:attrName>ppt_y</p:attrName>
                                        </p:attrNameLst>
                                      </p:cBhvr>
                                      <p:tavLst>
                                        <p:tav tm="0">
                                          <p:val>
                                            <p:strVal val="#ppt_y"/>
                                          </p:val>
                                        </p:tav>
                                        <p:tav tm="100000">
                                          <p:val>
                                            <p:strVal val="#ppt_y"/>
                                          </p:val>
                                        </p:tav>
                                      </p:tavLst>
                                    </p:anim>
                                  </p:childTnLst>
                                </p:cTn>
                              </p:par>
                              <p:par>
                                <p:cTn id="24" presetID="22" presetClass="entr" presetSubtype="8"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left)">
                                      <p:cBhvr>
                                        <p:cTn id="26" dur="500"/>
                                        <p:tgtEl>
                                          <p:spTgt spid="13"/>
                                        </p:tgtEl>
                                      </p:cBhvr>
                                    </p:animEffect>
                                  </p:childTnLst>
                                </p:cTn>
                              </p:par>
                              <p:par>
                                <p:cTn id="27" presetID="2" presetClass="entr" presetSubtype="8"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0-#ppt_w/2"/>
                                          </p:val>
                                        </p:tav>
                                        <p:tav tm="100000">
                                          <p:val>
                                            <p:strVal val="#ppt_x"/>
                                          </p:val>
                                        </p:tav>
                                      </p:tavLst>
                                    </p:anim>
                                    <p:anim calcmode="lin" valueType="num">
                                      <p:cBhvr additive="base">
                                        <p:cTn id="30" dur="500" fill="hold"/>
                                        <p:tgtEl>
                                          <p:spTgt spid="18"/>
                                        </p:tgtEl>
                                        <p:attrNameLst>
                                          <p:attrName>ppt_y</p:attrName>
                                        </p:attrNameLst>
                                      </p:cBhvr>
                                      <p:tavLst>
                                        <p:tav tm="0">
                                          <p:val>
                                            <p:strVal val="#ppt_y"/>
                                          </p:val>
                                        </p:tav>
                                        <p:tav tm="100000">
                                          <p:val>
                                            <p:strVal val="#ppt_y"/>
                                          </p:val>
                                        </p:tav>
                                      </p:tavLst>
                                    </p:anim>
                                  </p:childTnLst>
                                </p:cTn>
                              </p:par>
                              <p:par>
                                <p:cTn id="31" presetID="22" presetClass="entr" presetSubtype="8"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left)">
                                      <p:cBhvr>
                                        <p:cTn id="33" dur="500"/>
                                        <p:tgtEl>
                                          <p:spTgt spid="17"/>
                                        </p:tgtEl>
                                      </p:cBhvr>
                                    </p:animEffect>
                                  </p:childTnLst>
                                </p:cTn>
                              </p:par>
                              <p:par>
                                <p:cTn id="34" presetID="2" presetClass="entr" presetSubtype="8"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 calcmode="lin" valueType="num">
                                      <p:cBhvr additive="base">
                                        <p:cTn id="36" dur="500" fill="hold"/>
                                        <p:tgtEl>
                                          <p:spTgt spid="22"/>
                                        </p:tgtEl>
                                        <p:attrNameLst>
                                          <p:attrName>ppt_x</p:attrName>
                                        </p:attrNameLst>
                                      </p:cBhvr>
                                      <p:tavLst>
                                        <p:tav tm="0">
                                          <p:val>
                                            <p:strVal val="0-#ppt_w/2"/>
                                          </p:val>
                                        </p:tav>
                                        <p:tav tm="100000">
                                          <p:val>
                                            <p:strVal val="#ppt_x"/>
                                          </p:val>
                                        </p:tav>
                                      </p:tavLst>
                                    </p:anim>
                                    <p:anim calcmode="lin" valueType="num">
                                      <p:cBhvr additive="base">
                                        <p:cTn id="37" dur="500" fill="hold"/>
                                        <p:tgtEl>
                                          <p:spTgt spid="22"/>
                                        </p:tgtEl>
                                        <p:attrNameLst>
                                          <p:attrName>ppt_y</p:attrName>
                                        </p:attrNameLst>
                                      </p:cBhvr>
                                      <p:tavLst>
                                        <p:tav tm="0">
                                          <p:val>
                                            <p:strVal val="#ppt_y"/>
                                          </p:val>
                                        </p:tav>
                                        <p:tav tm="100000">
                                          <p:val>
                                            <p:strVal val="#ppt_y"/>
                                          </p:val>
                                        </p:tav>
                                      </p:tavLst>
                                    </p:anim>
                                  </p:childTnLst>
                                </p:cTn>
                              </p:par>
                              <p:par>
                                <p:cTn id="38" presetID="22" presetClass="entr" presetSubtype="8"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left)">
                                      <p:cBhvr>
                                        <p:cTn id="40" dur="500"/>
                                        <p:tgtEl>
                                          <p:spTgt spid="21"/>
                                        </p:tgtEl>
                                      </p:cBhvr>
                                    </p:animEffect>
                                  </p:childTnLst>
                                </p:cTn>
                              </p:par>
                            </p:childTnLst>
                          </p:cTn>
                        </p:par>
                        <p:par>
                          <p:cTn id="41" fill="hold">
                            <p:stCondLst>
                              <p:cond delay="1000"/>
                            </p:stCondLst>
                            <p:childTnLst>
                              <p:par>
                                <p:cTn id="42" presetID="41" presetClass="entr" presetSubtype="0" fill="hold" nodeType="afterEffect">
                                  <p:stCondLst>
                                    <p:cond delay="0"/>
                                  </p:stCondLst>
                                  <p:iterate type="lt">
                                    <p:tmPct val="10000"/>
                                  </p:iterate>
                                  <p:childTnLst>
                                    <p:set>
                                      <p:cBhvr>
                                        <p:cTn id="43" dur="1" fill="hold">
                                          <p:stCondLst>
                                            <p:cond delay="0"/>
                                          </p:stCondLst>
                                        </p:cTn>
                                        <p:tgtEl>
                                          <p:spTgt spid="25">
                                            <p:txEl>
                                              <p:pRg st="0" end="0"/>
                                            </p:txEl>
                                          </p:spTgt>
                                        </p:tgtEl>
                                        <p:attrNameLst>
                                          <p:attrName>style.visibility</p:attrName>
                                        </p:attrNameLst>
                                      </p:cBhvr>
                                      <p:to>
                                        <p:strVal val="visible"/>
                                      </p:to>
                                    </p:set>
                                    <p:anim calcmode="lin" valueType="num">
                                      <p:cBhvr>
                                        <p:cTn id="44" dur="500" fill="hold"/>
                                        <p:tgtEl>
                                          <p:spTgt spid="25">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25">
                                            <p:txEl>
                                              <p:pRg st="0" end="0"/>
                                            </p:txEl>
                                          </p:spTgt>
                                        </p:tgtEl>
                                        <p:attrNameLst>
                                          <p:attrName>ppt_y</p:attrName>
                                        </p:attrNameLst>
                                      </p:cBhvr>
                                      <p:tavLst>
                                        <p:tav tm="0">
                                          <p:val>
                                            <p:strVal val="#ppt_y"/>
                                          </p:val>
                                        </p:tav>
                                        <p:tav tm="100000">
                                          <p:val>
                                            <p:strVal val="#ppt_y"/>
                                          </p:val>
                                        </p:tav>
                                      </p:tavLst>
                                    </p:anim>
                                    <p:anim calcmode="lin" valueType="num">
                                      <p:cBhvr>
                                        <p:cTn id="46" dur="500" fill="hold"/>
                                        <p:tgtEl>
                                          <p:spTgt spid="25">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25">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3" grpId="0" animBg="1"/>
      <p:bldP spid="17" grpId="0" animBg="1"/>
      <p:bldP spid="2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顺序图的元素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TextBox 76"/>
          <p:cNvSpPr txBox="1"/>
          <p:nvPr/>
        </p:nvSpPr>
        <p:spPr>
          <a:xfrm>
            <a:off x="0" y="1171273"/>
            <a:ext cx="11547219" cy="1015663"/>
          </a:xfrm>
          <a:prstGeom prst="rect">
            <a:avLst/>
          </a:prstGeom>
          <a:noFill/>
          <a:ln w="15875">
            <a:noFill/>
            <a:prstDash val="dash"/>
          </a:ln>
        </p:spPr>
        <p:txBody>
          <a:bodyPr wrap="square" rtlCol="0">
            <a:spAutoFit/>
          </a:bodyPr>
          <a:lstStyle/>
          <a:p>
            <a:pPr marL="800100" lvl="1" indent="-342900">
              <a:buFont typeface="Wingdings" panose="05000000000000000000" pitchFamily="2" charset="2"/>
              <a:buChar char="n"/>
            </a:pPr>
            <a:r>
              <a:rPr kumimoji="1" lang="zh-CN" altLang="en-US" sz="2000" b="1" dirty="0" smtClean="0">
                <a:latin typeface="Tahoma" panose="020B0604030504040204" pitchFamily="34" charset="0"/>
              </a:rPr>
              <a:t>每个</a:t>
            </a:r>
            <a:r>
              <a:rPr kumimoji="1" lang="zh-CN" altLang="en-US" sz="2000" b="1" dirty="0">
                <a:latin typeface="Tahoma" panose="020B0604030504040204" pitchFamily="34" charset="0"/>
              </a:rPr>
              <a:t>对象都有自己的生命线，生命线在顺序图中表示为从对象 图标向下延伸的一条虚线，表示对象在特定时间内的存在。</a:t>
            </a:r>
            <a:endParaRPr kumimoji="1" lang="zh-CN" altLang="en-US" sz="2000" b="1" dirty="0">
              <a:latin typeface="Tahoma" panose="020B0604030504040204" pitchFamily="34" charset="0"/>
            </a:endParaRPr>
          </a:p>
          <a:p>
            <a:pPr marL="800100" lvl="1" indent="-342900">
              <a:buFont typeface="Wingdings" panose="05000000000000000000" pitchFamily="2" charset="2"/>
              <a:buChar char="n"/>
            </a:pPr>
            <a:endParaRPr kumimoji="1" lang="en-US" altLang="zh-CN" sz="2000" b="1" dirty="0" smtClean="0">
              <a:latin typeface="Tahoma" panose="020B0604030504040204" pitchFamily="34" charset="0"/>
            </a:endParaRPr>
          </a:p>
        </p:txBody>
      </p:sp>
      <p:sp>
        <p:nvSpPr>
          <p:cNvPr id="4" name="矩形 3"/>
          <p:cNvSpPr/>
          <p:nvPr/>
        </p:nvSpPr>
        <p:spPr>
          <a:xfrm>
            <a:off x="-240704" y="726132"/>
            <a:ext cx="2897841" cy="830997"/>
          </a:xfrm>
          <a:prstGeom prst="rect">
            <a:avLst/>
          </a:prstGeom>
        </p:spPr>
        <p:txBody>
          <a:bodyPr wrap="square">
            <a:spAutoFit/>
          </a:bodyPr>
          <a:lstStyle/>
          <a:p>
            <a:pPr lvl="1"/>
            <a:r>
              <a:rPr kumimoji="1" lang="zh-CN" altLang="en-US" sz="2400" b="1" dirty="0" smtClean="0">
                <a:solidFill>
                  <a:srgbClr val="FF0000"/>
                </a:solidFill>
                <a:latin typeface="Tahoma" panose="020B0604030504040204" pitchFamily="34" charset="0"/>
              </a:rPr>
              <a:t>（</a:t>
            </a:r>
            <a:r>
              <a:rPr kumimoji="1" lang="en-US" altLang="zh-CN" sz="2400" b="1" dirty="0" smtClean="0">
                <a:solidFill>
                  <a:srgbClr val="FF0000"/>
                </a:solidFill>
                <a:latin typeface="Tahoma" panose="020B0604030504040204" pitchFamily="34" charset="0"/>
              </a:rPr>
              <a:t>2</a:t>
            </a:r>
            <a:r>
              <a:rPr kumimoji="1" lang="zh-CN" altLang="en-US" sz="2400" b="1" dirty="0">
                <a:solidFill>
                  <a:srgbClr val="FF0000"/>
                </a:solidFill>
                <a:latin typeface="Tahoma" panose="020B0604030504040204" pitchFamily="34" charset="0"/>
              </a:rPr>
              <a:t>） </a:t>
            </a:r>
            <a:r>
              <a:rPr kumimoji="1" lang="zh-CN" altLang="en-US" sz="2400" b="1" dirty="0" smtClean="0">
                <a:solidFill>
                  <a:srgbClr val="FF0000"/>
                </a:solidFill>
                <a:latin typeface="Tahoma" panose="020B0604030504040204" pitchFamily="34" charset="0"/>
              </a:rPr>
              <a:t>生命线</a:t>
            </a:r>
            <a:endParaRPr kumimoji="1" lang="zh-CN" altLang="en-US" sz="2400" b="1" dirty="0">
              <a:solidFill>
                <a:srgbClr val="FF0000"/>
              </a:solidFill>
              <a:latin typeface="Tahoma" panose="020B0604030504040204" pitchFamily="34" charset="0"/>
            </a:endParaRPr>
          </a:p>
          <a:p>
            <a:pPr lvl="1"/>
            <a:endParaRPr kumimoji="1" lang="zh-CN" altLang="en-US" sz="2400" b="1" dirty="0">
              <a:solidFill>
                <a:srgbClr val="FF0000"/>
              </a:solidFill>
              <a:latin typeface="Tahoma" panose="020B0604030504040204" pitchFamily="34" charset="0"/>
            </a:endParaRPr>
          </a:p>
        </p:txBody>
      </p:sp>
      <p:pic>
        <p:nvPicPr>
          <p:cNvPr id="5" name="图片 4"/>
          <p:cNvPicPr>
            <a:picLocks noChangeAspect="1"/>
          </p:cNvPicPr>
          <p:nvPr/>
        </p:nvPicPr>
        <p:blipFill>
          <a:blip r:embed="rId1"/>
          <a:stretch>
            <a:fillRect/>
          </a:stretch>
        </p:blipFill>
        <p:spPr>
          <a:xfrm>
            <a:off x="1108917" y="1991351"/>
            <a:ext cx="9974165" cy="4828202"/>
          </a:xfrm>
          <a:prstGeom prst="rect">
            <a:avLst/>
          </a:prstGeom>
        </p:spPr>
      </p:pic>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201244"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活动图元素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矩形 3"/>
          <p:cNvSpPr/>
          <p:nvPr/>
        </p:nvSpPr>
        <p:spPr>
          <a:xfrm>
            <a:off x="695400" y="1565768"/>
            <a:ext cx="10887892" cy="1200329"/>
          </a:xfrm>
          <a:prstGeom prst="rect">
            <a:avLst/>
          </a:prstGeom>
        </p:spPr>
        <p:txBody>
          <a:bodyPr wrap="square">
            <a:spAutoFit/>
          </a:bodyPr>
          <a:lstStyle/>
          <a:p>
            <a:pPr marL="342900" indent="-342900">
              <a:buFont typeface="Wingdings" panose="05000000000000000000" pitchFamily="2" charset="2"/>
              <a:buChar char="l"/>
            </a:pPr>
            <a:r>
              <a:rPr lang="zh-CN" altLang="en-US" sz="2400" b="1" dirty="0" smtClean="0"/>
              <a:t>初始</a:t>
            </a:r>
            <a:r>
              <a:rPr lang="zh-CN" altLang="en-US" sz="2400" b="1" dirty="0"/>
              <a:t>节点</a:t>
            </a:r>
            <a:r>
              <a:rPr lang="zh-CN" altLang="en-US" sz="2400" dirty="0"/>
              <a:t>表示活动的起点</a:t>
            </a:r>
            <a:r>
              <a:rPr lang="en-US" altLang="zh-CN" sz="2400" dirty="0"/>
              <a:t>;</a:t>
            </a:r>
            <a:r>
              <a:rPr lang="zh-CN" altLang="en-US" sz="2400" b="1" dirty="0"/>
              <a:t>终点</a:t>
            </a:r>
            <a:r>
              <a:rPr lang="zh-CN" altLang="en-US" sz="2400" dirty="0"/>
              <a:t>表示活动的终结点</a:t>
            </a:r>
            <a:r>
              <a:rPr lang="zh-CN" altLang="en-US" sz="2400" dirty="0" smtClean="0"/>
              <a:t>。</a:t>
            </a:r>
            <a:endParaRPr lang="en-US" altLang="zh-CN" sz="2400" dirty="0" smtClean="0"/>
          </a:p>
          <a:p>
            <a:pPr marL="342900" indent="-342900">
              <a:buFont typeface="Wingdings" panose="05000000000000000000" pitchFamily="2" charset="2"/>
              <a:buChar char="l"/>
            </a:pPr>
            <a:r>
              <a:rPr lang="zh-CN" altLang="en-US" sz="2400" dirty="0" smtClean="0"/>
              <a:t>用</a:t>
            </a:r>
            <a:r>
              <a:rPr lang="zh-CN" altLang="en-US" sz="2400" dirty="0"/>
              <a:t>一个实心圆表示初始节点，用一个圆圈内加一个实心圆来表示活动终点</a:t>
            </a:r>
            <a:r>
              <a:rPr lang="zh-CN" altLang="en-US" sz="2400" dirty="0" smtClean="0"/>
              <a:t>．</a:t>
            </a:r>
            <a:endParaRPr lang="en-US" altLang="zh-CN" sz="2400" dirty="0" smtClean="0"/>
          </a:p>
          <a:p>
            <a:pPr marL="342900" indent="-342900">
              <a:buFont typeface="Wingdings" panose="05000000000000000000" pitchFamily="2" charset="2"/>
              <a:buChar char="l"/>
            </a:pPr>
            <a:r>
              <a:rPr lang="zh-CN" altLang="en-US" sz="2400" dirty="0" smtClean="0"/>
              <a:t>在</a:t>
            </a:r>
            <a:r>
              <a:rPr lang="zh-CN" altLang="en-US" sz="2400" dirty="0"/>
              <a:t>活动图中，可能包含多个活动终点，但有且仅有一个起始点。</a:t>
            </a:r>
            <a:endParaRPr lang="zh-CN" altLang="en-US" sz="2400" dirty="0"/>
          </a:p>
        </p:txBody>
      </p:sp>
      <p:sp>
        <p:nvSpPr>
          <p:cNvPr id="5" name="矩形 4"/>
          <p:cNvSpPr/>
          <p:nvPr/>
        </p:nvSpPr>
        <p:spPr>
          <a:xfrm>
            <a:off x="-68174" y="852739"/>
            <a:ext cx="4131259" cy="584775"/>
          </a:xfrm>
          <a:prstGeom prst="rect">
            <a:avLst/>
          </a:prstGeom>
        </p:spPr>
        <p:txBody>
          <a:bodyPr wrap="none">
            <a:spAutoFit/>
          </a:bodyPr>
          <a:lstStyle/>
          <a:p>
            <a:r>
              <a:rPr lang="zh-CN" altLang="en-US" sz="3200" b="1" dirty="0">
                <a:latin typeface="微软雅黑" panose="020B0503020204020204" pitchFamily="34" charset="-122"/>
                <a:ea typeface="微软雅黑" panose="020B0503020204020204" pitchFamily="34" charset="-122"/>
                <a:cs typeface="Clear Sans" panose="020B0503030202020304" pitchFamily="34" charset="0"/>
              </a:rPr>
              <a:t>（</a:t>
            </a:r>
            <a:r>
              <a:rPr lang="en-US" altLang="zh-CN" sz="3200" b="1" dirty="0">
                <a:latin typeface="微软雅黑" panose="020B0503020204020204" pitchFamily="34" charset="-122"/>
                <a:ea typeface="微软雅黑" panose="020B0503020204020204" pitchFamily="34" charset="-122"/>
                <a:cs typeface="Clear Sans" panose="020B0503030202020304" pitchFamily="34" charset="0"/>
              </a:rPr>
              <a:t>1</a:t>
            </a:r>
            <a:r>
              <a:rPr lang="zh-CN" altLang="en-US" sz="3200" b="1" dirty="0">
                <a:latin typeface="微软雅黑" panose="020B0503020204020204" pitchFamily="34" charset="-122"/>
                <a:ea typeface="微软雅黑" panose="020B0503020204020204" pitchFamily="34" charset="-122"/>
                <a:cs typeface="Clear Sans" panose="020B0503030202020304" pitchFamily="34" charset="0"/>
              </a:rPr>
              <a:t>）初始节点和终点</a:t>
            </a:r>
            <a:endParaRPr lang="en-US" altLang="zh-CN" sz="3200" b="1" dirty="0">
              <a:latin typeface="微软雅黑" panose="020B0503020204020204" pitchFamily="34" charset="-122"/>
              <a:ea typeface="微软雅黑" panose="020B0503020204020204" pitchFamily="34" charset="-122"/>
              <a:cs typeface="Clear Sans" panose="020B0503030202020304" pitchFamily="34" charset="0"/>
            </a:endParaRPr>
          </a:p>
        </p:txBody>
      </p:sp>
      <p:pic>
        <p:nvPicPr>
          <p:cNvPr id="6" name="图片 5"/>
          <p:cNvPicPr>
            <a:picLocks noChangeAspect="1"/>
          </p:cNvPicPr>
          <p:nvPr/>
        </p:nvPicPr>
        <p:blipFill>
          <a:blip r:embed="rId1"/>
          <a:stretch>
            <a:fillRect/>
          </a:stretch>
        </p:blipFill>
        <p:spPr>
          <a:xfrm>
            <a:off x="829004" y="4244063"/>
            <a:ext cx="2485714" cy="790476"/>
          </a:xfrm>
          <a:prstGeom prst="rect">
            <a:avLst/>
          </a:prstGeom>
        </p:spPr>
      </p:pic>
      <p:pic>
        <p:nvPicPr>
          <p:cNvPr id="7" name="图片 6"/>
          <p:cNvPicPr>
            <a:picLocks noChangeAspect="1"/>
          </p:cNvPicPr>
          <p:nvPr/>
        </p:nvPicPr>
        <p:blipFill>
          <a:blip r:embed="rId2"/>
          <a:stretch>
            <a:fillRect/>
          </a:stretch>
        </p:blipFill>
        <p:spPr>
          <a:xfrm>
            <a:off x="4924990" y="3797733"/>
            <a:ext cx="6532545" cy="2272667"/>
          </a:xfrm>
          <a:prstGeom prst="rect">
            <a:avLst/>
          </a:prstGeom>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201244"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活动图元素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TextBox 75"/>
          <p:cNvSpPr txBox="1"/>
          <p:nvPr/>
        </p:nvSpPr>
        <p:spPr>
          <a:xfrm>
            <a:off x="21692" y="743246"/>
            <a:ext cx="2079415" cy="584775"/>
          </a:xfrm>
          <a:prstGeom prst="rect">
            <a:avLst/>
          </a:prstGeom>
          <a:noFill/>
        </p:spPr>
        <p:txBody>
          <a:bodyPr wrap="none" rtlCol="0">
            <a:spAutoFit/>
          </a:bodyPr>
          <a:lstStyle/>
          <a:p>
            <a:r>
              <a:rPr lang="zh-CN" altLang="en-US" sz="3200" b="1" dirty="0" smtClean="0">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rPr>
              <a:t>（</a:t>
            </a:r>
            <a:r>
              <a:rPr lang="en-US" altLang="zh-CN" sz="3200" b="1" dirty="0" smtClean="0">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rPr>
              <a:t>2</a:t>
            </a:r>
            <a:r>
              <a:rPr lang="zh-CN" altLang="en-US" sz="3200" b="1" dirty="0" smtClean="0">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rPr>
              <a:t>）活动</a:t>
            </a:r>
            <a:endParaRPr lang="en-US" sz="3200" b="1" dirty="0">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endParaRPr>
          </a:p>
        </p:txBody>
      </p:sp>
      <p:sp>
        <p:nvSpPr>
          <p:cNvPr id="2" name="文本框 1"/>
          <p:cNvSpPr txBox="1"/>
          <p:nvPr/>
        </p:nvSpPr>
        <p:spPr>
          <a:xfrm>
            <a:off x="328930" y="1360170"/>
            <a:ext cx="6691630" cy="4707890"/>
          </a:xfrm>
          <a:prstGeom prst="rect">
            <a:avLst/>
          </a:prstGeom>
          <a:noFill/>
          <a:ln>
            <a:solidFill>
              <a:srgbClr val="1F7BDC"/>
            </a:solidFill>
          </a:ln>
        </p:spPr>
        <p:txBody>
          <a:bodyPr wrap="square" rtlCol="0" anchor="t">
            <a:spAutoFit/>
          </a:bodyPr>
          <a:p>
            <a:r>
              <a:rPr lang="zh-CN" altLang="en-US" sz="2400">
                <a:latin typeface="微软雅黑" panose="020B0503020204020204" pitchFamily="34" charset="-122"/>
                <a:ea typeface="微软雅黑" panose="020B0503020204020204" pitchFamily="34" charset="-122"/>
                <a:cs typeface="微软雅黑" panose="020B0503020204020204" pitchFamily="34" charset="-122"/>
              </a:rPr>
              <a:t>在活动图中，"</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活动</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"通常指的</a:t>
            </a:r>
            <a:r>
              <a:rPr lang="zh-CN" altLang="en-US"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是系统、用户或其他参与者执行的特定任务或操作</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。这些活动描述了流程中的关键步骤或动作，通常用于表示需要执行的工作单元或任务。</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buFont typeface="Wingdings" panose="05000000000000000000" charset="0"/>
              <a:buChar char="l"/>
            </a:pP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基本活动（Action）</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 表示简单的、不可分解的操作或任务，例如发送邮件、计算数据等。</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buFont typeface="Wingdings" panose="05000000000000000000" charset="0"/>
              <a:buChar char="l"/>
            </a:pP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buFont typeface="Wingdings" panose="05000000000000000000" charset="0"/>
              <a:buChar char="l"/>
            </a:pP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业务活动（Business Process）</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 表示更复杂的业务流程或操作，可能包含多个子活动或步骤。</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buFont typeface="Wingdings" panose="05000000000000000000" charset="0"/>
              <a:buChar char="l"/>
            </a:pP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buFont typeface="Wingdings" panose="05000000000000000000" charset="0"/>
              <a:buChar char="l"/>
            </a:pP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调用行为（Call Behavior Action）</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 表示调用其他活动、操作或函数的操作，用于引用其他活动图或子活动。</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文本框 10"/>
          <p:cNvSpPr txBox="1"/>
          <p:nvPr/>
        </p:nvSpPr>
        <p:spPr>
          <a:xfrm>
            <a:off x="7263765" y="1360170"/>
            <a:ext cx="4258945" cy="3415030"/>
          </a:xfrm>
          <a:prstGeom prst="rect">
            <a:avLst/>
          </a:prstGeom>
          <a:noFill/>
        </p:spPr>
        <p:txBody>
          <a:bodyPr wrap="square" rtlCol="0" anchor="t">
            <a:spAutoFit/>
          </a:bodyPr>
          <a:p>
            <a:pPr>
              <a:buClrTx/>
              <a:buSzTx/>
              <a:buFontTx/>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例如，在</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一个在线购物应用的活动图中</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，可能包含以下活动：</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a:buClrTx/>
              <a:buSzTx/>
              <a:buFontTx/>
            </a:pP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buClrTx/>
              <a:buSzTx/>
              <a:buFont typeface="Wingdings" panose="05000000000000000000" charset="0"/>
              <a:buChar char="l"/>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浏览商品</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buClrTx/>
              <a:buSzTx/>
              <a:buFont typeface="Wingdings" panose="05000000000000000000" charset="0"/>
              <a:buChar char="l"/>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添加商品到购物车</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buClrTx/>
              <a:buSzTx/>
              <a:buFont typeface="Wingdings" panose="05000000000000000000" charset="0"/>
              <a:buChar char="l"/>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结算购物车</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buClrTx/>
              <a:buSzTx/>
              <a:buFont typeface="Wingdings" panose="05000000000000000000" charset="0"/>
              <a:buChar char="l"/>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选择支付方式</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buClrTx/>
              <a:buSzTx/>
              <a:buFont typeface="Wingdings" panose="05000000000000000000" charset="0"/>
              <a:buChar char="l"/>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完成支付</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buClrTx/>
              <a:buSzTx/>
              <a:buFont typeface="Wingdings" panose="05000000000000000000" charset="0"/>
              <a:buChar char="l"/>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确认订单</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1" name="图片 100"/>
          <p:cNvPicPr/>
          <p:nvPr/>
        </p:nvPicPr>
        <p:blipFill>
          <a:blip r:embed="rId1"/>
          <a:srcRect l="7256" t="7490" r="7646" b="2710"/>
          <a:stretch>
            <a:fillRect/>
          </a:stretch>
        </p:blipFill>
        <p:spPr>
          <a:xfrm>
            <a:off x="9578340" y="4173220"/>
            <a:ext cx="2216785" cy="1894840"/>
          </a:xfrm>
          <a:prstGeom prst="rect">
            <a:avLst/>
          </a:prstGeom>
          <a:noFill/>
          <a:ln w="9525">
            <a:noFill/>
          </a:ln>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201244"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活动图元素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TextBox 75"/>
          <p:cNvSpPr txBox="1"/>
          <p:nvPr/>
        </p:nvSpPr>
        <p:spPr>
          <a:xfrm>
            <a:off x="21692" y="743246"/>
            <a:ext cx="2079415" cy="584775"/>
          </a:xfrm>
          <a:prstGeom prst="rect">
            <a:avLst/>
          </a:prstGeom>
          <a:noFill/>
        </p:spPr>
        <p:txBody>
          <a:bodyPr wrap="none" rtlCol="0">
            <a:spAutoFit/>
          </a:bodyPr>
          <a:lstStyle/>
          <a:p>
            <a:r>
              <a:rPr lang="zh-CN" altLang="en-US" sz="3200" b="1" dirty="0" smtClean="0">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rPr>
              <a:t>（</a:t>
            </a:r>
            <a:r>
              <a:rPr lang="en-US" altLang="zh-CN" sz="3200" b="1" dirty="0" smtClean="0">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rPr>
              <a:t>2</a:t>
            </a:r>
            <a:r>
              <a:rPr lang="zh-CN" altLang="en-US" sz="3200" b="1" dirty="0" smtClean="0">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rPr>
              <a:t>）活动</a:t>
            </a:r>
            <a:endParaRPr lang="en-US" sz="3200" b="1" dirty="0">
              <a:solidFill>
                <a:schemeClr val="tx1"/>
              </a:solidFill>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endParaRPr>
          </a:p>
        </p:txBody>
      </p:sp>
      <p:sp>
        <p:nvSpPr>
          <p:cNvPr id="6" name="矩形 5"/>
          <p:cNvSpPr/>
          <p:nvPr/>
        </p:nvSpPr>
        <p:spPr>
          <a:xfrm>
            <a:off x="381063" y="1456076"/>
            <a:ext cx="11399273" cy="460375"/>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活动图中要区分</a:t>
            </a: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动作状态（</a:t>
            </a:r>
            <a:r>
              <a:rPr lang="en-US" altLang="zh-CN"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action state</a:t>
            </a: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和</a:t>
            </a: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活动</a:t>
            </a:r>
            <a:r>
              <a:rPr lang="zh-CN" altLang="en-US" sz="2400" b="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状态（</a:t>
            </a:r>
            <a:r>
              <a:rPr lang="en-US" altLang="zh-CN"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activity state</a:t>
            </a: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两个概念</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456628" y="2333702"/>
            <a:ext cx="10679179" cy="1846168"/>
          </a:xfrm>
          <a:prstGeom prst="rect">
            <a:avLst/>
          </a:prstGeom>
        </p:spPr>
      </p:pic>
      <p:sp>
        <p:nvSpPr>
          <p:cNvPr id="8" name="矩形标注 7"/>
          <p:cNvSpPr/>
          <p:nvPr/>
        </p:nvSpPr>
        <p:spPr>
          <a:xfrm>
            <a:off x="1136965" y="5091827"/>
            <a:ext cx="1727735" cy="701457"/>
          </a:xfrm>
          <a:prstGeom prst="wedgeRectCallout">
            <a:avLst>
              <a:gd name="adj1" fmla="val 20376"/>
              <a:gd name="adj2" fmla="val -156222"/>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b="1" dirty="0" smtClean="0"/>
              <a:t>活动状态</a:t>
            </a:r>
            <a:endParaRPr lang="zh-CN" altLang="en-US" b="1" dirty="0"/>
          </a:p>
        </p:txBody>
      </p:sp>
      <p:sp>
        <p:nvSpPr>
          <p:cNvPr id="9" name="矩形标注 8"/>
          <p:cNvSpPr/>
          <p:nvPr/>
        </p:nvSpPr>
        <p:spPr>
          <a:xfrm>
            <a:off x="4932351" y="5091827"/>
            <a:ext cx="1727735" cy="701457"/>
          </a:xfrm>
          <a:prstGeom prst="wedgeRectCallout">
            <a:avLst>
              <a:gd name="adj1" fmla="val 20376"/>
              <a:gd name="adj2" fmla="val -1562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动作</a:t>
            </a:r>
            <a:r>
              <a:rPr lang="zh-CN" altLang="en-US" b="1" dirty="0" smtClean="0"/>
              <a:t>状态</a:t>
            </a:r>
            <a:endParaRPr lang="zh-CN" altLang="en-US" b="1" dirty="0"/>
          </a:p>
        </p:txBody>
      </p:sp>
      <p:sp>
        <p:nvSpPr>
          <p:cNvPr id="10" name="矩形标注 9"/>
          <p:cNvSpPr/>
          <p:nvPr/>
        </p:nvSpPr>
        <p:spPr>
          <a:xfrm>
            <a:off x="8364483" y="5091826"/>
            <a:ext cx="1727735" cy="701457"/>
          </a:xfrm>
          <a:prstGeom prst="wedgeRectCallout">
            <a:avLst>
              <a:gd name="adj1" fmla="val 20376"/>
              <a:gd name="adj2" fmla="val -1562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动作</a:t>
            </a:r>
            <a:r>
              <a:rPr lang="zh-CN" altLang="en-US" b="1" dirty="0" smtClean="0"/>
              <a:t>状态</a:t>
            </a:r>
            <a:endParaRPr lang="zh-CN" altLang="en-US" b="1" dirty="0"/>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201244"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活动图元素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TextBox 75"/>
          <p:cNvSpPr txBox="1"/>
          <p:nvPr/>
        </p:nvSpPr>
        <p:spPr>
          <a:xfrm>
            <a:off x="-34534" y="914357"/>
            <a:ext cx="2079415" cy="584775"/>
          </a:xfrm>
          <a:prstGeom prst="rect">
            <a:avLst/>
          </a:prstGeom>
          <a:noFill/>
        </p:spPr>
        <p:txBody>
          <a:bodyPr wrap="none" rtlCol="0">
            <a:spAutoFit/>
          </a:bodyPr>
          <a:lstStyle/>
          <a:p>
            <a:r>
              <a:rPr lang="zh-CN" altLang="en-US" sz="3200" b="1" dirty="0" smtClean="0">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rPr>
              <a:t>（</a:t>
            </a:r>
            <a:r>
              <a:rPr lang="en-US" altLang="zh-CN" sz="3200" b="1" dirty="0" smtClean="0">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rPr>
              <a:t>2</a:t>
            </a:r>
            <a:r>
              <a:rPr lang="zh-CN" altLang="en-US" sz="3200" b="1" dirty="0" smtClean="0">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rPr>
              <a:t>）活动</a:t>
            </a:r>
            <a:endParaRPr lang="en-US" sz="3200" b="1" dirty="0">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endParaRPr>
          </a:p>
        </p:txBody>
      </p:sp>
      <p:sp>
        <p:nvSpPr>
          <p:cNvPr id="5" name="矩形 4"/>
          <p:cNvSpPr/>
          <p:nvPr/>
        </p:nvSpPr>
        <p:spPr>
          <a:xfrm>
            <a:off x="305435" y="1628775"/>
            <a:ext cx="5181600" cy="4523105"/>
          </a:xfrm>
          <a:prstGeom prst="rect">
            <a:avLst/>
          </a:prstGeom>
        </p:spPr>
        <p:txBody>
          <a:bodyPr wrap="square">
            <a:spAutoFit/>
          </a:bodyPr>
          <a:lstStyle/>
          <a:p>
            <a:r>
              <a:rPr sz="2400" b="1" dirty="0">
                <a:latin typeface="微软雅黑" panose="020B0503020204020204" pitchFamily="34" charset="-122"/>
                <a:ea typeface="微软雅黑" panose="020B0503020204020204" pitchFamily="34" charset="-122"/>
                <a:cs typeface="微软雅黑" panose="020B0503020204020204" pitchFamily="34" charset="-122"/>
              </a:rPr>
              <a:t>动作状态（Action State）：</a:t>
            </a:r>
            <a:r>
              <a:rPr sz="2400" dirty="0">
                <a:latin typeface="微软雅黑" panose="020B0503020204020204" pitchFamily="34" charset="-122"/>
                <a:ea typeface="微软雅黑" panose="020B0503020204020204" pitchFamily="34" charset="-122"/>
                <a:cs typeface="微软雅黑" panose="020B0503020204020204" pitchFamily="34" charset="-122"/>
              </a:rPr>
              <a:t>动作状态表示系统在执行某个特定动作时的状态。</a:t>
            </a:r>
            <a:endParaRPr sz="2400" dirty="0">
              <a:latin typeface="微软雅黑" panose="020B0503020204020204" pitchFamily="34" charset="-122"/>
              <a:ea typeface="微软雅黑" panose="020B0503020204020204" pitchFamily="34" charset="-122"/>
              <a:cs typeface="微软雅黑" panose="020B0503020204020204" pitchFamily="34" charset="-122"/>
            </a:endParaRPr>
          </a:p>
          <a:p>
            <a:r>
              <a:rPr sz="24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它通常表示一个短暂的、不可中断的活动</a:t>
            </a:r>
            <a:r>
              <a:rPr sz="2400" dirty="0">
                <a:latin typeface="微软雅黑" panose="020B0503020204020204" pitchFamily="34" charset="-122"/>
                <a:ea typeface="微软雅黑" panose="020B0503020204020204" pitchFamily="34" charset="-122"/>
                <a:cs typeface="微软雅黑" panose="020B0503020204020204" pitchFamily="34" charset="-122"/>
              </a:rPr>
              <a:t>，只要该动作执行完毕，系统就会立即转移到下一个状态。</a:t>
            </a:r>
            <a:endParaRPr sz="2400" dirty="0">
              <a:latin typeface="微软雅黑" panose="020B0503020204020204" pitchFamily="34" charset="-122"/>
              <a:ea typeface="微软雅黑" panose="020B0503020204020204" pitchFamily="34" charset="-122"/>
              <a:cs typeface="微软雅黑" panose="020B0503020204020204" pitchFamily="34" charset="-122"/>
            </a:endParaRPr>
          </a:p>
          <a:p>
            <a:r>
              <a:rPr sz="2400" b="1" dirty="0">
                <a:latin typeface="微软雅黑" panose="020B0503020204020204" pitchFamily="34" charset="-122"/>
                <a:ea typeface="微软雅黑" panose="020B0503020204020204" pitchFamily="34" charset="-122"/>
                <a:cs typeface="微软雅黑" panose="020B0503020204020204" pitchFamily="34" charset="-122"/>
              </a:rPr>
              <a:t>活动状态（Activity State）：</a:t>
            </a:r>
            <a:r>
              <a:rPr sz="2400" dirty="0">
                <a:latin typeface="微软雅黑" panose="020B0503020204020204" pitchFamily="34" charset="-122"/>
                <a:ea typeface="微软雅黑" panose="020B0503020204020204" pitchFamily="34" charset="-122"/>
                <a:cs typeface="微软雅黑" panose="020B0503020204020204" pitchFamily="34" charset="-122"/>
              </a:rPr>
              <a:t>活动状态表示系统在执行一个长时间活动时的状态。</a:t>
            </a:r>
            <a:endParaRPr sz="2400" dirty="0">
              <a:latin typeface="微软雅黑" panose="020B0503020204020204" pitchFamily="34" charset="-122"/>
              <a:ea typeface="微软雅黑" panose="020B0503020204020204" pitchFamily="34" charset="-122"/>
              <a:cs typeface="微软雅黑" panose="020B0503020204020204" pitchFamily="34" charset="-122"/>
            </a:endParaRPr>
          </a:p>
          <a:p>
            <a:r>
              <a:rPr sz="24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它表示系统处于一种持续性的状态，可能需要一段时间来完成</a:t>
            </a:r>
            <a:r>
              <a:rPr sz="2400" dirty="0">
                <a:latin typeface="微软雅黑" panose="020B0503020204020204" pitchFamily="34" charset="-122"/>
                <a:ea typeface="微软雅黑" panose="020B0503020204020204" pitchFamily="34" charset="-122"/>
                <a:cs typeface="微软雅黑" panose="020B0503020204020204" pitchFamily="34" charset="-122"/>
              </a:rPr>
              <a:t>，期间系统可以执行其他活动或响应其他事件。</a:t>
            </a:r>
            <a:endParaRPr sz="24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0" name="图片 99"/>
          <p:cNvPicPr/>
          <p:nvPr/>
        </p:nvPicPr>
        <p:blipFill>
          <a:blip r:embed="rId1"/>
          <a:stretch>
            <a:fillRect/>
          </a:stretch>
        </p:blipFill>
        <p:spPr>
          <a:xfrm>
            <a:off x="6023610" y="1746885"/>
            <a:ext cx="2449195" cy="3438525"/>
          </a:xfrm>
          <a:prstGeom prst="rect">
            <a:avLst/>
          </a:prstGeom>
          <a:noFill/>
          <a:ln w="9525">
            <a:noFill/>
          </a:ln>
        </p:spPr>
      </p:pic>
      <p:sp>
        <p:nvSpPr>
          <p:cNvPr id="2" name="文本框 1"/>
          <p:cNvSpPr txBox="1"/>
          <p:nvPr/>
        </p:nvSpPr>
        <p:spPr>
          <a:xfrm>
            <a:off x="5857875" y="5493385"/>
            <a:ext cx="2780665" cy="368300"/>
          </a:xfrm>
          <a:prstGeom prst="rect">
            <a:avLst/>
          </a:prstGeom>
          <a:noFill/>
        </p:spPr>
        <p:txBody>
          <a:bodyPr wrap="square" rtlCol="0" anchor="t">
            <a:spAutoFit/>
          </a:bodyPr>
          <a:p>
            <a:r>
              <a:rPr lang="zh-CN" altLang="en-US" b="1"/>
              <a:t>动作状态示例：支付订单</a:t>
            </a:r>
            <a:endParaRPr lang="zh-CN" altLang="en-US" b="1"/>
          </a:p>
        </p:txBody>
      </p:sp>
      <p:pic>
        <p:nvPicPr>
          <p:cNvPr id="101" name="图片 100"/>
          <p:cNvPicPr/>
          <p:nvPr/>
        </p:nvPicPr>
        <p:blipFill>
          <a:blip r:embed="rId2"/>
          <a:srcRect t="17371" b="17829"/>
          <a:stretch>
            <a:fillRect/>
          </a:stretch>
        </p:blipFill>
        <p:spPr>
          <a:xfrm>
            <a:off x="9078595" y="1628140"/>
            <a:ext cx="2695575" cy="3632835"/>
          </a:xfrm>
          <a:prstGeom prst="rect">
            <a:avLst/>
          </a:prstGeom>
          <a:noFill/>
          <a:ln w="9525">
            <a:noFill/>
          </a:ln>
        </p:spPr>
      </p:pic>
      <p:sp>
        <p:nvSpPr>
          <p:cNvPr id="6" name="文本框 5"/>
          <p:cNvSpPr txBox="1"/>
          <p:nvPr/>
        </p:nvSpPr>
        <p:spPr>
          <a:xfrm>
            <a:off x="9140825" y="5493385"/>
            <a:ext cx="2800350" cy="368300"/>
          </a:xfrm>
          <a:prstGeom prst="rect">
            <a:avLst/>
          </a:prstGeom>
          <a:noFill/>
        </p:spPr>
        <p:txBody>
          <a:bodyPr wrap="square" rtlCol="0" anchor="t">
            <a:spAutoFit/>
          </a:bodyPr>
          <a:p>
            <a:r>
              <a:rPr lang="zh-CN" altLang="en-US" b="1"/>
              <a:t>活动状态示例：等待发货</a:t>
            </a:r>
            <a:endParaRPr lang="zh-CN" altLang="en-US" b="1"/>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201244"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活动图元素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23545" y="954405"/>
            <a:ext cx="10699115" cy="3415030"/>
          </a:xfrm>
          <a:prstGeom prst="rect">
            <a:avLst/>
          </a:prstGeom>
          <a:noFill/>
        </p:spPr>
        <p:txBody>
          <a:bodyPr wrap="square" rtlCol="0" anchor="t">
            <a:spAutoFit/>
          </a:bodyPr>
          <a:p>
            <a:pPr indent="0" fontAlgn="auto">
              <a:lnSpc>
                <a:spcPct val="15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在</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一个在线预订餐厅的应用程序</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的活动图中，用户浏览餐厅菜单并选择菜品，餐厅接受预订并确认。在这个场景中，</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以下哪个不是活动状态</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a) 用户浏览餐厅菜单并选择菜品。</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b) 系统发送预订请求到餐厅。</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c) 用户等待餐厅确认预订的结果。</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d) 餐厅接受预订并确认。</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201244"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活动图元素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15" name="矩形 14"/>
          <p:cNvSpPr/>
          <p:nvPr/>
        </p:nvSpPr>
        <p:spPr>
          <a:xfrm>
            <a:off x="161319" y="713380"/>
            <a:ext cx="5481656" cy="954107"/>
          </a:xfrm>
          <a:prstGeom prst="rect">
            <a:avLst/>
          </a:prstGeom>
        </p:spPr>
        <p:txBody>
          <a:bodyPr wrap="square">
            <a:spAutoFit/>
          </a:bodyPr>
          <a:lstStyle/>
          <a:p>
            <a:r>
              <a:rPr lang="zh-CN" altLang="en-US" sz="2800" b="1" dirty="0" smtClean="0">
                <a:solidFill>
                  <a:srgbClr val="4B4B4B"/>
                </a:solidFill>
                <a:latin typeface="-apple-system"/>
              </a:rPr>
              <a:t> 判断活动图中的动作状态和活动状态？</a:t>
            </a:r>
            <a:endParaRPr lang="zh-CN" altLang="en-US" sz="2800" dirty="0"/>
          </a:p>
        </p:txBody>
      </p:sp>
      <p:pic>
        <p:nvPicPr>
          <p:cNvPr id="16" name="图片 15"/>
          <p:cNvPicPr>
            <a:picLocks noChangeAspect="1"/>
          </p:cNvPicPr>
          <p:nvPr/>
        </p:nvPicPr>
        <p:blipFill>
          <a:blip r:embed="rId1"/>
          <a:stretch>
            <a:fillRect/>
          </a:stretch>
        </p:blipFill>
        <p:spPr>
          <a:xfrm>
            <a:off x="7144951" y="0"/>
            <a:ext cx="4787781" cy="6634644"/>
          </a:xfrm>
          <a:prstGeom prst="rect">
            <a:avLst/>
          </a:prstGeom>
        </p:spPr>
      </p:pic>
      <p:sp>
        <p:nvSpPr>
          <p:cNvPr id="17" name="矩形标注 16"/>
          <p:cNvSpPr/>
          <p:nvPr/>
        </p:nvSpPr>
        <p:spPr>
          <a:xfrm>
            <a:off x="4930875" y="2421840"/>
            <a:ext cx="1638981" cy="701457"/>
          </a:xfrm>
          <a:prstGeom prst="wedgeRectCallout">
            <a:avLst>
              <a:gd name="adj1" fmla="val 92876"/>
              <a:gd name="adj2" fmla="val -15443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动作</a:t>
            </a:r>
            <a:r>
              <a:rPr lang="zh-CN" altLang="en-US" b="1" dirty="0" smtClean="0"/>
              <a:t>状态</a:t>
            </a:r>
            <a:endParaRPr lang="zh-CN" altLang="en-US" b="1" dirty="0"/>
          </a:p>
        </p:txBody>
      </p:sp>
      <p:sp>
        <p:nvSpPr>
          <p:cNvPr id="18" name="矩形标注 17"/>
          <p:cNvSpPr/>
          <p:nvPr/>
        </p:nvSpPr>
        <p:spPr>
          <a:xfrm>
            <a:off x="4930875" y="4183693"/>
            <a:ext cx="1638981" cy="701457"/>
          </a:xfrm>
          <a:prstGeom prst="wedgeRectCallout">
            <a:avLst>
              <a:gd name="adj1" fmla="val 176975"/>
              <a:gd name="adj2" fmla="val -651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活动状态</a:t>
            </a:r>
            <a:endParaRPr lang="zh-CN" altLang="en-US" b="1" dirty="0"/>
          </a:p>
        </p:txBody>
      </p:sp>
      <p:sp>
        <p:nvSpPr>
          <p:cNvPr id="19" name="矩形标注 18"/>
          <p:cNvSpPr/>
          <p:nvPr/>
        </p:nvSpPr>
        <p:spPr>
          <a:xfrm>
            <a:off x="10464265" y="3482236"/>
            <a:ext cx="1638981" cy="701457"/>
          </a:xfrm>
          <a:prstGeom prst="wedgeRectCallout">
            <a:avLst>
              <a:gd name="adj1" fmla="val -70632"/>
              <a:gd name="adj2" fmla="val -1863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活动状态</a:t>
            </a:r>
            <a:endParaRPr lang="zh-CN" altLang="en-US" b="1" dirty="0"/>
          </a:p>
        </p:txBody>
      </p:sp>
      <p:sp>
        <p:nvSpPr>
          <p:cNvPr id="20" name="矩形标注 19"/>
          <p:cNvSpPr/>
          <p:nvPr/>
        </p:nvSpPr>
        <p:spPr>
          <a:xfrm>
            <a:off x="6459051" y="148272"/>
            <a:ext cx="1638981" cy="701457"/>
          </a:xfrm>
          <a:prstGeom prst="wedgeRectCallout">
            <a:avLst>
              <a:gd name="adj1" fmla="val 140726"/>
              <a:gd name="adj2" fmla="val 402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动作</a:t>
            </a:r>
            <a:r>
              <a:rPr lang="zh-CN" altLang="en-US" b="1" dirty="0" smtClean="0"/>
              <a:t>状态</a:t>
            </a:r>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201244"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活动图元素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矩形 3"/>
          <p:cNvSpPr/>
          <p:nvPr/>
        </p:nvSpPr>
        <p:spPr>
          <a:xfrm>
            <a:off x="1052474" y="1229152"/>
            <a:ext cx="9390712" cy="523220"/>
          </a:xfrm>
          <a:prstGeom prst="rect">
            <a:avLst/>
          </a:prstGeom>
        </p:spPr>
        <p:txBody>
          <a:bodyPr wrap="none">
            <a:spAutoFit/>
          </a:bodyPr>
          <a:lstStyle/>
          <a:p>
            <a:r>
              <a:rPr lang="zh-CN" altLang="en-US" sz="2800" b="1" dirty="0">
                <a:solidFill>
                  <a:srgbClr val="4B4B4B"/>
                </a:solidFill>
                <a:latin typeface="-apple-system"/>
              </a:rPr>
              <a:t> 在下面的图例中，哪个用来描述活动（</a:t>
            </a:r>
            <a:r>
              <a:rPr lang="en-US" altLang="zh-CN" sz="2800" b="1" dirty="0">
                <a:solidFill>
                  <a:srgbClr val="4B4B4B"/>
                </a:solidFill>
                <a:latin typeface="-apple-system"/>
              </a:rPr>
              <a:t>activity</a:t>
            </a:r>
            <a:r>
              <a:rPr lang="zh-CN" altLang="en-US" sz="2800" b="1" dirty="0" smtClean="0">
                <a:solidFill>
                  <a:srgbClr val="4B4B4B"/>
                </a:solidFill>
                <a:latin typeface="-apple-system"/>
              </a:rPr>
              <a:t>）（  ）</a:t>
            </a:r>
            <a:endParaRPr lang="zh-CN" altLang="en-US" sz="2800" dirty="0"/>
          </a:p>
        </p:txBody>
      </p:sp>
      <p:pic>
        <p:nvPicPr>
          <p:cNvPr id="5" name="图片 4"/>
          <p:cNvPicPr>
            <a:picLocks noChangeAspect="1"/>
          </p:cNvPicPr>
          <p:nvPr/>
        </p:nvPicPr>
        <p:blipFill>
          <a:blip r:embed="rId1"/>
          <a:stretch>
            <a:fillRect/>
          </a:stretch>
        </p:blipFill>
        <p:spPr>
          <a:xfrm>
            <a:off x="636928" y="2736656"/>
            <a:ext cx="10394809" cy="1058730"/>
          </a:xfrm>
          <a:prstGeom prst="rect">
            <a:avLst/>
          </a:prstGeom>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201244"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活动图元素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TextBox 75"/>
          <p:cNvSpPr txBox="1"/>
          <p:nvPr/>
        </p:nvSpPr>
        <p:spPr>
          <a:xfrm>
            <a:off x="185630" y="971610"/>
            <a:ext cx="5362365" cy="584775"/>
          </a:xfrm>
          <a:prstGeom prst="rect">
            <a:avLst/>
          </a:prstGeom>
          <a:noFill/>
        </p:spPr>
        <p:txBody>
          <a:bodyPr wrap="none" rtlCol="0">
            <a:spAutoFit/>
          </a:bodyPr>
          <a:lstStyle/>
          <a:p>
            <a:r>
              <a:rPr lang="zh-CN" altLang="en-US" sz="3200" b="1" dirty="0" smtClean="0">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rPr>
              <a:t>（</a:t>
            </a:r>
            <a:r>
              <a:rPr lang="en-US" altLang="zh-CN" sz="3200" b="1" dirty="0" smtClean="0">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rPr>
              <a:t>3</a:t>
            </a:r>
            <a:r>
              <a:rPr lang="zh-CN" altLang="en-US" sz="3200" b="1" dirty="0" smtClean="0">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rPr>
              <a:t>）动作流（转换、转移）</a:t>
            </a:r>
            <a:endParaRPr lang="en-US" sz="3200" b="1" dirty="0">
              <a:solidFill>
                <a:schemeClr val="tx1"/>
              </a:solidFill>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endParaRPr>
          </a:p>
        </p:txBody>
      </p:sp>
      <p:sp>
        <p:nvSpPr>
          <p:cNvPr id="5" name="矩形 4"/>
          <p:cNvSpPr/>
          <p:nvPr/>
        </p:nvSpPr>
        <p:spPr>
          <a:xfrm>
            <a:off x="678253" y="2354986"/>
            <a:ext cx="7001923" cy="3323987"/>
          </a:xfrm>
          <a:prstGeom prst="rect">
            <a:avLst/>
          </a:prstGeom>
        </p:spPr>
        <p:txBody>
          <a:bodyPr wrap="square">
            <a:spAutoFit/>
          </a:bodyPr>
          <a:lstStyle/>
          <a:p>
            <a:pPr marL="285750" indent="-285750">
              <a:buFont typeface="Wingdings" panose="05000000000000000000" pitchFamily="2" charset="2"/>
              <a:buChar char="l"/>
            </a:pPr>
            <a:r>
              <a:rPr lang="zh-CN" altLang="en-US" sz="2400" dirty="0"/>
              <a:t>活动图中，活动之间由边（</a:t>
            </a:r>
            <a:r>
              <a:rPr lang="en-US" altLang="zh-CN" sz="2400" dirty="0"/>
              <a:t>Edge</a:t>
            </a:r>
            <a:r>
              <a:rPr lang="zh-CN" altLang="en-US" sz="2400" dirty="0"/>
              <a:t>）相</a:t>
            </a:r>
            <a:r>
              <a:rPr lang="zh-CN" altLang="en-US" sz="2400" dirty="0" smtClean="0"/>
              <a:t>连接</a:t>
            </a:r>
            <a:endParaRPr lang="en-US" altLang="zh-CN" sz="2400" dirty="0" smtClean="0"/>
          </a:p>
          <a:p>
            <a:pPr marL="285750" indent="-285750">
              <a:buFont typeface="Wingdings" panose="05000000000000000000" pitchFamily="2" charset="2"/>
              <a:buChar char="l"/>
            </a:pPr>
            <a:endParaRPr lang="en-US" altLang="zh-CN" sz="2400" dirty="0"/>
          </a:p>
          <a:p>
            <a:pPr marL="285750" indent="-285750">
              <a:buFont typeface="Wingdings" panose="05000000000000000000" pitchFamily="2" charset="2"/>
              <a:buChar char="l"/>
            </a:pPr>
            <a:r>
              <a:rPr lang="zh-CN" altLang="en-US" sz="2400" b="1" dirty="0">
                <a:solidFill>
                  <a:srgbClr val="FF0000"/>
                </a:solidFill>
              </a:rPr>
              <a:t>活动之间的转换流称之为动作流</a:t>
            </a:r>
            <a:r>
              <a:rPr lang="zh-CN" altLang="en-US" sz="2400" dirty="0"/>
              <a:t>（控制流），表示活动之间的执行顺序，它在一个活动结束后启动另一个活动</a:t>
            </a:r>
            <a:r>
              <a:rPr lang="zh-CN" altLang="en-US" sz="2400" dirty="0" smtClean="0"/>
              <a:t>。</a:t>
            </a:r>
            <a:endParaRPr lang="en-US" altLang="zh-CN" sz="2400" dirty="0" smtClean="0"/>
          </a:p>
          <a:p>
            <a:pPr marL="285750" indent="-285750">
              <a:buFont typeface="Wingdings" panose="05000000000000000000" pitchFamily="2" charset="2"/>
              <a:buChar char="l"/>
            </a:pPr>
            <a:endParaRPr lang="en-US" altLang="zh-CN" sz="2400" dirty="0"/>
          </a:p>
          <a:p>
            <a:pPr marL="285750" indent="-285750">
              <a:buFont typeface="Wingdings" panose="05000000000000000000" pitchFamily="2" charset="2"/>
              <a:buChar char="l"/>
            </a:pPr>
            <a:r>
              <a:rPr lang="zh-CN" altLang="en-US" sz="2400" dirty="0"/>
              <a:t>活动图的转换也用带箭头的直线表示，箭头</a:t>
            </a:r>
            <a:r>
              <a:rPr lang="zh-CN" altLang="en-US" sz="2400" dirty="0" smtClean="0"/>
              <a:t>的方向</a:t>
            </a:r>
            <a:r>
              <a:rPr lang="zh-CN" altLang="en-US" sz="2400" dirty="0"/>
              <a:t>指向转入的方向 </a:t>
            </a:r>
            <a:endParaRPr lang="zh-CN" altLang="en-US" sz="2400" dirty="0"/>
          </a:p>
          <a:p>
            <a:endParaRPr lang="zh-CN" altLang="en-US" dirty="0"/>
          </a:p>
        </p:txBody>
      </p:sp>
      <p:pic>
        <p:nvPicPr>
          <p:cNvPr id="6" name="图片 5"/>
          <p:cNvPicPr>
            <a:picLocks noChangeAspect="1"/>
          </p:cNvPicPr>
          <p:nvPr/>
        </p:nvPicPr>
        <p:blipFill>
          <a:blip r:embed="rId1"/>
          <a:stretch>
            <a:fillRect/>
          </a:stretch>
        </p:blipFill>
        <p:spPr>
          <a:xfrm>
            <a:off x="9064930" y="971610"/>
            <a:ext cx="1758795" cy="5517910"/>
          </a:xfrm>
          <a:prstGeom prst="rect">
            <a:avLst/>
          </a:prstGeom>
        </p:spPr>
      </p:pic>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201244"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活动图元素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TextBox 75"/>
          <p:cNvSpPr txBox="1"/>
          <p:nvPr/>
        </p:nvSpPr>
        <p:spPr>
          <a:xfrm>
            <a:off x="185630" y="971610"/>
            <a:ext cx="3310522" cy="584775"/>
          </a:xfrm>
          <a:prstGeom prst="rect">
            <a:avLst/>
          </a:prstGeom>
          <a:noFill/>
        </p:spPr>
        <p:txBody>
          <a:bodyPr wrap="none" rtlCol="0">
            <a:spAutoFit/>
          </a:bodyPr>
          <a:lstStyle/>
          <a:p>
            <a:r>
              <a:rPr lang="zh-CN" altLang="en-US" sz="3200" b="1" dirty="0" smtClean="0">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rPr>
              <a:t>（</a:t>
            </a:r>
            <a:r>
              <a:rPr lang="en-US" altLang="zh-CN" sz="3200" b="1" dirty="0" smtClean="0">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rPr>
              <a:t>4</a:t>
            </a:r>
            <a:r>
              <a:rPr lang="zh-CN" altLang="en-US" sz="3200" b="1" dirty="0" smtClean="0">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rPr>
              <a:t>）分支与合并</a:t>
            </a:r>
            <a:endParaRPr lang="en-US" sz="3200" b="1" dirty="0">
              <a:solidFill>
                <a:schemeClr val="tx1"/>
              </a:solidFill>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endParaRPr>
          </a:p>
        </p:txBody>
      </p:sp>
      <p:sp>
        <p:nvSpPr>
          <p:cNvPr id="5" name="矩形 4"/>
          <p:cNvSpPr/>
          <p:nvPr/>
        </p:nvSpPr>
        <p:spPr>
          <a:xfrm>
            <a:off x="589971" y="1941627"/>
            <a:ext cx="6888067" cy="2215991"/>
          </a:xfrm>
          <a:prstGeom prst="rect">
            <a:avLst/>
          </a:prstGeom>
        </p:spPr>
        <p:txBody>
          <a:bodyPr wrap="square">
            <a:spAutoFit/>
          </a:bodyPr>
          <a:lstStyle/>
          <a:p>
            <a:pPr marL="285750" indent="-285750">
              <a:buFont typeface="Wingdings" panose="05000000000000000000" pitchFamily="2" charset="2"/>
              <a:buChar char="l"/>
            </a:pPr>
            <a:r>
              <a:rPr lang="zh-CN" altLang="en-US" sz="2400" dirty="0"/>
              <a:t>分支与合并用菱形表示，它有一个进入转换（箭头从外指向分支符号），一个或多个离开转换（箭头从分支符号指向外）。</a:t>
            </a:r>
            <a:r>
              <a:rPr lang="zh-CN" altLang="en-US" sz="2400" dirty="0">
                <a:solidFill>
                  <a:srgbClr val="FF0000"/>
                </a:solidFill>
              </a:rPr>
              <a:t>而每个离开转换上都会有一个监护条件</a:t>
            </a:r>
            <a:r>
              <a:rPr lang="zh-CN" altLang="en-US" sz="2400" dirty="0"/>
              <a:t>，用来表示满足什么条件的时候执行该转换</a:t>
            </a:r>
            <a:r>
              <a:rPr lang="zh-CN" altLang="en-US" sz="2400" dirty="0" smtClean="0"/>
              <a:t>。</a:t>
            </a:r>
            <a:endParaRPr lang="en-US" altLang="zh-CN" sz="2400" dirty="0"/>
          </a:p>
          <a:p>
            <a:endParaRPr lang="zh-CN" altLang="en-US" dirty="0"/>
          </a:p>
        </p:txBody>
      </p:sp>
      <p:pic>
        <p:nvPicPr>
          <p:cNvPr id="6" name="图片 5"/>
          <p:cNvPicPr>
            <a:picLocks noChangeAspect="1"/>
          </p:cNvPicPr>
          <p:nvPr/>
        </p:nvPicPr>
        <p:blipFill rotWithShape="1">
          <a:blip r:embed="rId1"/>
          <a:srcRect l="19300" t="8664" r="20880" b="8346"/>
          <a:stretch>
            <a:fillRect/>
          </a:stretch>
        </p:blipFill>
        <p:spPr>
          <a:xfrm>
            <a:off x="7979079" y="1556385"/>
            <a:ext cx="3757809" cy="3877102"/>
          </a:xfrm>
          <a:prstGeom prst="rect">
            <a:avLst/>
          </a:prstGeom>
        </p:spPr>
      </p:pic>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201244"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活动图元素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252730" y="1059815"/>
            <a:ext cx="11611610" cy="473900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顺序图的元素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标题 1"/>
          <p:cNvSpPr txBox="1"/>
          <p:nvPr/>
        </p:nvSpPr>
        <p:spPr>
          <a:xfrm>
            <a:off x="335360" y="85449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b="1" dirty="0" smtClean="0"/>
              <a:t>课堂练习</a:t>
            </a:r>
            <a:endParaRPr lang="zh-CN" altLang="en-US" sz="3200" b="1" dirty="0"/>
          </a:p>
        </p:txBody>
      </p:sp>
      <p:sp>
        <p:nvSpPr>
          <p:cNvPr id="4" name="内容占位符 2"/>
          <p:cNvSpPr txBox="1"/>
          <p:nvPr/>
        </p:nvSpPr>
        <p:spPr>
          <a:xfrm>
            <a:off x="335360" y="1916832"/>
            <a:ext cx="11665296"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zh-CN" b="1" dirty="0" smtClean="0">
                <a:solidFill>
                  <a:srgbClr val="FF0000"/>
                </a:solidFill>
              </a:rPr>
              <a:t>下列关于生命线的说法不正确的是（</a:t>
            </a:r>
            <a:r>
              <a:rPr lang="en-US" altLang="zh-CN" b="1" dirty="0" smtClean="0">
                <a:solidFill>
                  <a:srgbClr val="FF0000"/>
                </a:solidFill>
              </a:rPr>
              <a:t>    </a:t>
            </a:r>
            <a:r>
              <a:rPr lang="zh-CN" altLang="zh-CN" b="1" dirty="0" smtClean="0">
                <a:solidFill>
                  <a:srgbClr val="FF0000"/>
                </a:solidFill>
              </a:rPr>
              <a:t>）。</a:t>
            </a:r>
            <a:endParaRPr lang="zh-CN" altLang="zh-CN" b="1" dirty="0" smtClean="0">
              <a:solidFill>
                <a:srgbClr val="FF0000"/>
              </a:solidFill>
            </a:endParaRPr>
          </a:p>
          <a:p>
            <a:pPr marL="0" indent="0">
              <a:buFont typeface="Arial" panose="020B0604020202020204" pitchFamily="34" charset="0"/>
              <a:buNone/>
            </a:pPr>
            <a:r>
              <a:rPr lang="en-US" altLang="zh-CN" b="1" dirty="0" smtClean="0"/>
              <a:t>A.</a:t>
            </a:r>
            <a:r>
              <a:rPr lang="zh-CN" altLang="zh-CN" b="1" dirty="0" smtClean="0"/>
              <a:t>生命线是一条垂直的虚线，用来表示顺序图中的对象在一段时间内存在</a:t>
            </a:r>
            <a:endParaRPr lang="zh-CN" altLang="zh-CN" b="1" dirty="0" smtClean="0"/>
          </a:p>
          <a:p>
            <a:pPr marL="0" indent="0">
              <a:buFont typeface="Arial" panose="020B0604020202020204" pitchFamily="34" charset="0"/>
              <a:buNone/>
            </a:pPr>
            <a:r>
              <a:rPr lang="en-US" altLang="zh-CN" b="1" dirty="0" smtClean="0"/>
              <a:t>B.</a:t>
            </a:r>
            <a:r>
              <a:rPr lang="zh-CN" altLang="zh-CN" b="1" dirty="0" smtClean="0"/>
              <a:t>在顺序图中，每个对象的底部中心的位置都带有生命线</a:t>
            </a:r>
            <a:endParaRPr lang="zh-CN" altLang="zh-CN" b="1" dirty="0" smtClean="0"/>
          </a:p>
          <a:p>
            <a:pPr marL="0" indent="0">
              <a:buFont typeface="Arial" panose="020B0604020202020204" pitchFamily="34" charset="0"/>
              <a:buNone/>
            </a:pPr>
            <a:r>
              <a:rPr lang="en-US" altLang="zh-CN" b="1" dirty="0" smtClean="0"/>
              <a:t>C.</a:t>
            </a:r>
            <a:r>
              <a:rPr lang="zh-CN" altLang="zh-CN" b="1" dirty="0" smtClean="0"/>
              <a:t>在顺序图中，生命线是一条时间线，从顺序图的顶部一直延伸到底部，所有时间取决于交互持续时间，即生命线表现了对象存在的时间段</a:t>
            </a:r>
            <a:endParaRPr lang="zh-CN" altLang="zh-CN" b="1" dirty="0" smtClean="0"/>
          </a:p>
          <a:p>
            <a:pPr marL="0" indent="0">
              <a:buFont typeface="Arial" panose="020B0604020202020204" pitchFamily="34" charset="0"/>
              <a:buNone/>
            </a:pPr>
            <a:r>
              <a:rPr lang="en-US" altLang="zh-CN" b="1" dirty="0" smtClean="0"/>
              <a:t>D.</a:t>
            </a:r>
            <a:r>
              <a:rPr lang="zh-CN" altLang="zh-CN" b="1" dirty="0" smtClean="0"/>
              <a:t>顺序图中的所有对象在程序一开始运行的时候，其生命线都必须存在。</a:t>
            </a:r>
            <a:endParaRPr lang="zh-CN" altLang="zh-CN" b="1" dirty="0" smtClean="0"/>
          </a:p>
          <a:p>
            <a:endParaRPr lang="zh-CN" altLang="en-US" dirty="0"/>
          </a:p>
        </p:txBody>
      </p:sp>
      <p:sp>
        <p:nvSpPr>
          <p:cNvPr id="2" name="文本框 1"/>
          <p:cNvSpPr txBox="1"/>
          <p:nvPr/>
        </p:nvSpPr>
        <p:spPr>
          <a:xfrm>
            <a:off x="2968580" y="5422006"/>
            <a:ext cx="442750" cy="707886"/>
          </a:xfrm>
          <a:prstGeom prst="rect">
            <a:avLst/>
          </a:prstGeom>
          <a:noFill/>
        </p:spPr>
        <p:txBody>
          <a:bodyPr wrap="none" rtlCol="0">
            <a:spAutoFit/>
          </a:bodyPr>
          <a:lstStyle/>
          <a:p>
            <a:r>
              <a:rPr lang="en-US" altLang="zh-CN" sz="4000" b="1" dirty="0" smtClean="0">
                <a:latin typeface="黑体" panose="02010609060101010101" pitchFamily="49" charset="-122"/>
                <a:ea typeface="黑体" panose="02010609060101010101" pitchFamily="49" charset="-122"/>
              </a:rPr>
              <a:t>D</a:t>
            </a:r>
            <a:endParaRPr lang="zh-CN" altLang="en-US" sz="4000" b="1"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201244"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活动图元素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715645" y="1206500"/>
            <a:ext cx="10567035" cy="5269230"/>
          </a:xfrm>
          <a:prstGeom prst="rect">
            <a:avLst/>
          </a:prstGeom>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201244"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活动图元素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TextBox 75"/>
          <p:cNvSpPr txBox="1"/>
          <p:nvPr/>
        </p:nvSpPr>
        <p:spPr>
          <a:xfrm>
            <a:off x="-236646" y="824131"/>
            <a:ext cx="3432350" cy="1077218"/>
          </a:xfrm>
          <a:prstGeom prst="rect">
            <a:avLst/>
          </a:prstGeom>
          <a:noFill/>
        </p:spPr>
        <p:txBody>
          <a:bodyPr wrap="none" rtlCol="0">
            <a:spAutoFit/>
          </a:bodyPr>
          <a:lstStyle/>
          <a:p>
            <a:r>
              <a:rPr lang="zh-CN" altLang="en-US" sz="3200" b="1" dirty="0" smtClean="0">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rPr>
              <a:t>（</a:t>
            </a:r>
            <a:r>
              <a:rPr lang="en-US" altLang="zh-CN" sz="3200" b="1" dirty="0" smtClean="0">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rPr>
              <a:t>4</a:t>
            </a:r>
            <a:r>
              <a:rPr lang="zh-CN" altLang="en-US" sz="3200" b="1" dirty="0" smtClean="0">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rPr>
              <a:t>）</a:t>
            </a:r>
            <a:r>
              <a:rPr lang="zh-CN" altLang="en-US" sz="3200" b="1" dirty="0" smtClean="0">
                <a:latin typeface="微软雅黑" panose="020B0503020204020204" pitchFamily="34" charset="-122"/>
                <a:ea typeface="微软雅黑" panose="020B0503020204020204" pitchFamily="34" charset="-122"/>
                <a:cs typeface="Clear Sans" panose="020B0503030202020304" pitchFamily="34" charset="0"/>
              </a:rPr>
              <a:t>分叉</a:t>
            </a:r>
            <a:r>
              <a:rPr lang="zh-CN" altLang="en-US" sz="3200" b="1" dirty="0">
                <a:latin typeface="微软雅黑" panose="020B0503020204020204" pitchFamily="34" charset="-122"/>
                <a:ea typeface="微软雅黑" panose="020B0503020204020204" pitchFamily="34" charset="-122"/>
                <a:cs typeface="Clear Sans" panose="020B0503030202020304" pitchFamily="34" charset="0"/>
              </a:rPr>
              <a:t>与汇合 </a:t>
            </a:r>
            <a:br>
              <a:rPr lang="zh-CN" altLang="en-US" sz="3200" b="1" dirty="0">
                <a:latin typeface="微软雅黑" panose="020B0503020204020204" pitchFamily="34" charset="-122"/>
                <a:ea typeface="微软雅黑" panose="020B0503020204020204" pitchFamily="34" charset="-122"/>
                <a:cs typeface="Clear Sans" panose="020B0503030202020304" pitchFamily="34" charset="0"/>
              </a:rPr>
            </a:br>
            <a:endParaRPr lang="en-US" sz="3200" b="1" dirty="0">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endParaRPr>
          </a:p>
        </p:txBody>
      </p:sp>
      <p:pic>
        <p:nvPicPr>
          <p:cNvPr id="5" name="图片 4"/>
          <p:cNvPicPr>
            <a:picLocks noChangeAspect="1"/>
          </p:cNvPicPr>
          <p:nvPr/>
        </p:nvPicPr>
        <p:blipFill rotWithShape="1">
          <a:blip r:embed="rId1"/>
          <a:srcRect l="6044" t="11925" r="12491" b="9382"/>
          <a:stretch>
            <a:fillRect/>
          </a:stretch>
        </p:blipFill>
        <p:spPr>
          <a:xfrm>
            <a:off x="101557" y="2835884"/>
            <a:ext cx="6794460" cy="3004078"/>
          </a:xfrm>
          <a:prstGeom prst="rect">
            <a:avLst/>
          </a:prstGeom>
        </p:spPr>
      </p:pic>
      <p:sp>
        <p:nvSpPr>
          <p:cNvPr id="6" name="矩形 5"/>
          <p:cNvSpPr/>
          <p:nvPr/>
        </p:nvSpPr>
        <p:spPr>
          <a:xfrm>
            <a:off x="193910" y="1516264"/>
            <a:ext cx="10431769" cy="830997"/>
          </a:xfrm>
          <a:prstGeom prst="rect">
            <a:avLst/>
          </a:prstGeom>
        </p:spPr>
        <p:txBody>
          <a:bodyPr wrap="square">
            <a:spAutoFit/>
          </a:bodyPr>
          <a:lstStyle/>
          <a:p>
            <a:r>
              <a:rPr lang="zh-CN" altLang="en-US" sz="2400" b="1" dirty="0">
                <a:solidFill>
                  <a:srgbClr val="FF0000"/>
                </a:solidFill>
              </a:rPr>
              <a:t>分叉</a:t>
            </a:r>
            <a:r>
              <a:rPr lang="zh-CN" altLang="en-US" sz="2400" dirty="0"/>
              <a:t>用于将动作流分为两个或多个并发运行的分支，而</a:t>
            </a:r>
            <a:r>
              <a:rPr lang="zh-CN" altLang="en-US" sz="2400" b="1" dirty="0">
                <a:solidFill>
                  <a:srgbClr val="FF0000"/>
                </a:solidFill>
              </a:rPr>
              <a:t>汇合</a:t>
            </a:r>
            <a:r>
              <a:rPr lang="zh-CN" altLang="en-US" sz="2400" dirty="0"/>
              <a:t>则用于同步这些并发分支，以达到共同完成一项事务的目的</a:t>
            </a:r>
            <a:endParaRPr lang="zh-CN" altLang="en-US" sz="2400" dirty="0"/>
          </a:p>
        </p:txBody>
      </p:sp>
      <p:pic>
        <p:nvPicPr>
          <p:cNvPr id="7" name="图片 6"/>
          <p:cNvPicPr>
            <a:picLocks noChangeAspect="1"/>
          </p:cNvPicPr>
          <p:nvPr/>
        </p:nvPicPr>
        <p:blipFill rotWithShape="1">
          <a:blip r:embed="rId2"/>
          <a:srcRect l="6751" t="6207" r="7575" b="5133"/>
          <a:stretch>
            <a:fillRect/>
          </a:stretch>
        </p:blipFill>
        <p:spPr>
          <a:xfrm>
            <a:off x="7536160" y="2132856"/>
            <a:ext cx="4122481" cy="4563569"/>
          </a:xfrm>
          <a:prstGeom prst="rect">
            <a:avLst/>
          </a:prstGeom>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201244"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活动图元素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TextBox 75"/>
          <p:cNvSpPr txBox="1"/>
          <p:nvPr/>
        </p:nvSpPr>
        <p:spPr>
          <a:xfrm>
            <a:off x="-76523" y="783685"/>
            <a:ext cx="3432350" cy="1077218"/>
          </a:xfrm>
          <a:prstGeom prst="rect">
            <a:avLst/>
          </a:prstGeom>
          <a:noFill/>
        </p:spPr>
        <p:txBody>
          <a:bodyPr wrap="none" rtlCol="0">
            <a:spAutoFit/>
          </a:bodyPr>
          <a:lstStyle/>
          <a:p>
            <a:r>
              <a:rPr lang="zh-CN" altLang="en-US" sz="3200" b="1" dirty="0" smtClean="0">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rPr>
              <a:t>（</a:t>
            </a:r>
            <a:r>
              <a:rPr lang="en-US" altLang="zh-CN" sz="3200" b="1" dirty="0" smtClean="0">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rPr>
              <a:t>4</a:t>
            </a:r>
            <a:r>
              <a:rPr lang="zh-CN" altLang="en-US" sz="3200" b="1" dirty="0" smtClean="0">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rPr>
              <a:t>）</a:t>
            </a:r>
            <a:r>
              <a:rPr lang="zh-CN" altLang="en-US" sz="3200" b="1" dirty="0" smtClean="0">
                <a:latin typeface="微软雅黑" panose="020B0503020204020204" pitchFamily="34" charset="-122"/>
                <a:ea typeface="微软雅黑" panose="020B0503020204020204" pitchFamily="34" charset="-122"/>
                <a:cs typeface="Clear Sans" panose="020B0503030202020304" pitchFamily="34" charset="0"/>
              </a:rPr>
              <a:t>分叉</a:t>
            </a:r>
            <a:r>
              <a:rPr lang="zh-CN" altLang="en-US" sz="3200" b="1" dirty="0">
                <a:latin typeface="微软雅黑" panose="020B0503020204020204" pitchFamily="34" charset="-122"/>
                <a:ea typeface="微软雅黑" panose="020B0503020204020204" pitchFamily="34" charset="-122"/>
                <a:cs typeface="Clear Sans" panose="020B0503030202020304" pitchFamily="34" charset="0"/>
              </a:rPr>
              <a:t>与汇合 </a:t>
            </a:r>
            <a:br>
              <a:rPr lang="zh-CN" altLang="en-US" sz="3200" b="1" dirty="0">
                <a:latin typeface="微软雅黑" panose="020B0503020204020204" pitchFamily="34" charset="-122"/>
                <a:ea typeface="微软雅黑" panose="020B0503020204020204" pitchFamily="34" charset="-122"/>
                <a:cs typeface="Clear Sans" panose="020B0503030202020304" pitchFamily="34" charset="0"/>
              </a:rPr>
            </a:br>
            <a:endParaRPr lang="en-US" sz="3200" b="1" dirty="0">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endParaRPr>
          </a:p>
        </p:txBody>
      </p:sp>
      <p:sp>
        <p:nvSpPr>
          <p:cNvPr id="5" name="矩形 4"/>
          <p:cNvSpPr/>
          <p:nvPr/>
        </p:nvSpPr>
        <p:spPr>
          <a:xfrm>
            <a:off x="263352" y="1621239"/>
            <a:ext cx="6888067" cy="461665"/>
          </a:xfrm>
          <a:prstGeom prst="rect">
            <a:avLst/>
          </a:prstGeom>
        </p:spPr>
        <p:txBody>
          <a:bodyPr wrap="square">
            <a:spAutoFit/>
          </a:bodyPr>
          <a:lstStyle/>
          <a:p>
            <a:pPr marL="285750" indent="-285750">
              <a:buFont typeface="Wingdings" panose="05000000000000000000" pitchFamily="2" charset="2"/>
              <a:buChar char="l"/>
            </a:pPr>
            <a:r>
              <a:rPr lang="zh-CN" altLang="en-US" sz="2400" dirty="0" smtClean="0"/>
              <a:t>分叉</a:t>
            </a:r>
            <a:r>
              <a:rPr lang="zh-CN" altLang="en-US" sz="2400" dirty="0"/>
              <a:t>和汇合都使用加粗的水平或垂直线段</a:t>
            </a:r>
            <a:r>
              <a:rPr lang="zh-CN" altLang="en-US" sz="2400" dirty="0" smtClean="0"/>
              <a:t>表示</a:t>
            </a:r>
            <a:endParaRPr lang="zh-CN" altLang="en-US" dirty="0"/>
          </a:p>
        </p:txBody>
      </p:sp>
      <p:pic>
        <p:nvPicPr>
          <p:cNvPr id="6" name="图片 5"/>
          <p:cNvPicPr>
            <a:picLocks noChangeAspect="1"/>
          </p:cNvPicPr>
          <p:nvPr/>
        </p:nvPicPr>
        <p:blipFill>
          <a:blip r:embed="rId1"/>
          <a:stretch>
            <a:fillRect/>
          </a:stretch>
        </p:blipFill>
        <p:spPr>
          <a:xfrm>
            <a:off x="263352" y="2481215"/>
            <a:ext cx="7536004" cy="3457530"/>
          </a:xfrm>
          <a:prstGeom prst="rect">
            <a:avLst/>
          </a:prstGeom>
        </p:spPr>
      </p:pic>
      <p:pic>
        <p:nvPicPr>
          <p:cNvPr id="7" name="图片 6"/>
          <p:cNvPicPr>
            <a:picLocks noChangeAspect="1"/>
          </p:cNvPicPr>
          <p:nvPr/>
        </p:nvPicPr>
        <p:blipFill>
          <a:blip r:embed="rId2"/>
          <a:stretch>
            <a:fillRect/>
          </a:stretch>
        </p:blipFill>
        <p:spPr>
          <a:xfrm>
            <a:off x="8238862" y="423505"/>
            <a:ext cx="3309339" cy="64344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201244"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活动图元素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2895290" y="328224"/>
            <a:ext cx="9073386" cy="6529776"/>
          </a:xfrm>
          <a:prstGeom prst="rect">
            <a:avLst/>
          </a:prstGeom>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52781" y="187563"/>
            <a:ext cx="1960880" cy="521970"/>
          </a:xfrm>
          <a:prstGeom prst="rect">
            <a:avLst/>
          </a:prstGeom>
          <a:noFill/>
        </p:spPr>
        <p:txBody>
          <a:bodyPr wrap="none" rtlCol="0">
            <a:spAutoFit/>
          </a:bodyPr>
          <a:p>
            <a:r>
              <a:rPr lang="zh-CN" altLang="en-US" sz="2800" b="1" dirty="0" smtClean="0">
                <a:solidFill>
                  <a:schemeClr val="accent1"/>
                </a:solidFill>
                <a:latin typeface="微软雅黑" panose="020B0503020204020204" pitchFamily="34" charset="-122"/>
                <a:ea typeface="微软雅黑" panose="020B0503020204020204" pitchFamily="34" charset="-122"/>
              </a:rPr>
              <a:t>愤怒的小鸟</a:t>
            </a:r>
            <a:endParaRPr lang="zh-CN" altLang="en-US" sz="2800" b="1" dirty="0" smtClean="0">
              <a:solidFill>
                <a:schemeClr val="accent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248285" y="1123950"/>
            <a:ext cx="11685905" cy="5471160"/>
          </a:xfrm>
          <a:prstGeom prst="rect">
            <a:avLst/>
          </a:prstGeom>
        </p:spPr>
      </p:pic>
      <p:pic>
        <p:nvPicPr>
          <p:cNvPr id="100" name="图片 99"/>
          <p:cNvPicPr/>
          <p:nvPr/>
        </p:nvPicPr>
        <p:blipFill>
          <a:blip r:embed="rId2"/>
          <a:stretch>
            <a:fillRect/>
          </a:stretch>
        </p:blipFill>
        <p:spPr>
          <a:xfrm>
            <a:off x="10409555" y="791210"/>
            <a:ext cx="1423035" cy="1264920"/>
          </a:xfrm>
          <a:prstGeom prst="rect">
            <a:avLst/>
          </a:prstGeom>
          <a:noFill/>
          <a:ln w="9525">
            <a:noFill/>
          </a:ln>
        </p:spPr>
      </p:pic>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201244"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活动图元素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TextBox 75"/>
          <p:cNvSpPr txBox="1"/>
          <p:nvPr/>
        </p:nvSpPr>
        <p:spPr>
          <a:xfrm>
            <a:off x="-51529" y="668272"/>
            <a:ext cx="5814337"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rPr>
              <a:t>（</a:t>
            </a:r>
            <a:r>
              <a:rPr lang="en-US" altLang="zh-CN" sz="3200" b="1" dirty="0" smtClean="0">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rPr>
              <a:t>6</a:t>
            </a:r>
            <a:r>
              <a:rPr lang="zh-CN" altLang="en-US" sz="3200" b="1" dirty="0" smtClean="0">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rPr>
              <a:t>）</a:t>
            </a:r>
            <a:r>
              <a:rPr lang="zh-CN" altLang="en-US" sz="3200" b="1" dirty="0" smtClean="0">
                <a:latin typeface="微软雅黑" panose="020B0503020204020204" pitchFamily="34" charset="-122"/>
                <a:ea typeface="微软雅黑" panose="020B0503020204020204" pitchFamily="34" charset="-122"/>
                <a:cs typeface="Clear Sans" panose="020B0503030202020304" pitchFamily="34" charset="0"/>
              </a:rPr>
              <a:t>泳道</a:t>
            </a:r>
            <a:r>
              <a:rPr lang="zh-CN" altLang="en-US" sz="3200" b="1" dirty="0">
                <a:latin typeface="微软雅黑" panose="020B0503020204020204" pitchFamily="34" charset="-122"/>
                <a:ea typeface="微软雅黑" panose="020B0503020204020204" pitchFamily="34" charset="-122"/>
                <a:cs typeface="Clear Sans" panose="020B0503030202020304" pitchFamily="34" charset="0"/>
              </a:rPr>
              <a:t>（</a:t>
            </a:r>
            <a:r>
              <a:rPr lang="en-US" altLang="zh-CN" sz="3200" b="1" dirty="0" err="1">
                <a:latin typeface="微软雅黑" panose="020B0503020204020204" pitchFamily="34" charset="-122"/>
                <a:ea typeface="微软雅黑" panose="020B0503020204020204" pitchFamily="34" charset="-122"/>
                <a:cs typeface="Clear Sans" panose="020B0503030202020304" pitchFamily="34" charset="0"/>
              </a:rPr>
              <a:t>swimlane</a:t>
            </a:r>
            <a:r>
              <a:rPr lang="zh-CN" altLang="en-US" sz="3200" b="1" dirty="0" smtClean="0">
                <a:latin typeface="微软雅黑" panose="020B0503020204020204" pitchFamily="34" charset="-122"/>
                <a:ea typeface="微软雅黑" panose="020B0503020204020204" pitchFamily="34" charset="-122"/>
                <a:cs typeface="Clear Sans" panose="020B0503030202020304" pitchFamily="34" charset="0"/>
              </a:rPr>
              <a:t>）</a:t>
            </a:r>
            <a:endParaRPr lang="en-US" sz="3200" b="1" dirty="0">
              <a:solidFill>
                <a:schemeClr val="tx1"/>
              </a:solidFill>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endParaRPr>
          </a:p>
        </p:txBody>
      </p:sp>
      <p:sp>
        <p:nvSpPr>
          <p:cNvPr id="5" name="矩形 4"/>
          <p:cNvSpPr/>
          <p:nvPr/>
        </p:nvSpPr>
        <p:spPr>
          <a:xfrm>
            <a:off x="351021" y="1364326"/>
            <a:ext cx="6094619" cy="3416320"/>
          </a:xfrm>
          <a:prstGeom prst="rect">
            <a:avLst/>
          </a:prstGeom>
        </p:spPr>
        <p:txBody>
          <a:bodyPr wrap="square">
            <a:spAutoFit/>
          </a:bodyPr>
          <a:lstStyle/>
          <a:p>
            <a:pPr marL="285750" indent="-285750">
              <a:buFont typeface="Wingdings" panose="05000000000000000000" pitchFamily="2" charset="2"/>
              <a:buChar char="l"/>
            </a:pPr>
            <a:r>
              <a:rPr lang="zh-CN" altLang="en-US" sz="2400" dirty="0"/>
              <a:t>泳道是活动图中的区域划分，每个泳道代表一个责任区 </a:t>
            </a:r>
            <a:endParaRPr lang="en-US" altLang="zh-CN" sz="2400" dirty="0" smtClean="0"/>
          </a:p>
          <a:p>
            <a:pPr marL="285750" indent="-285750">
              <a:buFont typeface="Wingdings" panose="05000000000000000000" pitchFamily="2" charset="2"/>
              <a:buChar char="l"/>
            </a:pPr>
            <a:endParaRPr lang="en-US" altLang="zh-CN" sz="2400" dirty="0"/>
          </a:p>
          <a:p>
            <a:pPr marL="285750" indent="-285750">
              <a:buFont typeface="Wingdings" panose="05000000000000000000" pitchFamily="2" charset="2"/>
              <a:buChar char="l"/>
            </a:pPr>
            <a:r>
              <a:rPr lang="zh-CN" altLang="en-US" sz="2400" b="1" dirty="0"/>
              <a:t>泳道将活动图中的活动划分为若干组</a:t>
            </a:r>
            <a:r>
              <a:rPr lang="zh-CN" altLang="en-US" sz="2400" dirty="0"/>
              <a:t>，并把每一组指定给负责这组活动的业务组织即对象</a:t>
            </a:r>
            <a:r>
              <a:rPr lang="zh-CN" altLang="en-US" sz="2400" dirty="0" smtClean="0"/>
              <a:t>。</a:t>
            </a:r>
            <a:endParaRPr lang="en-US" altLang="zh-CN" sz="2400" dirty="0" smtClean="0"/>
          </a:p>
          <a:p>
            <a:r>
              <a:rPr lang="zh-CN" altLang="en-US" sz="2400" dirty="0" smtClean="0"/>
              <a:t> </a:t>
            </a:r>
            <a:endParaRPr lang="en-US" altLang="zh-CN" sz="2400" dirty="0"/>
          </a:p>
          <a:p>
            <a:pPr marL="285750" indent="-285750">
              <a:buFont typeface="Wingdings" panose="05000000000000000000" pitchFamily="2" charset="2"/>
              <a:buChar char="l"/>
            </a:pPr>
            <a:r>
              <a:rPr lang="zh-CN" altLang="en-US" sz="2400" b="1" dirty="0"/>
              <a:t>泳道区分了负责活动的对象，明确地表示了哪些活动是由哪些对象进行的 </a:t>
            </a:r>
            <a:endParaRPr lang="zh-CN" altLang="en-US" dirty="0"/>
          </a:p>
        </p:txBody>
      </p:sp>
      <p:pic>
        <p:nvPicPr>
          <p:cNvPr id="6" name="图片 5"/>
          <p:cNvPicPr>
            <a:picLocks noChangeAspect="1"/>
          </p:cNvPicPr>
          <p:nvPr/>
        </p:nvPicPr>
        <p:blipFill>
          <a:blip r:embed="rId1"/>
          <a:stretch>
            <a:fillRect/>
          </a:stretch>
        </p:blipFill>
        <p:spPr>
          <a:xfrm>
            <a:off x="1775520" y="4765611"/>
            <a:ext cx="2642503" cy="1759907"/>
          </a:xfrm>
          <a:prstGeom prst="rect">
            <a:avLst/>
          </a:prstGeom>
        </p:spPr>
      </p:pic>
      <p:pic>
        <p:nvPicPr>
          <p:cNvPr id="7" name="图片 6"/>
          <p:cNvPicPr>
            <a:picLocks noChangeAspect="1"/>
          </p:cNvPicPr>
          <p:nvPr/>
        </p:nvPicPr>
        <p:blipFill>
          <a:blip r:embed="rId2"/>
          <a:stretch>
            <a:fillRect/>
          </a:stretch>
        </p:blipFill>
        <p:spPr>
          <a:xfrm>
            <a:off x="6335731" y="960659"/>
            <a:ext cx="5927818" cy="4844605"/>
          </a:xfrm>
          <a:prstGeom prst="rect">
            <a:avLst/>
          </a:prstGeom>
        </p:spPr>
      </p:pic>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201244"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活动图元素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931937" y="0"/>
            <a:ext cx="8394920" cy="6730567"/>
          </a:xfrm>
          <a:prstGeom prst="rect">
            <a:avLst/>
          </a:prstGeom>
        </p:spPr>
      </p:pic>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201244"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活动图元素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664689" y="221009"/>
            <a:ext cx="9004572" cy="6553768"/>
          </a:xfrm>
          <a:prstGeom prst="rect">
            <a:avLst/>
          </a:prstGeom>
        </p:spPr>
      </p:pic>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201244"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活动图元素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96215" y="1003300"/>
            <a:ext cx="11825605" cy="829945"/>
          </a:xfrm>
          <a:prstGeom prst="rect">
            <a:avLst/>
          </a:prstGeom>
          <a:noFill/>
        </p:spPr>
        <p:txBody>
          <a:bodyPr wrap="square" rtlCol="0" anchor="t">
            <a:spAutoFit/>
          </a:bodyPr>
          <a:p>
            <a:r>
              <a:rPr lang="zh-CN" altLang="en-US" sz="2400" b="1" dirty="0">
                <a:latin typeface="微软雅黑" panose="020B0503020204020204" pitchFamily="34" charset="-122"/>
                <a:ea typeface="微软雅黑" panose="020B0503020204020204" pitchFamily="34" charset="-122"/>
              </a:rPr>
              <a:t>针对滴滴打车，绘制用户打车，司机接单，等直到最后打车完成的用户和司机交互活动图，使用泳道。</a:t>
            </a:r>
            <a:endParaRPr lang="zh-CN" altLang="en-US"/>
          </a:p>
        </p:txBody>
      </p:sp>
      <p:pic>
        <p:nvPicPr>
          <p:cNvPr id="102" name="图片 101"/>
          <p:cNvPicPr/>
          <p:nvPr/>
        </p:nvPicPr>
        <p:blipFill>
          <a:blip r:embed="rId1"/>
          <a:stretch>
            <a:fillRect/>
          </a:stretch>
        </p:blipFill>
        <p:spPr>
          <a:xfrm>
            <a:off x="1595120" y="1965960"/>
            <a:ext cx="8629650" cy="4342765"/>
          </a:xfrm>
          <a:prstGeom prst="rect">
            <a:avLst/>
          </a:prstGeom>
          <a:noFill/>
          <a:ln w="9525">
            <a:noFill/>
          </a:ln>
        </p:spPr>
      </p:pic>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201244"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活动图元素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3711575" y="0"/>
            <a:ext cx="6047105" cy="672528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顺序图的元素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TextBox 76"/>
          <p:cNvSpPr txBox="1"/>
          <p:nvPr/>
        </p:nvSpPr>
        <p:spPr>
          <a:xfrm>
            <a:off x="0" y="1321143"/>
            <a:ext cx="11501895" cy="2308324"/>
          </a:xfrm>
          <a:prstGeom prst="rect">
            <a:avLst/>
          </a:prstGeom>
          <a:noFill/>
          <a:ln w="15875">
            <a:noFill/>
            <a:prstDash val="dash"/>
          </a:ln>
        </p:spPr>
        <p:txBody>
          <a:bodyPr wrap="square" rtlCol="0">
            <a:spAutoFit/>
          </a:bodyPr>
          <a:lstStyle/>
          <a:p>
            <a:pPr marL="800100" lvl="1" indent="-342900">
              <a:buFont typeface="Wingdings" panose="05000000000000000000" pitchFamily="2" charset="2"/>
              <a:buChar char="n"/>
            </a:pPr>
            <a:r>
              <a:rPr kumimoji="1" lang="zh-CN" altLang="en-US" sz="2400" b="1" dirty="0" smtClean="0">
                <a:solidFill>
                  <a:srgbClr val="FF0000"/>
                </a:solidFill>
                <a:latin typeface="Tahoma" panose="020B0604030504040204" pitchFamily="34" charset="0"/>
              </a:rPr>
              <a:t>激活</a:t>
            </a:r>
            <a:r>
              <a:rPr kumimoji="1" lang="zh-CN" altLang="en-US" sz="2400" b="1" dirty="0">
                <a:latin typeface="Tahoma" panose="020B0604030504040204" pitchFamily="34" charset="0"/>
              </a:rPr>
              <a:t>表示该对象被占用以完成某个任务，对象执行某 个动作的时期</a:t>
            </a:r>
            <a:r>
              <a:rPr kumimoji="1" lang="zh-CN" altLang="en-US" sz="2400" b="1" dirty="0" smtClean="0">
                <a:latin typeface="Tahoma" panose="020B0604030504040204" pitchFamily="34" charset="0"/>
              </a:rPr>
              <a:t>。</a:t>
            </a:r>
            <a:endParaRPr kumimoji="1" lang="en-US" altLang="zh-CN" sz="2400" b="1" dirty="0">
              <a:latin typeface="Tahoma" panose="020B0604030504040204" pitchFamily="34" charset="0"/>
            </a:endParaRPr>
          </a:p>
          <a:p>
            <a:pPr marL="800100" lvl="1" indent="-342900">
              <a:buFont typeface="Wingdings" panose="05000000000000000000" pitchFamily="2" charset="2"/>
              <a:buChar char="n"/>
            </a:pPr>
            <a:r>
              <a:rPr kumimoji="1" lang="zh-CN" altLang="en-US" sz="2400" b="1" dirty="0">
                <a:solidFill>
                  <a:srgbClr val="FF0000"/>
                </a:solidFill>
                <a:latin typeface="Tahoma" panose="020B0604030504040204" pitchFamily="34" charset="0"/>
              </a:rPr>
              <a:t>去激活</a:t>
            </a:r>
            <a:r>
              <a:rPr kumimoji="1" lang="zh-CN" altLang="en-US" sz="2400" b="1" dirty="0">
                <a:latin typeface="Tahoma" panose="020B0604030504040204" pitchFamily="34" charset="0"/>
              </a:rPr>
              <a:t>指对象处于空闲状态，不做什么事情，但它是 存在的，等待新的消息激活它</a:t>
            </a:r>
            <a:r>
              <a:rPr kumimoji="1" lang="zh-CN" altLang="en-US" sz="2400" b="1" dirty="0" smtClean="0">
                <a:latin typeface="Tahoma" panose="020B0604030504040204" pitchFamily="34" charset="0"/>
              </a:rPr>
              <a:t>。</a:t>
            </a:r>
            <a:endParaRPr kumimoji="1" lang="en-US" altLang="zh-CN" sz="2400" b="1" dirty="0">
              <a:latin typeface="Tahoma" panose="020B0604030504040204" pitchFamily="34" charset="0"/>
            </a:endParaRPr>
          </a:p>
          <a:p>
            <a:pPr marL="800100" lvl="1" indent="-342900">
              <a:buFont typeface="Wingdings" panose="05000000000000000000" pitchFamily="2" charset="2"/>
              <a:buChar char="n"/>
            </a:pPr>
            <a:r>
              <a:rPr kumimoji="1" lang="zh-CN" altLang="en-US" sz="2400" b="1" dirty="0">
                <a:latin typeface="Tahoma" panose="020B0604030504040204" pitchFamily="34" charset="0"/>
              </a:rPr>
              <a:t>在</a:t>
            </a:r>
            <a:r>
              <a:rPr kumimoji="1" lang="en-US" altLang="zh-CN" sz="2400" b="1" dirty="0">
                <a:latin typeface="Tahoma" panose="020B0604030504040204" pitchFamily="34" charset="0"/>
              </a:rPr>
              <a:t>UML</a:t>
            </a:r>
            <a:r>
              <a:rPr kumimoji="1" lang="zh-CN" altLang="en-US" sz="2400" b="1" dirty="0">
                <a:latin typeface="Tahoma" panose="020B0604030504040204" pitchFamily="34" charset="0"/>
              </a:rPr>
              <a:t>中，为了表示对象是激活的，可以将该对象的 生命线拓宽成为矩形。其中的矩形称为激活条或控制 期，对象就是在激活条的顶部被激活的，对象在完成 自己的工作后被去激活</a:t>
            </a:r>
            <a:r>
              <a:rPr kumimoji="1" lang="zh-CN" altLang="en-US" sz="2400" b="1" dirty="0" smtClean="0">
                <a:latin typeface="Tahoma" panose="020B0604030504040204" pitchFamily="34" charset="0"/>
              </a:rPr>
              <a:t>。</a:t>
            </a:r>
            <a:endParaRPr kumimoji="1" lang="zh-CN" altLang="en-US" sz="2400" b="1" dirty="0">
              <a:latin typeface="Tahoma" panose="020B0604030504040204" pitchFamily="34" charset="0"/>
            </a:endParaRPr>
          </a:p>
        </p:txBody>
      </p:sp>
      <p:sp>
        <p:nvSpPr>
          <p:cNvPr id="4" name="矩形 3"/>
          <p:cNvSpPr/>
          <p:nvPr/>
        </p:nvSpPr>
        <p:spPr>
          <a:xfrm>
            <a:off x="-556555" y="844096"/>
            <a:ext cx="5465913" cy="461665"/>
          </a:xfrm>
          <a:prstGeom prst="rect">
            <a:avLst/>
          </a:prstGeom>
        </p:spPr>
        <p:txBody>
          <a:bodyPr wrap="square">
            <a:spAutoFit/>
          </a:bodyPr>
          <a:lstStyle/>
          <a:p>
            <a:pPr lvl="1"/>
            <a:r>
              <a:rPr kumimoji="1" lang="zh-CN" altLang="en-US" sz="2400" b="1" dirty="0" smtClean="0">
                <a:solidFill>
                  <a:srgbClr val="FF0000"/>
                </a:solidFill>
                <a:latin typeface="Tahoma" panose="020B0604030504040204" pitchFamily="34" charset="0"/>
              </a:rPr>
              <a:t>（</a:t>
            </a:r>
            <a:r>
              <a:rPr kumimoji="1" lang="en-US" altLang="zh-CN" sz="2400" b="1" dirty="0">
                <a:solidFill>
                  <a:srgbClr val="FF0000"/>
                </a:solidFill>
                <a:latin typeface="Tahoma" panose="020B0604030504040204" pitchFamily="34" charset="0"/>
              </a:rPr>
              <a:t>3</a:t>
            </a:r>
            <a:r>
              <a:rPr kumimoji="1" lang="zh-CN" altLang="en-US" sz="2400" b="1" dirty="0">
                <a:solidFill>
                  <a:srgbClr val="FF0000"/>
                </a:solidFill>
                <a:latin typeface="Tahoma" panose="020B0604030504040204" pitchFamily="34" charset="0"/>
              </a:rPr>
              <a:t>） </a:t>
            </a:r>
            <a:r>
              <a:rPr kumimoji="1" lang="zh-CN" altLang="en-US" sz="2400" b="1" dirty="0" smtClean="0">
                <a:solidFill>
                  <a:srgbClr val="FF0000"/>
                </a:solidFill>
                <a:latin typeface="Tahoma" panose="020B0604030504040204" pitchFamily="34" charset="0"/>
              </a:rPr>
              <a:t>激活</a:t>
            </a:r>
            <a:r>
              <a:rPr kumimoji="1" lang="zh-CN" altLang="en-US" sz="2400" b="1" dirty="0">
                <a:solidFill>
                  <a:srgbClr val="FF0000"/>
                </a:solidFill>
                <a:latin typeface="Tahoma" panose="020B0604030504040204" pitchFamily="34" charset="0"/>
              </a:rPr>
              <a:t>期（控制焦点</a:t>
            </a:r>
            <a:r>
              <a:rPr kumimoji="1" lang="zh-CN" altLang="en-US" sz="2400" b="1" dirty="0" smtClean="0">
                <a:solidFill>
                  <a:srgbClr val="FF0000"/>
                </a:solidFill>
                <a:latin typeface="Tahoma" panose="020B0604030504040204" pitchFamily="34" charset="0"/>
              </a:rPr>
              <a:t>）</a:t>
            </a:r>
            <a:endParaRPr kumimoji="1" lang="zh-CN" altLang="en-US" sz="2400" b="1" dirty="0">
              <a:solidFill>
                <a:srgbClr val="FF0000"/>
              </a:solidFill>
              <a:latin typeface="Tahoma" panose="020B0604030504040204" pitchFamily="34" charset="0"/>
            </a:endParaRPr>
          </a:p>
        </p:txBody>
      </p:sp>
      <p:pic>
        <p:nvPicPr>
          <p:cNvPr id="5" name="图片 4"/>
          <p:cNvPicPr>
            <a:picLocks noChangeAspect="1"/>
          </p:cNvPicPr>
          <p:nvPr/>
        </p:nvPicPr>
        <p:blipFill>
          <a:blip r:embed="rId1"/>
          <a:stretch>
            <a:fillRect/>
          </a:stretch>
        </p:blipFill>
        <p:spPr>
          <a:xfrm>
            <a:off x="1040924" y="3817885"/>
            <a:ext cx="1135478" cy="2842506"/>
          </a:xfrm>
          <a:prstGeom prst="rect">
            <a:avLst/>
          </a:prstGeom>
        </p:spPr>
      </p:pic>
      <p:pic>
        <p:nvPicPr>
          <p:cNvPr id="6" name="图片 5"/>
          <p:cNvPicPr>
            <a:picLocks noChangeAspect="1"/>
          </p:cNvPicPr>
          <p:nvPr/>
        </p:nvPicPr>
        <p:blipFill>
          <a:blip r:embed="rId2"/>
          <a:stretch>
            <a:fillRect/>
          </a:stretch>
        </p:blipFill>
        <p:spPr>
          <a:xfrm>
            <a:off x="3389954" y="3691645"/>
            <a:ext cx="7446826" cy="2696092"/>
          </a:xfrm>
          <a:prstGeom prst="rect">
            <a:avLst/>
          </a:prstGeom>
        </p:spPr>
      </p:pic>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201244"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活动图元素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2" name="矩形 1"/>
          <p:cNvSpPr/>
          <p:nvPr/>
        </p:nvSpPr>
        <p:spPr>
          <a:xfrm>
            <a:off x="109855" y="825500"/>
            <a:ext cx="11840845" cy="6308090"/>
          </a:xfrm>
          <a:prstGeom prst="rect">
            <a:avLst/>
          </a:prstGeom>
        </p:spPr>
        <p:txBody>
          <a:bodyPr wrap="square">
            <a:noAutofit/>
          </a:bodyPr>
          <a:lstStyle/>
          <a:p>
            <a:pPr>
              <a:lnSpc>
                <a:spcPct val="150000"/>
              </a:lnSpc>
            </a:pPr>
            <a:r>
              <a:rPr lang="zh-CN" altLang="en-US" sz="2400" b="1" dirty="0">
                <a:latin typeface="微软雅黑" panose="020B0503020204020204" pitchFamily="34" charset="-122"/>
                <a:ea typeface="微软雅黑" panose="020B0503020204020204" pitchFamily="34" charset="-122"/>
              </a:rPr>
              <a:t>考虑一个咨询公司会见一个客户时的业务过程。</a:t>
            </a:r>
            <a:endParaRPr lang="zh-CN" altLang="en-US" sz="2400" b="1" dirty="0">
              <a:latin typeface="微软雅黑" panose="020B0503020204020204" pitchFamily="34" charset="-122"/>
              <a:ea typeface="微软雅黑" panose="020B0503020204020204" pitchFamily="34" charset="-122"/>
            </a:endParaRPr>
          </a:p>
          <a:p>
            <a:pPr>
              <a:lnSpc>
                <a:spcPct val="150000"/>
              </a:lnSpc>
            </a:pPr>
            <a:r>
              <a:rPr lang="en-US" altLang="zh-CN" sz="2400" b="1" dirty="0"/>
              <a:t>(1)</a:t>
            </a:r>
            <a:r>
              <a:rPr lang="zh-CN" altLang="en-US" sz="2400" b="1" dirty="0"/>
              <a:t>公司</a:t>
            </a:r>
            <a:r>
              <a:rPr lang="zh-CN" altLang="en-US" sz="2400" b="1" dirty="0">
                <a:solidFill>
                  <a:srgbClr val="FF0000"/>
                </a:solidFill>
              </a:rPr>
              <a:t>业务员</a:t>
            </a:r>
            <a:r>
              <a:rPr lang="zh-CN" altLang="en-US" sz="2400" b="1" dirty="0"/>
              <a:t>打电话给客户，确定一个约定（</a:t>
            </a:r>
            <a:r>
              <a:rPr lang="en-US" altLang="zh-CN" sz="2400" b="1" dirty="0"/>
              <a:t>Call client </a:t>
            </a:r>
            <a:r>
              <a:rPr lang="en-US" altLang="zh-CN" sz="2400" b="1" dirty="0" err="1"/>
              <a:t>etupappointment</a:t>
            </a:r>
            <a:r>
              <a:rPr lang="zh-CN" altLang="en-US" sz="2400" b="1" dirty="0"/>
              <a:t>）。</a:t>
            </a:r>
            <a:endParaRPr lang="zh-CN" altLang="en-US" sz="2400" b="1" dirty="0"/>
          </a:p>
          <a:p>
            <a:pPr>
              <a:lnSpc>
                <a:spcPct val="150000"/>
              </a:lnSpc>
            </a:pPr>
            <a:r>
              <a:rPr lang="en-US" altLang="zh-CN" sz="2400" b="1" dirty="0"/>
              <a:t>(2)</a:t>
            </a:r>
            <a:r>
              <a:rPr lang="zh-CN" altLang="en-US" sz="2400" b="1" dirty="0"/>
              <a:t>如果约定地点时在公司之内（</a:t>
            </a:r>
            <a:r>
              <a:rPr lang="en-US" altLang="zh-CN" sz="2400" b="1" dirty="0"/>
              <a:t>appointment onsite</a:t>
            </a:r>
            <a:r>
              <a:rPr lang="zh-CN" altLang="en-US" sz="2400" b="1" dirty="0"/>
              <a:t>），那么公司中的</a:t>
            </a:r>
            <a:r>
              <a:rPr lang="zh-CN" altLang="en-US" sz="2400" b="1" dirty="0">
                <a:solidFill>
                  <a:srgbClr val="FF0000"/>
                </a:solidFill>
              </a:rPr>
              <a:t>技术人员</a:t>
            </a:r>
            <a:r>
              <a:rPr lang="zh-CN" altLang="en-US" sz="2400" b="1" dirty="0"/>
              <a:t>就要为会面准备一间会议室（</a:t>
            </a:r>
            <a:r>
              <a:rPr lang="en-US" altLang="zh-CN" sz="2400" b="1" dirty="0"/>
              <a:t>Prepare a conference room</a:t>
            </a:r>
            <a:r>
              <a:rPr lang="zh-CN" altLang="en-US" sz="2400" b="1" dirty="0"/>
              <a:t>）。</a:t>
            </a:r>
            <a:endParaRPr lang="zh-CN" altLang="en-US" sz="2400" b="1" dirty="0"/>
          </a:p>
          <a:p>
            <a:pPr>
              <a:lnSpc>
                <a:spcPct val="150000"/>
              </a:lnSpc>
            </a:pPr>
            <a:r>
              <a:rPr lang="en-US" altLang="zh-CN" sz="2400" b="1" dirty="0"/>
              <a:t>(3)</a:t>
            </a:r>
            <a:r>
              <a:rPr lang="zh-CN" altLang="en-US" sz="2400" b="1" dirty="0"/>
              <a:t>如果约定地点在公司之外（</a:t>
            </a:r>
            <a:r>
              <a:rPr lang="en-US" altLang="zh-CN" sz="2400" b="1" dirty="0"/>
              <a:t>appointment offsite )</a:t>
            </a:r>
            <a:r>
              <a:rPr lang="zh-CN" altLang="en-US" sz="2400" b="1" dirty="0"/>
              <a:t>，那么</a:t>
            </a:r>
            <a:r>
              <a:rPr lang="zh-CN" altLang="en-US" sz="2400" b="1" dirty="0">
                <a:solidFill>
                  <a:srgbClr val="FF0000"/>
                </a:solidFill>
              </a:rPr>
              <a:t>咨询顾问</a:t>
            </a:r>
            <a:r>
              <a:rPr lang="zh-CN" altLang="en-US" sz="2400" b="1" dirty="0"/>
              <a:t>就要用笔记本电脑准备一份陈述报告（</a:t>
            </a:r>
            <a:r>
              <a:rPr lang="en-US" altLang="zh-CN" sz="2400" b="1" dirty="0"/>
              <a:t>Prepare a report</a:t>
            </a:r>
            <a:r>
              <a:rPr lang="zh-CN" altLang="en-US" sz="2400" b="1" dirty="0"/>
              <a:t>）。</a:t>
            </a:r>
            <a:endParaRPr lang="zh-CN" altLang="en-US" sz="2400" b="1" dirty="0"/>
          </a:p>
          <a:p>
            <a:pPr>
              <a:lnSpc>
                <a:spcPct val="150000"/>
              </a:lnSpc>
            </a:pPr>
            <a:r>
              <a:rPr lang="en-US" altLang="zh-CN" sz="2400" b="1" dirty="0"/>
              <a:t>(4)</a:t>
            </a:r>
            <a:r>
              <a:rPr lang="zh-CN" altLang="en-US" sz="2400" b="1" dirty="0">
                <a:solidFill>
                  <a:srgbClr val="FF0000"/>
                </a:solidFill>
              </a:rPr>
              <a:t>咨询顾问</a:t>
            </a:r>
            <a:r>
              <a:rPr lang="zh-CN" altLang="en-US" sz="2400" b="1" dirty="0"/>
              <a:t>和</a:t>
            </a:r>
            <a:r>
              <a:rPr lang="zh-CN" altLang="en-US" sz="2400" b="1" dirty="0">
                <a:solidFill>
                  <a:srgbClr val="FF0000"/>
                </a:solidFill>
              </a:rPr>
              <a:t>业务员</a:t>
            </a:r>
            <a:r>
              <a:rPr lang="zh-CN" altLang="en-US" sz="2400" b="1" dirty="0"/>
              <a:t>与客户在约定的时间和地点见面（</a:t>
            </a:r>
            <a:r>
              <a:rPr lang="en-US" altLang="zh-CN" sz="2400" b="1" dirty="0"/>
              <a:t>Meet with </a:t>
            </a:r>
            <a:r>
              <a:rPr lang="en-US" altLang="zh-CN" sz="2400" b="1" dirty="0" err="1"/>
              <a:t>theclient</a:t>
            </a:r>
            <a:r>
              <a:rPr lang="zh-CN" altLang="en-US" sz="2400" b="1" dirty="0"/>
              <a:t>）。</a:t>
            </a:r>
            <a:endParaRPr lang="zh-CN" altLang="en-US" sz="2400" b="1" dirty="0"/>
          </a:p>
          <a:p>
            <a:pPr>
              <a:lnSpc>
                <a:spcPct val="150000"/>
              </a:lnSpc>
            </a:pPr>
            <a:r>
              <a:rPr lang="en-US" altLang="zh-CN" sz="2400" b="1" dirty="0"/>
              <a:t>(5)</a:t>
            </a:r>
            <a:r>
              <a:rPr lang="zh-CN" altLang="en-US" sz="2400" b="1" dirty="0">
                <a:solidFill>
                  <a:srgbClr val="FF0000"/>
                </a:solidFill>
              </a:rPr>
              <a:t>业务员</a:t>
            </a:r>
            <a:r>
              <a:rPr lang="zh-CN" altLang="en-US" sz="2400" b="1" dirty="0"/>
              <a:t>随后给他们准备好会议用纸（</a:t>
            </a:r>
            <a:r>
              <a:rPr lang="en-US" altLang="zh-CN" sz="2400" b="1" dirty="0"/>
              <a:t>salesperson follow-up letter</a:t>
            </a:r>
            <a:r>
              <a:rPr lang="zh-CN" altLang="en-US" sz="2400" b="1" dirty="0"/>
              <a:t>） 。</a:t>
            </a:r>
            <a:endParaRPr lang="zh-CN" altLang="en-US" sz="2400" b="1" dirty="0"/>
          </a:p>
          <a:p>
            <a:pPr>
              <a:lnSpc>
                <a:spcPct val="150000"/>
              </a:lnSpc>
            </a:pPr>
            <a:r>
              <a:rPr lang="en-US" altLang="zh-CN" sz="2400" b="1" dirty="0"/>
              <a:t>(6)</a:t>
            </a:r>
            <a:r>
              <a:rPr lang="zh-CN" altLang="en-US" sz="2400" b="1" dirty="0"/>
              <a:t>如果会议产生了一个问题陈述（</a:t>
            </a:r>
            <a:r>
              <a:rPr lang="en-US" altLang="zh-CN" sz="2400" b="1" dirty="0"/>
              <a:t>state of problem</a:t>
            </a:r>
            <a:r>
              <a:rPr lang="zh-CN" altLang="en-US" sz="2400" b="1" dirty="0"/>
              <a:t>），</a:t>
            </a:r>
            <a:r>
              <a:rPr lang="zh-CN" altLang="en-US" sz="2400" b="1" dirty="0">
                <a:solidFill>
                  <a:srgbClr val="FF0000"/>
                </a:solidFill>
              </a:rPr>
              <a:t>咨询顾问</a:t>
            </a:r>
            <a:r>
              <a:rPr lang="zh-CN" altLang="en-US" sz="2400" b="1" dirty="0"/>
              <a:t>就根据问题陈述建立编写一个提案（</a:t>
            </a:r>
            <a:r>
              <a:rPr lang="en-US" altLang="zh-CN" sz="2400" b="1" dirty="0"/>
              <a:t>Create proposal</a:t>
            </a:r>
            <a:r>
              <a:rPr lang="zh-CN" altLang="en-US" sz="2400" b="1" dirty="0"/>
              <a:t>）并把该提案发给客户（</a:t>
            </a:r>
            <a:r>
              <a:rPr lang="en-US" altLang="zh-CN" sz="2400" b="1" dirty="0" err="1"/>
              <a:t>Sendproposal</a:t>
            </a:r>
            <a:r>
              <a:rPr lang="en-US" altLang="zh-CN" sz="2400" b="1" dirty="0"/>
              <a:t> to client</a:t>
            </a:r>
            <a:r>
              <a:rPr lang="zh-CN" altLang="en-US" sz="2400" b="1" dirty="0"/>
              <a:t>）</a:t>
            </a:r>
            <a:endParaRPr lang="zh-CN" altLang="en-US" sz="2400" b="1" dirty="0"/>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201244"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活动图元素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754647" y="354031"/>
            <a:ext cx="7413379" cy="6663506"/>
          </a:xfrm>
          <a:prstGeom prst="rect">
            <a:avLst/>
          </a:prstGeom>
        </p:spPr>
      </p:pic>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201244"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活动图元素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206663" y="65382"/>
            <a:ext cx="8880556" cy="6667832"/>
          </a:xfrm>
          <a:prstGeom prst="rect">
            <a:avLst/>
          </a:prstGeom>
        </p:spPr>
      </p:pic>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201244"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活动图元素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TextBox 75"/>
          <p:cNvSpPr txBox="1"/>
          <p:nvPr/>
        </p:nvSpPr>
        <p:spPr>
          <a:xfrm>
            <a:off x="0" y="692695"/>
            <a:ext cx="5814337"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rPr>
              <a:t>（</a:t>
            </a:r>
            <a:r>
              <a:rPr lang="en-US" altLang="zh-CN" sz="3200" b="1" dirty="0" smtClean="0">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rPr>
              <a:t>7</a:t>
            </a:r>
            <a:r>
              <a:rPr lang="zh-CN" altLang="en-US" sz="3200" b="1" dirty="0" smtClean="0">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rPr>
              <a:t>）</a:t>
            </a:r>
            <a:r>
              <a:rPr lang="zh-CN" altLang="en-US" sz="3200" b="1" dirty="0" smtClean="0">
                <a:latin typeface="微软雅黑" panose="020B0503020204020204" pitchFamily="34" charset="-122"/>
                <a:ea typeface="微软雅黑" panose="020B0503020204020204" pitchFamily="34" charset="-122"/>
                <a:cs typeface="Clear Sans" panose="020B0503030202020304" pitchFamily="34" charset="0"/>
              </a:rPr>
              <a:t>对象流</a:t>
            </a:r>
            <a:endParaRPr lang="en-US" sz="3200" b="1" dirty="0">
              <a:solidFill>
                <a:schemeClr val="tx1"/>
              </a:solidFill>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endParaRPr>
          </a:p>
        </p:txBody>
      </p:sp>
      <p:sp>
        <p:nvSpPr>
          <p:cNvPr id="5" name="矩形 4"/>
          <p:cNvSpPr/>
          <p:nvPr/>
        </p:nvSpPr>
        <p:spPr>
          <a:xfrm>
            <a:off x="221943" y="1412776"/>
            <a:ext cx="5848407" cy="5262979"/>
          </a:xfrm>
          <a:prstGeom prst="rect">
            <a:avLst/>
          </a:prstGeom>
        </p:spPr>
        <p:txBody>
          <a:bodyPr wrap="square">
            <a:spAutoFit/>
          </a:bodyPr>
          <a:lstStyle/>
          <a:p>
            <a:pPr marL="285750" indent="-285750">
              <a:buFont typeface="Wingdings" panose="05000000000000000000" pitchFamily="2" charset="2"/>
              <a:buChar char="l"/>
            </a:pPr>
            <a:r>
              <a:rPr lang="zh-CN" altLang="en-US" sz="2400" dirty="0"/>
              <a:t>对象流描述活动与对象之间的依赖关系，表示活动</a:t>
            </a:r>
            <a:r>
              <a:rPr lang="zh-CN" altLang="en-US" sz="2400" dirty="0" smtClean="0"/>
              <a:t>使用</a:t>
            </a:r>
            <a:r>
              <a:rPr lang="zh-CN" altLang="en-US" sz="2400" dirty="0"/>
              <a:t>对象（输入）或者活动对对象的影响（输出）</a:t>
            </a:r>
            <a:r>
              <a:rPr lang="zh-CN" altLang="en-US" sz="2400" dirty="0" smtClean="0"/>
              <a:t>。</a:t>
            </a:r>
            <a:endParaRPr lang="en-US" altLang="zh-CN" sz="2400" dirty="0" smtClean="0"/>
          </a:p>
          <a:p>
            <a:endParaRPr lang="en-US" altLang="zh-CN" sz="2400" dirty="0" smtClean="0"/>
          </a:p>
          <a:p>
            <a:pPr marL="285750" indent="-285750">
              <a:buFont typeface="Wingdings" panose="05000000000000000000" pitchFamily="2" charset="2"/>
              <a:buChar char="l"/>
            </a:pPr>
            <a:r>
              <a:rPr lang="zh-CN" altLang="en-US" sz="2400" dirty="0" smtClean="0"/>
              <a:t>如果</a:t>
            </a:r>
            <a:r>
              <a:rPr lang="zh-CN" altLang="en-US" sz="2400" dirty="0"/>
              <a:t>箭头从活动出发指向对象，则表示活动对对象</a:t>
            </a:r>
            <a:r>
              <a:rPr lang="zh-CN" altLang="en-US" sz="2400" dirty="0" smtClean="0"/>
              <a:t>施加</a:t>
            </a:r>
            <a:r>
              <a:rPr lang="zh-CN" altLang="en-US" sz="2400" dirty="0"/>
              <a:t>了一定的影响</a:t>
            </a:r>
            <a:r>
              <a:rPr lang="en-US" altLang="zh-CN" sz="2400" dirty="0"/>
              <a:t>(</a:t>
            </a:r>
            <a:r>
              <a:rPr lang="zh-CN" altLang="en-US" sz="2400" dirty="0"/>
              <a:t>包括创建、修改、撤销等</a:t>
            </a:r>
            <a:r>
              <a:rPr lang="en-US" altLang="zh-CN" sz="2400" dirty="0"/>
              <a:t>)</a:t>
            </a:r>
            <a:r>
              <a:rPr lang="zh-CN" altLang="en-US" sz="2400" dirty="0"/>
              <a:t>。此时</a:t>
            </a:r>
            <a:r>
              <a:rPr lang="zh-CN" altLang="en-US" sz="2400" dirty="0" smtClean="0"/>
              <a:t>的对象</a:t>
            </a:r>
            <a:r>
              <a:rPr lang="zh-CN" altLang="en-US" sz="2400" dirty="0"/>
              <a:t>作为活动的输出</a:t>
            </a:r>
            <a:r>
              <a:rPr lang="zh-CN" altLang="en-US" sz="2400" dirty="0" smtClean="0"/>
              <a:t>。</a:t>
            </a:r>
            <a:endParaRPr lang="en-US" altLang="zh-CN" sz="2400" dirty="0" smtClean="0"/>
          </a:p>
          <a:p>
            <a:endParaRPr lang="en-US" altLang="zh-CN" sz="2400" dirty="0" smtClean="0"/>
          </a:p>
          <a:p>
            <a:pPr marL="285750" indent="-285750">
              <a:buFont typeface="Wingdings" panose="05000000000000000000" pitchFamily="2" charset="2"/>
              <a:buChar char="l"/>
            </a:pPr>
            <a:r>
              <a:rPr lang="zh-CN" altLang="en-US" sz="2400" dirty="0" smtClean="0"/>
              <a:t>如果</a:t>
            </a:r>
            <a:r>
              <a:rPr lang="zh-CN" altLang="en-US" sz="2400" dirty="0"/>
              <a:t>箭头从对象指向活动，则表示该活动使用对象</a:t>
            </a:r>
            <a:r>
              <a:rPr lang="zh-CN" altLang="en-US" sz="2400" dirty="0" smtClean="0"/>
              <a:t>流所</a:t>
            </a:r>
            <a:r>
              <a:rPr lang="zh-CN" altLang="en-US" sz="2400" dirty="0"/>
              <a:t>指向的对象。此时的对象作为活动的输入。 </a:t>
            </a:r>
            <a:br>
              <a:rPr lang="zh-CN" altLang="en-US" sz="2400" dirty="0"/>
            </a:br>
            <a:endParaRPr lang="en-US" altLang="zh-CN" sz="2400" dirty="0" smtClean="0"/>
          </a:p>
          <a:p>
            <a:r>
              <a:rPr lang="zh-CN" altLang="en-US" sz="2400" dirty="0" smtClean="0"/>
              <a:t> </a:t>
            </a:r>
            <a:endParaRPr lang="zh-CN" altLang="en-US" dirty="0"/>
          </a:p>
        </p:txBody>
      </p:sp>
      <p:pic>
        <p:nvPicPr>
          <p:cNvPr id="6" name="图片 5"/>
          <p:cNvPicPr>
            <a:picLocks noChangeAspect="1"/>
          </p:cNvPicPr>
          <p:nvPr/>
        </p:nvPicPr>
        <p:blipFill>
          <a:blip r:embed="rId1"/>
          <a:stretch>
            <a:fillRect/>
          </a:stretch>
        </p:blipFill>
        <p:spPr>
          <a:xfrm>
            <a:off x="6607350" y="2417523"/>
            <a:ext cx="5241852" cy="1529293"/>
          </a:xfrm>
          <a:prstGeom prst="rect">
            <a:avLst/>
          </a:prstGeom>
        </p:spPr>
      </p:pic>
      <p:sp>
        <p:nvSpPr>
          <p:cNvPr id="7" name="矩形标注 6"/>
          <p:cNvSpPr/>
          <p:nvPr/>
        </p:nvSpPr>
        <p:spPr>
          <a:xfrm>
            <a:off x="6607350" y="1619015"/>
            <a:ext cx="1599925" cy="613681"/>
          </a:xfrm>
          <a:prstGeom prst="wedgeRectCallout">
            <a:avLst>
              <a:gd name="adj1" fmla="val 15181"/>
              <a:gd name="adj2" fmla="val 1451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t>活动</a:t>
            </a:r>
            <a:endParaRPr lang="zh-CN" altLang="en-US" sz="2800" b="1" dirty="0"/>
          </a:p>
        </p:txBody>
      </p:sp>
      <p:sp>
        <p:nvSpPr>
          <p:cNvPr id="8" name="矩形标注 7"/>
          <p:cNvSpPr/>
          <p:nvPr/>
        </p:nvSpPr>
        <p:spPr>
          <a:xfrm>
            <a:off x="8624041" y="1556385"/>
            <a:ext cx="1599925" cy="613681"/>
          </a:xfrm>
          <a:prstGeom prst="wedgeRectCallout">
            <a:avLst>
              <a:gd name="adj1" fmla="val 10484"/>
              <a:gd name="adj2" fmla="val 220685"/>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2800" b="1" dirty="0" smtClean="0"/>
              <a:t>对象流</a:t>
            </a:r>
            <a:endParaRPr lang="zh-CN" altLang="en-US" sz="2800" b="1" dirty="0"/>
          </a:p>
        </p:txBody>
      </p:sp>
      <p:sp>
        <p:nvSpPr>
          <p:cNvPr id="9" name="矩形标注 8"/>
          <p:cNvSpPr/>
          <p:nvPr/>
        </p:nvSpPr>
        <p:spPr>
          <a:xfrm>
            <a:off x="9228276" y="4908716"/>
            <a:ext cx="1769576" cy="1103777"/>
          </a:xfrm>
          <a:prstGeom prst="wedgeRectCallout">
            <a:avLst>
              <a:gd name="adj1" fmla="val 42744"/>
              <a:gd name="adj2" fmla="val -1546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t>对象名和对象状态</a:t>
            </a:r>
            <a:endParaRPr lang="zh-CN" altLang="en-US" sz="2800" b="1" dirty="0"/>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201244"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活动图元素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15" name="TextBox 75"/>
          <p:cNvSpPr txBox="1"/>
          <p:nvPr/>
        </p:nvSpPr>
        <p:spPr>
          <a:xfrm>
            <a:off x="2948" y="805515"/>
            <a:ext cx="5814337"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rPr>
              <a:t>（</a:t>
            </a:r>
            <a:r>
              <a:rPr lang="en-US" altLang="zh-CN" sz="3200" b="1" dirty="0" smtClean="0">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rPr>
              <a:t>7</a:t>
            </a:r>
            <a:r>
              <a:rPr lang="zh-CN" altLang="en-US" sz="3200" b="1" dirty="0" smtClean="0">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rPr>
              <a:t>）</a:t>
            </a:r>
            <a:r>
              <a:rPr lang="zh-CN" altLang="en-US" sz="3200" b="1" dirty="0" smtClean="0">
                <a:latin typeface="微软雅黑" panose="020B0503020204020204" pitchFamily="34" charset="-122"/>
                <a:ea typeface="微软雅黑" panose="020B0503020204020204" pitchFamily="34" charset="-122"/>
                <a:cs typeface="Clear Sans" panose="020B0503030202020304" pitchFamily="34" charset="0"/>
              </a:rPr>
              <a:t>对象流</a:t>
            </a:r>
            <a:endParaRPr lang="en-US" sz="3200" b="1" dirty="0">
              <a:solidFill>
                <a:schemeClr val="tx1"/>
              </a:solidFill>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endParaRPr>
          </a:p>
        </p:txBody>
      </p:sp>
      <p:sp>
        <p:nvSpPr>
          <p:cNvPr id="16" name="矩形 15"/>
          <p:cNvSpPr/>
          <p:nvPr/>
        </p:nvSpPr>
        <p:spPr>
          <a:xfrm>
            <a:off x="286158" y="1675784"/>
            <a:ext cx="5848407" cy="2308324"/>
          </a:xfrm>
          <a:prstGeom prst="rect">
            <a:avLst/>
          </a:prstGeom>
        </p:spPr>
        <p:txBody>
          <a:bodyPr wrap="square">
            <a:spAutoFit/>
          </a:bodyPr>
          <a:lstStyle/>
          <a:p>
            <a:pPr marL="285750" indent="-285750">
              <a:buFont typeface="Wingdings" panose="05000000000000000000" pitchFamily="2" charset="2"/>
              <a:buChar char="l"/>
            </a:pPr>
            <a:r>
              <a:rPr lang="zh-CN" altLang="en-US" sz="2400" dirty="0" smtClean="0"/>
              <a:t>一</a:t>
            </a:r>
            <a:r>
              <a:rPr lang="zh-CN" altLang="en-US" sz="2400" dirty="0"/>
              <a:t>个对象可以由多个活动</a:t>
            </a:r>
            <a:r>
              <a:rPr lang="zh-CN" altLang="en-US" sz="2400" dirty="0" smtClean="0"/>
              <a:t>操纵</a:t>
            </a:r>
            <a:endParaRPr lang="en-US" altLang="zh-CN" sz="2400" dirty="0" smtClean="0"/>
          </a:p>
          <a:p>
            <a:pPr marL="285750" indent="-285750">
              <a:buFont typeface="Wingdings" panose="05000000000000000000" pitchFamily="2" charset="2"/>
              <a:buChar char="l"/>
            </a:pPr>
            <a:r>
              <a:rPr lang="zh-CN" altLang="en-US" sz="2400" dirty="0" smtClean="0"/>
              <a:t>一</a:t>
            </a:r>
            <a:r>
              <a:rPr lang="zh-CN" altLang="en-US" sz="2400" dirty="0"/>
              <a:t>个活动输出的对象可以作为活动输入的对象</a:t>
            </a:r>
            <a:r>
              <a:rPr lang="zh-CN" altLang="en-US" sz="2400" dirty="0" smtClean="0"/>
              <a:t>。</a:t>
            </a:r>
            <a:endParaRPr lang="en-US" altLang="zh-CN" sz="2400" dirty="0" smtClean="0"/>
          </a:p>
          <a:p>
            <a:pPr marL="285750" indent="-285750">
              <a:buFont typeface="Wingdings" panose="05000000000000000000" pitchFamily="2" charset="2"/>
              <a:buChar char="l"/>
            </a:pPr>
            <a:r>
              <a:rPr lang="zh-CN" altLang="en-US" sz="2400" dirty="0" smtClean="0"/>
              <a:t> </a:t>
            </a:r>
            <a:r>
              <a:rPr lang="zh-CN" altLang="en-US" sz="2400" dirty="0"/>
              <a:t>在活动图中，同一个对象可以现，它的每一次出现表明该对于对象生存期的不同时间点 </a:t>
            </a:r>
            <a:r>
              <a:rPr lang="zh-CN" altLang="en-US" sz="2400" dirty="0" smtClean="0"/>
              <a:t> </a:t>
            </a:r>
            <a:endParaRPr lang="zh-CN" altLang="en-US" dirty="0"/>
          </a:p>
        </p:txBody>
      </p:sp>
      <p:pic>
        <p:nvPicPr>
          <p:cNvPr id="17" name="图片 16"/>
          <p:cNvPicPr>
            <a:picLocks noChangeAspect="1"/>
          </p:cNvPicPr>
          <p:nvPr/>
        </p:nvPicPr>
        <p:blipFill>
          <a:blip r:embed="rId1"/>
          <a:stretch>
            <a:fillRect/>
          </a:stretch>
        </p:blipFill>
        <p:spPr>
          <a:xfrm>
            <a:off x="6011195" y="390328"/>
            <a:ext cx="5975020" cy="6206263"/>
          </a:xfrm>
          <a:prstGeom prst="rect">
            <a:avLst/>
          </a:prstGeom>
        </p:spPr>
      </p:pic>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201244"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活动图元素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TextBox 75"/>
          <p:cNvSpPr txBox="1"/>
          <p:nvPr/>
        </p:nvSpPr>
        <p:spPr>
          <a:xfrm>
            <a:off x="-32565" y="836713"/>
            <a:ext cx="2843408"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rPr>
              <a:t>（</a:t>
            </a:r>
            <a:r>
              <a:rPr lang="en-US" altLang="zh-CN" sz="3200" b="1" dirty="0" smtClean="0">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rPr>
              <a:t>7</a:t>
            </a:r>
            <a:r>
              <a:rPr lang="zh-CN" altLang="en-US" sz="3200" b="1" dirty="0" smtClean="0">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rPr>
              <a:t>）</a:t>
            </a:r>
            <a:r>
              <a:rPr lang="zh-CN" altLang="en-US" sz="3200" b="1" dirty="0" smtClean="0">
                <a:latin typeface="微软雅黑" panose="020B0503020204020204" pitchFamily="34" charset="-122"/>
                <a:ea typeface="微软雅黑" panose="020B0503020204020204" pitchFamily="34" charset="-122"/>
                <a:cs typeface="Clear Sans" panose="020B0503030202020304" pitchFamily="34" charset="0"/>
              </a:rPr>
              <a:t>对象流</a:t>
            </a:r>
            <a:endParaRPr lang="en-US" sz="3200" b="1" dirty="0">
              <a:solidFill>
                <a:schemeClr val="tx1"/>
              </a:solidFill>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3087244" y="162021"/>
            <a:ext cx="8760711" cy="6572058"/>
          </a:xfrm>
          <a:prstGeom prst="rect">
            <a:avLst/>
          </a:prstGeom>
        </p:spPr>
      </p:pic>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6331438" y="687302"/>
            <a:ext cx="6005080" cy="6761050"/>
          </a:xfrm>
          <a:prstGeom prst="rect">
            <a:avLst/>
          </a:prstGeom>
        </p:spPr>
      </p:pic>
      <p:sp>
        <p:nvSpPr>
          <p:cNvPr id="3" name="文本框 2"/>
          <p:cNvSpPr txBox="1"/>
          <p:nvPr/>
        </p:nvSpPr>
        <p:spPr>
          <a:xfrm>
            <a:off x="252781" y="187563"/>
            <a:ext cx="2201244"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活动图元素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TextBox 75"/>
          <p:cNvSpPr txBox="1"/>
          <p:nvPr/>
        </p:nvSpPr>
        <p:spPr>
          <a:xfrm>
            <a:off x="185630" y="971610"/>
            <a:ext cx="1415772" cy="461665"/>
          </a:xfrm>
          <a:prstGeom prst="rect">
            <a:avLst/>
          </a:prstGeom>
          <a:noFill/>
        </p:spPr>
        <p:txBody>
          <a:bodyPr wrap="none" rtlCol="0">
            <a:spAutoFit/>
          </a:bodyPr>
          <a:lstStyle/>
          <a:p>
            <a:r>
              <a:rPr lang="zh-CN" altLang="en-US" sz="2400" b="1" dirty="0" smtClean="0">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rPr>
              <a:t>活动分解</a:t>
            </a:r>
            <a:endParaRPr lang="en-US" sz="2400" b="1" dirty="0">
              <a:solidFill>
                <a:schemeClr val="tx1"/>
              </a:solidFill>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endParaRPr>
          </a:p>
        </p:txBody>
      </p:sp>
      <p:sp>
        <p:nvSpPr>
          <p:cNvPr id="5" name="矩形 4"/>
          <p:cNvSpPr/>
          <p:nvPr/>
        </p:nvSpPr>
        <p:spPr>
          <a:xfrm>
            <a:off x="400833" y="1753024"/>
            <a:ext cx="4679978" cy="1200329"/>
          </a:xfrm>
          <a:prstGeom prst="rect">
            <a:avLst/>
          </a:prstGeom>
        </p:spPr>
        <p:txBody>
          <a:bodyPr wrap="square">
            <a:spAutoFit/>
          </a:bodyPr>
          <a:lstStyle/>
          <a:p>
            <a:r>
              <a:rPr lang="zh-CN" altLang="en-US" sz="2400" b="1" dirty="0"/>
              <a:t>一个活动可以分为若干个动作或子活动，这些动作和子</a:t>
            </a:r>
            <a:r>
              <a:rPr lang="zh-CN" altLang="en-US" sz="2400" b="1" dirty="0" smtClean="0"/>
              <a:t>活动</a:t>
            </a:r>
            <a:r>
              <a:rPr lang="zh-CN" altLang="en-US" sz="2400" b="1" dirty="0"/>
              <a:t>本身可以组成一个活动图</a:t>
            </a:r>
            <a:endParaRPr lang="zh-CN" altLang="en-US" sz="2400" b="1" dirty="0"/>
          </a:p>
        </p:txBody>
      </p:sp>
      <p:sp>
        <p:nvSpPr>
          <p:cNvPr id="6" name="矩形 5"/>
          <p:cNvSpPr/>
          <p:nvPr/>
        </p:nvSpPr>
        <p:spPr>
          <a:xfrm>
            <a:off x="6430466" y="321305"/>
            <a:ext cx="2262158" cy="369332"/>
          </a:xfrm>
          <a:prstGeom prst="rect">
            <a:avLst/>
          </a:prstGeom>
        </p:spPr>
        <p:txBody>
          <a:bodyPr wrap="none">
            <a:spAutoFit/>
          </a:bodyPr>
          <a:lstStyle/>
          <a:p>
            <a:r>
              <a:rPr lang="zh-CN" altLang="en-US" dirty="0"/>
              <a:t>在书店买书的活动图</a:t>
            </a:r>
            <a:endParaRPr lang="zh-CN" altLang="en-US" dirty="0"/>
          </a:p>
        </p:txBody>
      </p:sp>
      <p:sp>
        <p:nvSpPr>
          <p:cNvPr id="7" name="矩形标注 6"/>
          <p:cNvSpPr/>
          <p:nvPr/>
        </p:nvSpPr>
        <p:spPr>
          <a:xfrm>
            <a:off x="4321479" y="4509370"/>
            <a:ext cx="1590805" cy="801666"/>
          </a:xfrm>
          <a:prstGeom prst="wedgeRectCallout">
            <a:avLst>
              <a:gd name="adj1" fmla="val 153679"/>
              <a:gd name="adj2" fmla="val -1035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mtClean="0"/>
              <a:t>组合活动</a:t>
            </a:r>
            <a:endParaRPr lang="zh-CN" altLang="en-US" sz="2400" b="1"/>
          </a:p>
        </p:txBody>
      </p:sp>
      <p:sp>
        <p:nvSpPr>
          <p:cNvPr id="8" name="矩形 7"/>
          <p:cNvSpPr/>
          <p:nvPr/>
        </p:nvSpPr>
        <p:spPr>
          <a:xfrm>
            <a:off x="525505" y="3338715"/>
            <a:ext cx="4555306" cy="92333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zh-CN" altLang="en-US" dirty="0"/>
              <a:t>一个不含内嵌活动或动作的活动称之为简单活动；一个</a:t>
            </a:r>
            <a:r>
              <a:rPr lang="zh-CN" altLang="en-US" dirty="0" smtClean="0"/>
              <a:t>嵌套</a:t>
            </a:r>
            <a:r>
              <a:rPr lang="zh-CN" altLang="en-US" dirty="0"/>
              <a:t>了若干活动或动作的活动称之为组合活动</a:t>
            </a:r>
            <a:endParaRPr lang="zh-CN" altLang="en-US" dirty="0"/>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活动图的用途</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TextBox 75"/>
          <p:cNvSpPr txBox="1"/>
          <p:nvPr/>
        </p:nvSpPr>
        <p:spPr>
          <a:xfrm>
            <a:off x="323365" y="716265"/>
            <a:ext cx="11964908" cy="738664"/>
          </a:xfrm>
          <a:prstGeom prst="rect">
            <a:avLst/>
          </a:prstGeom>
          <a:noFill/>
        </p:spPr>
        <p:txBody>
          <a:bodyPr wrap="square" rtlCol="0">
            <a:spAutoFit/>
          </a:bodyPr>
          <a:lstStyle/>
          <a:p>
            <a:pPr algn="just">
              <a:lnSpc>
                <a:spcPct val="150000"/>
              </a:lnSpc>
            </a:pPr>
            <a:r>
              <a:rPr lang="zh-CN" altLang="en-US" sz="2800" b="1" dirty="0" smtClean="0">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rPr>
              <a:t>活动图的用途</a:t>
            </a:r>
            <a:endParaRPr lang="en-US" sz="2800" b="1" dirty="0">
              <a:solidFill>
                <a:schemeClr val="tx1"/>
              </a:solidFill>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endParaRPr>
          </a:p>
        </p:txBody>
      </p:sp>
      <p:sp>
        <p:nvSpPr>
          <p:cNvPr id="5" name="矩形 4"/>
          <p:cNvSpPr/>
          <p:nvPr/>
        </p:nvSpPr>
        <p:spPr>
          <a:xfrm>
            <a:off x="551384" y="1776228"/>
            <a:ext cx="11281777" cy="3277820"/>
          </a:xfrm>
          <a:prstGeom prst="rect">
            <a:avLst/>
          </a:prstGeom>
        </p:spPr>
        <p:txBody>
          <a:bodyPr wrap="square">
            <a:spAutoFit/>
          </a:bodyPr>
          <a:lstStyle/>
          <a:p>
            <a:pPr>
              <a:lnSpc>
                <a:spcPct val="150000"/>
              </a:lnSpc>
            </a:pPr>
            <a:r>
              <a:rPr lang="en-US" altLang="zh-CN" sz="2400" dirty="0">
                <a:solidFill>
                  <a:srgbClr val="000000"/>
                </a:solidFill>
                <a:latin typeface="CIDFont+F3"/>
              </a:rPr>
              <a:t>•</a:t>
            </a:r>
            <a:r>
              <a:rPr lang="zh-CN" altLang="en-US" sz="2400" dirty="0" smtClean="0">
                <a:solidFill>
                  <a:srgbClr val="000000"/>
                </a:solidFill>
                <a:latin typeface="CIDFont+F2"/>
              </a:rPr>
              <a:t>活动图</a:t>
            </a:r>
            <a:r>
              <a:rPr lang="zh-CN" altLang="en-US" sz="2400" dirty="0">
                <a:solidFill>
                  <a:srgbClr val="000000"/>
                </a:solidFill>
                <a:latin typeface="CIDFont+F2"/>
              </a:rPr>
              <a:t>对表示</a:t>
            </a:r>
            <a:r>
              <a:rPr lang="zh-CN" altLang="en-US" sz="2400" b="1" dirty="0">
                <a:solidFill>
                  <a:srgbClr val="000000"/>
                </a:solidFill>
                <a:latin typeface="CIDFont+F2"/>
              </a:rPr>
              <a:t>并发行为</a:t>
            </a:r>
            <a:r>
              <a:rPr lang="zh-CN" altLang="en-US" sz="2400" dirty="0">
                <a:solidFill>
                  <a:srgbClr val="000000"/>
                </a:solidFill>
                <a:latin typeface="CIDFont+F2"/>
              </a:rPr>
              <a:t>很有用，经常用于对系统的工作流程建模，即对系统的业务过程建模。</a:t>
            </a:r>
            <a:br>
              <a:rPr lang="zh-CN" altLang="en-US" sz="2400" dirty="0">
                <a:solidFill>
                  <a:srgbClr val="000000"/>
                </a:solidFill>
                <a:latin typeface="CIDFont+F1"/>
              </a:rPr>
            </a:br>
            <a:r>
              <a:rPr lang="en-US" altLang="zh-CN" sz="2400" dirty="0">
                <a:solidFill>
                  <a:srgbClr val="000000"/>
                </a:solidFill>
                <a:latin typeface="CIDFont+F3"/>
              </a:rPr>
              <a:t>•</a:t>
            </a:r>
            <a:r>
              <a:rPr lang="zh-CN" altLang="en-US" sz="2400" dirty="0">
                <a:solidFill>
                  <a:srgbClr val="000000"/>
                </a:solidFill>
                <a:latin typeface="CIDFont+F1"/>
              </a:rPr>
              <a:t>在</a:t>
            </a:r>
            <a:r>
              <a:rPr lang="en-US" altLang="zh-CN" sz="2400" dirty="0">
                <a:solidFill>
                  <a:srgbClr val="000000"/>
                </a:solidFill>
                <a:latin typeface="CIDFont+F2"/>
              </a:rPr>
              <a:t>UML</a:t>
            </a:r>
            <a:r>
              <a:rPr lang="zh-CN" altLang="en-US" sz="2400" dirty="0">
                <a:solidFill>
                  <a:srgbClr val="000000"/>
                </a:solidFill>
                <a:latin typeface="CIDFont+F1"/>
              </a:rPr>
              <a:t>中没有流程图的概念，</a:t>
            </a:r>
            <a:r>
              <a:rPr lang="zh-CN" altLang="en-US" sz="2400" b="1" dirty="0">
                <a:solidFill>
                  <a:srgbClr val="000000"/>
                </a:solidFill>
                <a:latin typeface="CIDFont+F1"/>
              </a:rPr>
              <a:t>活动图从某种意义上</a:t>
            </a:r>
            <a:r>
              <a:rPr lang="zh-CN" altLang="en-US" sz="2400" b="1" dirty="0" smtClean="0">
                <a:solidFill>
                  <a:srgbClr val="000000"/>
                </a:solidFill>
                <a:latin typeface="CIDFont+F1"/>
              </a:rPr>
              <a:t>包含了</a:t>
            </a:r>
            <a:r>
              <a:rPr lang="zh-CN" altLang="en-US" sz="2400" b="1" dirty="0">
                <a:solidFill>
                  <a:srgbClr val="000000"/>
                </a:solidFill>
                <a:latin typeface="CIDFont+F1"/>
              </a:rPr>
              <a:t>流程图的功能</a:t>
            </a:r>
            <a:r>
              <a:rPr lang="zh-CN" altLang="en-US" sz="2400" dirty="0">
                <a:solidFill>
                  <a:srgbClr val="000000"/>
                </a:solidFill>
                <a:latin typeface="CIDFont+F1"/>
              </a:rPr>
              <a:t>，可以用来描述算法。</a:t>
            </a:r>
            <a:br>
              <a:rPr lang="zh-CN" altLang="en-US" sz="2400" dirty="0">
                <a:solidFill>
                  <a:srgbClr val="000000"/>
                </a:solidFill>
                <a:latin typeface="CIDFont+F1"/>
              </a:rPr>
            </a:br>
            <a:r>
              <a:rPr lang="en-US" altLang="zh-CN" sz="2400" dirty="0">
                <a:solidFill>
                  <a:srgbClr val="000000"/>
                </a:solidFill>
                <a:latin typeface="CIDFont+F3"/>
              </a:rPr>
              <a:t>•</a:t>
            </a:r>
            <a:r>
              <a:rPr lang="zh-CN" altLang="en-US" sz="2400" dirty="0">
                <a:solidFill>
                  <a:srgbClr val="000000"/>
                </a:solidFill>
                <a:latin typeface="CIDFont+F1"/>
              </a:rPr>
              <a:t>活动图也可以对具体的操作建模，用于描述计算过程的</a:t>
            </a:r>
            <a:r>
              <a:rPr lang="zh-CN" altLang="en-US" sz="2400" dirty="0" smtClean="0">
                <a:solidFill>
                  <a:srgbClr val="000000"/>
                </a:solidFill>
                <a:latin typeface="CIDFont+F1"/>
              </a:rPr>
              <a:t>细节</a:t>
            </a:r>
            <a:r>
              <a:rPr lang="zh-CN" altLang="en-US" sz="2400" dirty="0">
                <a:solidFill>
                  <a:srgbClr val="000000"/>
                </a:solidFill>
                <a:latin typeface="CIDFont+F1"/>
              </a:rPr>
              <a:t>，即对算法建模</a:t>
            </a:r>
            <a:r>
              <a:rPr lang="zh-CN" altLang="en-US" dirty="0"/>
              <a:t> </a:t>
            </a:r>
            <a:br>
              <a:rPr lang="zh-CN" altLang="en-US" dirty="0"/>
            </a:br>
            <a:endParaRPr lang="zh-CN" altLang="en-US" dirty="0"/>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活动图的用途</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TextBox 75"/>
          <p:cNvSpPr txBox="1"/>
          <p:nvPr/>
        </p:nvSpPr>
        <p:spPr>
          <a:xfrm>
            <a:off x="0" y="885633"/>
            <a:ext cx="11964908" cy="581057"/>
          </a:xfrm>
          <a:prstGeom prst="rect">
            <a:avLst/>
          </a:prstGeom>
          <a:noFill/>
        </p:spPr>
        <p:txBody>
          <a:bodyPr wrap="square" rtlCol="0">
            <a:spAutoFit/>
          </a:bodyPr>
          <a:lstStyle/>
          <a:p>
            <a:pPr algn="just">
              <a:lnSpc>
                <a:spcPct val="150000"/>
              </a:lnSpc>
            </a:pPr>
            <a:r>
              <a:rPr lang="zh-CN" altLang="en-US" sz="2400" b="1" dirty="0" smtClean="0">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rPr>
              <a:t>对过程算法建模</a:t>
            </a:r>
            <a:endParaRPr lang="en-US" sz="2400" b="1" dirty="0">
              <a:solidFill>
                <a:schemeClr val="tx1"/>
              </a:solidFill>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5036108" y="302044"/>
            <a:ext cx="6316003" cy="6754953"/>
          </a:xfrm>
          <a:prstGeom prst="rect">
            <a:avLst/>
          </a:prstGeom>
        </p:spPr>
      </p:pic>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3996607"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4</a:t>
            </a:r>
            <a:r>
              <a:rPr lang="zh-CN" altLang="en-US" sz="2800" b="1" dirty="0" smtClean="0">
                <a:solidFill>
                  <a:schemeClr val="accent1"/>
                </a:solidFill>
                <a:latin typeface="微软雅黑" panose="020B0503020204020204" pitchFamily="34" charset="-122"/>
                <a:ea typeface="微软雅黑" panose="020B0503020204020204" pitchFamily="34" charset="-122"/>
              </a:rPr>
              <a:t>活动图与流程图的区别</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TextBox 75"/>
          <p:cNvSpPr txBox="1"/>
          <p:nvPr/>
        </p:nvSpPr>
        <p:spPr>
          <a:xfrm>
            <a:off x="131149" y="664813"/>
            <a:ext cx="11964908" cy="1015663"/>
          </a:xfrm>
          <a:prstGeom prst="rect">
            <a:avLst/>
          </a:prstGeom>
          <a:noFill/>
        </p:spPr>
        <p:txBody>
          <a:bodyPr wrap="square" rtlCol="0">
            <a:spAutoFit/>
          </a:bodyPr>
          <a:lstStyle/>
          <a:p>
            <a:pPr algn="just">
              <a:lnSpc>
                <a:spcPct val="150000"/>
              </a:lnSpc>
            </a:pPr>
            <a:r>
              <a:rPr lang="zh-CN" altLang="en-US" sz="2400" b="1" dirty="0" smtClean="0">
                <a:latin typeface="微软雅黑" panose="020B0503020204020204" pitchFamily="34" charset="-122"/>
                <a:ea typeface="微软雅黑" panose="020B0503020204020204" pitchFamily="34" charset="-122"/>
                <a:sym typeface="Times New Roman" panose="02020603050405020304" pitchFamily="18" charset="0"/>
              </a:rPr>
              <a:t>活动图与流程图的区别</a:t>
            </a:r>
            <a:endParaRPr lang="zh-CN" altLang="en-US" sz="2400" dirty="0">
              <a:sym typeface="Times New Roman" panose="02020603050405020304" pitchFamily="18" charset="0"/>
            </a:endParaRPr>
          </a:p>
          <a:p>
            <a:endParaRPr lang="en-US" sz="2400" b="1" dirty="0">
              <a:solidFill>
                <a:schemeClr val="tx1"/>
              </a:solidFill>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endParaRPr>
          </a:p>
        </p:txBody>
      </p:sp>
      <p:sp>
        <p:nvSpPr>
          <p:cNvPr id="5" name="矩形 4"/>
          <p:cNvSpPr/>
          <p:nvPr/>
        </p:nvSpPr>
        <p:spPr>
          <a:xfrm>
            <a:off x="407368" y="1514121"/>
            <a:ext cx="11199527" cy="3876720"/>
          </a:xfrm>
          <a:prstGeom prst="rect">
            <a:avLst/>
          </a:prstGeom>
        </p:spPr>
        <p:txBody>
          <a:bodyPr wrap="square">
            <a:spAutoFit/>
          </a:bodyPr>
          <a:lstStyle/>
          <a:p>
            <a:pPr marL="342900" indent="-342900">
              <a:buFont typeface="Wingdings" panose="05000000000000000000" pitchFamily="2" charset="2"/>
              <a:buChar char="l"/>
            </a:pPr>
            <a:r>
              <a:rPr lang="zh-CN" altLang="en-US" sz="2400" b="1" dirty="0"/>
              <a:t>流程图着重描述处理过程</a:t>
            </a:r>
            <a:r>
              <a:rPr lang="zh-CN" altLang="en-US" sz="2400" dirty="0"/>
              <a:t>，它的主要控制结构是顺序、</a:t>
            </a:r>
            <a:r>
              <a:rPr lang="zh-CN" altLang="en-US" sz="2400" dirty="0" smtClean="0"/>
              <a:t>分支</a:t>
            </a:r>
            <a:r>
              <a:rPr lang="zh-CN" altLang="en-US" sz="2400" dirty="0"/>
              <a:t>和循环，各个处理之间有严格的顺序和时间关系；而</a:t>
            </a:r>
            <a:r>
              <a:rPr lang="zh-CN" altLang="en-US" sz="2400" b="1" dirty="0" smtClean="0"/>
              <a:t>活动图</a:t>
            </a:r>
            <a:r>
              <a:rPr lang="zh-CN" altLang="en-US" sz="2400" b="1" dirty="0"/>
              <a:t>描述的则是对象活动的顺序关系所遵循的规则</a:t>
            </a:r>
            <a:r>
              <a:rPr lang="zh-CN" altLang="en-US" sz="2400" dirty="0"/>
              <a:t>，它</a:t>
            </a:r>
            <a:r>
              <a:rPr lang="zh-CN" altLang="en-US" sz="2400" dirty="0" smtClean="0"/>
              <a:t>着重</a:t>
            </a:r>
            <a:r>
              <a:rPr lang="zh-CN" altLang="en-US" sz="2400" dirty="0"/>
              <a:t>表现的是系统的行为，而非系统的处理</a:t>
            </a:r>
            <a:r>
              <a:rPr lang="zh-CN" altLang="en-US" sz="2400" dirty="0" smtClean="0"/>
              <a:t>过程</a:t>
            </a:r>
            <a:endParaRPr lang="en-US" altLang="zh-CN" sz="2400" dirty="0" smtClean="0"/>
          </a:p>
          <a:p>
            <a:pPr marL="342900" indent="-342900">
              <a:buFont typeface="Wingdings" panose="05000000000000000000" pitchFamily="2" charset="2"/>
              <a:buChar char="l"/>
            </a:pPr>
            <a:endParaRPr lang="en-US" altLang="zh-CN" sz="2400" dirty="0"/>
          </a:p>
          <a:p>
            <a:pPr marL="342900" indent="-342900">
              <a:buFont typeface="Wingdings" panose="05000000000000000000" pitchFamily="2" charset="2"/>
              <a:buChar char="l"/>
            </a:pPr>
            <a:r>
              <a:rPr lang="zh-CN" altLang="en-US" sz="2400" dirty="0"/>
              <a:t>活动图能够表示</a:t>
            </a:r>
            <a:r>
              <a:rPr lang="zh-CN" altLang="en-US" sz="2400" b="1" dirty="0"/>
              <a:t>并发活动</a:t>
            </a:r>
            <a:r>
              <a:rPr lang="zh-CN" altLang="en-US" sz="2400" dirty="0"/>
              <a:t>的情形，而流程图</a:t>
            </a:r>
            <a:r>
              <a:rPr lang="zh-CN" altLang="en-US" sz="2400" dirty="0" smtClean="0"/>
              <a:t>做不到</a:t>
            </a:r>
            <a:endParaRPr lang="en-US" altLang="zh-CN" sz="2400" dirty="0" smtClean="0"/>
          </a:p>
          <a:p>
            <a:pPr marL="342900" indent="-342900">
              <a:buFont typeface="Wingdings" panose="05000000000000000000" pitchFamily="2" charset="2"/>
              <a:buChar char="l"/>
            </a:pPr>
            <a:endParaRPr lang="en-US" altLang="zh-CN" sz="2400" dirty="0"/>
          </a:p>
          <a:p>
            <a:pPr marL="342900" indent="-342900">
              <a:buFont typeface="Wingdings" panose="05000000000000000000" pitchFamily="2" charset="2"/>
              <a:buChar char="l"/>
            </a:pPr>
            <a:r>
              <a:rPr lang="zh-CN" altLang="en-US" sz="2400" dirty="0"/>
              <a:t>活动图是</a:t>
            </a:r>
            <a:r>
              <a:rPr lang="zh-CN" altLang="en-US" sz="2400" b="1" dirty="0"/>
              <a:t>面向对象</a:t>
            </a:r>
            <a:r>
              <a:rPr lang="zh-CN" altLang="en-US" sz="2400" dirty="0"/>
              <a:t>的，而流程图是</a:t>
            </a:r>
            <a:r>
              <a:rPr lang="zh-CN" altLang="en-US" sz="2400" b="1" dirty="0"/>
              <a:t>面向过程</a:t>
            </a:r>
            <a:r>
              <a:rPr lang="zh-CN" altLang="en-US" sz="2400" dirty="0"/>
              <a:t>的</a:t>
            </a:r>
            <a:endParaRPr lang="zh-CN" altLang="en-US" sz="2400" dirty="0"/>
          </a:p>
          <a:p>
            <a:pPr marL="342900" indent="-342900">
              <a:buFont typeface="Wingdings" panose="05000000000000000000" pitchFamily="2" charset="2"/>
              <a:buChar char="l"/>
            </a:pPr>
            <a:endParaRPr lang="zh-CN" altLang="en-US" sz="2400" dirty="0"/>
          </a:p>
          <a:p>
            <a:pPr marL="342900" indent="-342900">
              <a:buFont typeface="Wingdings" panose="05000000000000000000" pitchFamily="2" charset="2"/>
              <a:buChar char="l"/>
            </a:pPr>
            <a:r>
              <a:rPr lang="zh-CN" altLang="en-US" sz="2400" dirty="0"/>
              <a:t>活动图的应用更广，可以对业务过程、工作流、数据流和复杂算法进行建模</a:t>
            </a:r>
            <a:endParaRPr lang="zh-CN" altLang="en-US" sz="2400" dirty="0"/>
          </a:p>
          <a:p>
            <a:pPr marL="342900" indent="-342900">
              <a:buFont typeface="Wingdings" panose="05000000000000000000" pitchFamily="2" charset="2"/>
              <a:buChar char="l"/>
            </a:pPr>
            <a:endParaRPr lang="zh-CN" altLang="en-US" sz="2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顺序图的元素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TextBox 76"/>
          <p:cNvSpPr txBox="1"/>
          <p:nvPr/>
        </p:nvSpPr>
        <p:spPr>
          <a:xfrm>
            <a:off x="162403" y="1164323"/>
            <a:ext cx="11688669" cy="830997"/>
          </a:xfrm>
          <a:prstGeom prst="rect">
            <a:avLst/>
          </a:prstGeom>
          <a:noFill/>
          <a:ln w="15875">
            <a:noFill/>
            <a:prstDash val="dash"/>
          </a:ln>
        </p:spPr>
        <p:txBody>
          <a:bodyPr wrap="square" rtlCol="0">
            <a:spAutoFit/>
          </a:bodyPr>
          <a:lstStyle/>
          <a:p>
            <a:pPr marL="800100" lvl="1" indent="-342900">
              <a:buFont typeface="Wingdings" panose="05000000000000000000" pitchFamily="2" charset="2"/>
              <a:buChar char="n"/>
            </a:pPr>
            <a:r>
              <a:rPr kumimoji="1" lang="zh-CN" altLang="en-US" sz="2400" b="1" dirty="0">
                <a:solidFill>
                  <a:srgbClr val="FF0000"/>
                </a:solidFill>
                <a:latin typeface="Tahoma" panose="020B0604030504040204" pitchFamily="34" charset="0"/>
              </a:rPr>
              <a:t>激活</a:t>
            </a:r>
            <a:r>
              <a:rPr kumimoji="1" lang="zh-CN" altLang="en-US" sz="2400" b="1" dirty="0">
                <a:latin typeface="Tahoma" panose="020B0604030504040204" pitchFamily="34" charset="0"/>
              </a:rPr>
              <a:t>表示一个对象直接或者通过从属例程</a:t>
            </a:r>
            <a:r>
              <a:rPr kumimoji="1" lang="zh-CN" altLang="en-US" sz="2400" b="1" dirty="0" smtClean="0">
                <a:latin typeface="Tahoma" panose="020B0604030504040204" pitchFamily="34" charset="0"/>
              </a:rPr>
              <a:t>执行一</a:t>
            </a:r>
            <a:r>
              <a:rPr kumimoji="1" lang="zh-CN" altLang="en-US" sz="2400" b="1" dirty="0">
                <a:latin typeface="Tahoma" panose="020B0604030504040204" pitchFamily="34" charset="0"/>
              </a:rPr>
              <a:t>个行为的时期，既可以表示行为执行的</a:t>
            </a:r>
            <a:r>
              <a:rPr kumimoji="1" lang="zh-CN" altLang="en-US" sz="2400" b="1" dirty="0" smtClean="0">
                <a:solidFill>
                  <a:srgbClr val="FF0000"/>
                </a:solidFill>
                <a:latin typeface="Tahoma" panose="020B0604030504040204" pitchFamily="34" charset="0"/>
              </a:rPr>
              <a:t>持续时间</a:t>
            </a:r>
            <a:r>
              <a:rPr kumimoji="1" lang="zh-CN" altLang="en-US" sz="2400" b="1" dirty="0">
                <a:latin typeface="Tahoma" panose="020B0604030504040204" pitchFamily="34" charset="0"/>
              </a:rPr>
              <a:t>，也表示了活动和它的调用者之间的</a:t>
            </a:r>
            <a:r>
              <a:rPr kumimoji="1" lang="zh-CN" altLang="en-US" sz="2400" b="1" dirty="0" smtClean="0">
                <a:solidFill>
                  <a:srgbClr val="FF0000"/>
                </a:solidFill>
                <a:latin typeface="Tahoma" panose="020B0604030504040204" pitchFamily="34" charset="0"/>
              </a:rPr>
              <a:t>控制关系</a:t>
            </a:r>
            <a:r>
              <a:rPr kumimoji="1" lang="zh-CN" altLang="en-US" sz="2400" b="1" dirty="0">
                <a:latin typeface="Tahoma" panose="020B0604030504040204" pitchFamily="34" charset="0"/>
              </a:rPr>
              <a:t>。</a:t>
            </a:r>
            <a:endParaRPr kumimoji="1" lang="zh-CN" altLang="en-US" sz="2400" b="1" dirty="0">
              <a:latin typeface="Tahoma" panose="020B0604030504040204" pitchFamily="34" charset="0"/>
            </a:endParaRPr>
          </a:p>
        </p:txBody>
      </p:sp>
      <p:sp>
        <p:nvSpPr>
          <p:cNvPr id="4" name="矩形 3"/>
          <p:cNvSpPr/>
          <p:nvPr/>
        </p:nvSpPr>
        <p:spPr>
          <a:xfrm>
            <a:off x="-456728" y="686076"/>
            <a:ext cx="5465913" cy="461665"/>
          </a:xfrm>
          <a:prstGeom prst="rect">
            <a:avLst/>
          </a:prstGeom>
        </p:spPr>
        <p:txBody>
          <a:bodyPr wrap="square">
            <a:spAutoFit/>
          </a:bodyPr>
          <a:lstStyle/>
          <a:p>
            <a:pPr lvl="1"/>
            <a:r>
              <a:rPr kumimoji="1" lang="zh-CN" altLang="en-US" sz="2400" b="1" dirty="0" smtClean="0">
                <a:solidFill>
                  <a:srgbClr val="FF0000"/>
                </a:solidFill>
                <a:latin typeface="Tahoma" panose="020B0604030504040204" pitchFamily="34" charset="0"/>
              </a:rPr>
              <a:t>（</a:t>
            </a:r>
            <a:r>
              <a:rPr kumimoji="1" lang="en-US" altLang="zh-CN" sz="2400" b="1" dirty="0">
                <a:solidFill>
                  <a:srgbClr val="FF0000"/>
                </a:solidFill>
                <a:latin typeface="Tahoma" panose="020B0604030504040204" pitchFamily="34" charset="0"/>
              </a:rPr>
              <a:t>3</a:t>
            </a:r>
            <a:r>
              <a:rPr kumimoji="1" lang="zh-CN" altLang="en-US" sz="2400" b="1" dirty="0">
                <a:solidFill>
                  <a:srgbClr val="FF0000"/>
                </a:solidFill>
                <a:latin typeface="Tahoma" panose="020B0604030504040204" pitchFamily="34" charset="0"/>
              </a:rPr>
              <a:t>） </a:t>
            </a:r>
            <a:r>
              <a:rPr kumimoji="1" lang="zh-CN" altLang="en-US" sz="2400" b="1" dirty="0" smtClean="0">
                <a:solidFill>
                  <a:srgbClr val="FF0000"/>
                </a:solidFill>
                <a:latin typeface="Tahoma" panose="020B0604030504040204" pitchFamily="34" charset="0"/>
              </a:rPr>
              <a:t>激活</a:t>
            </a:r>
            <a:r>
              <a:rPr kumimoji="1" lang="zh-CN" altLang="en-US" sz="2400" b="1" dirty="0">
                <a:solidFill>
                  <a:srgbClr val="FF0000"/>
                </a:solidFill>
                <a:latin typeface="Tahoma" panose="020B0604030504040204" pitchFamily="34" charset="0"/>
              </a:rPr>
              <a:t>期（控制焦点</a:t>
            </a:r>
            <a:r>
              <a:rPr kumimoji="1" lang="zh-CN" altLang="en-US" sz="2400" b="1" dirty="0" smtClean="0">
                <a:solidFill>
                  <a:srgbClr val="FF0000"/>
                </a:solidFill>
                <a:latin typeface="Tahoma" panose="020B0604030504040204" pitchFamily="34" charset="0"/>
              </a:rPr>
              <a:t>）</a:t>
            </a:r>
            <a:endParaRPr kumimoji="1" lang="zh-CN" altLang="en-US" sz="2400" b="1" dirty="0">
              <a:solidFill>
                <a:srgbClr val="FF0000"/>
              </a:solidFill>
              <a:latin typeface="Tahoma" panose="020B0604030504040204" pitchFamily="34" charset="0"/>
            </a:endParaRPr>
          </a:p>
        </p:txBody>
      </p:sp>
      <p:pic>
        <p:nvPicPr>
          <p:cNvPr id="5" name="图片 4"/>
          <p:cNvPicPr>
            <a:picLocks noChangeAspect="1"/>
          </p:cNvPicPr>
          <p:nvPr/>
        </p:nvPicPr>
        <p:blipFill>
          <a:blip r:embed="rId1"/>
          <a:stretch>
            <a:fillRect/>
          </a:stretch>
        </p:blipFill>
        <p:spPr>
          <a:xfrm>
            <a:off x="1622950" y="2308717"/>
            <a:ext cx="9037288" cy="4216627"/>
          </a:xfrm>
          <a:prstGeom prst="rect">
            <a:avLst/>
          </a:prstGeom>
        </p:spPr>
      </p:pic>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3996607"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4</a:t>
            </a:r>
            <a:r>
              <a:rPr lang="zh-CN" altLang="en-US" sz="2800" b="1" dirty="0" smtClean="0">
                <a:solidFill>
                  <a:schemeClr val="accent1"/>
                </a:solidFill>
                <a:latin typeface="微软雅黑" panose="020B0503020204020204" pitchFamily="34" charset="-122"/>
                <a:ea typeface="微软雅黑" panose="020B0503020204020204" pitchFamily="34" charset="-122"/>
              </a:rPr>
              <a:t>活动图与流程图的区别</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矩形 3"/>
          <p:cNvSpPr/>
          <p:nvPr/>
        </p:nvSpPr>
        <p:spPr>
          <a:xfrm>
            <a:off x="793314" y="1121898"/>
            <a:ext cx="10055214" cy="1200329"/>
          </a:xfrm>
          <a:prstGeom prst="rect">
            <a:avLst/>
          </a:prstGeom>
        </p:spPr>
        <p:txBody>
          <a:bodyPr wrap="square">
            <a:spAutoFit/>
          </a:bodyPr>
          <a:lstStyle/>
          <a:p>
            <a:r>
              <a:rPr lang="en-US" altLang="zh-CN" sz="2400" dirty="0"/>
              <a:t>1</a:t>
            </a:r>
            <a:r>
              <a:rPr lang="zh-CN" altLang="en-US" sz="2400" dirty="0"/>
              <a:t>、下面哪个不是活动图中的基本元素（ </a:t>
            </a:r>
            <a:r>
              <a:rPr lang="zh-CN" altLang="en-US" sz="2400" dirty="0" smtClean="0"/>
              <a:t>  ）</a:t>
            </a:r>
            <a:endParaRPr lang="zh-CN" altLang="en-US" sz="2400" dirty="0"/>
          </a:p>
          <a:p>
            <a:endParaRPr lang="zh-CN" altLang="en-US" sz="2400" dirty="0"/>
          </a:p>
          <a:p>
            <a:r>
              <a:rPr lang="en-US" altLang="zh-CN" sz="2400" dirty="0"/>
              <a:t>A</a:t>
            </a:r>
            <a:r>
              <a:rPr lang="zh-CN" altLang="en-US" sz="2400" dirty="0"/>
              <a:t>）状态、分支       </a:t>
            </a:r>
            <a:r>
              <a:rPr lang="en-US" altLang="zh-CN" sz="2400" dirty="0"/>
              <a:t>B</a:t>
            </a:r>
            <a:r>
              <a:rPr lang="zh-CN" altLang="en-US" sz="2400" dirty="0"/>
              <a:t>）转移、汇合     </a:t>
            </a:r>
            <a:r>
              <a:rPr lang="en-US" altLang="zh-CN" sz="2400" dirty="0"/>
              <a:t>C</a:t>
            </a:r>
            <a:r>
              <a:rPr lang="zh-CN" altLang="en-US" sz="2400" dirty="0"/>
              <a:t>）泳道、转移     </a:t>
            </a:r>
            <a:r>
              <a:rPr lang="en-US" altLang="zh-CN" sz="2400" dirty="0"/>
              <a:t>D</a:t>
            </a:r>
            <a:r>
              <a:rPr lang="zh-CN" altLang="en-US" sz="2400" dirty="0"/>
              <a:t>）用例、状态</a:t>
            </a:r>
            <a:endParaRPr lang="zh-CN" altLang="en-US" sz="2400" dirty="0"/>
          </a:p>
        </p:txBody>
      </p:sp>
      <p:sp>
        <p:nvSpPr>
          <p:cNvPr id="5" name="矩形 4"/>
          <p:cNvSpPr/>
          <p:nvPr/>
        </p:nvSpPr>
        <p:spPr>
          <a:xfrm>
            <a:off x="11186342" y="1746823"/>
            <a:ext cx="327334" cy="369332"/>
          </a:xfrm>
          <a:prstGeom prst="rect">
            <a:avLst/>
          </a:prstGeom>
        </p:spPr>
        <p:txBody>
          <a:bodyPr wrap="none">
            <a:spAutoFit/>
          </a:bodyPr>
          <a:lstStyle/>
          <a:p>
            <a:r>
              <a:rPr lang="en-US" altLang="zh-CN" dirty="0" smtClean="0"/>
              <a:t>D</a:t>
            </a:r>
            <a:endParaRPr lang="zh-CN" altLang="en-US" dirty="0"/>
          </a:p>
        </p:txBody>
      </p:sp>
      <p:sp>
        <p:nvSpPr>
          <p:cNvPr id="6" name="矩形 5"/>
          <p:cNvSpPr/>
          <p:nvPr/>
        </p:nvSpPr>
        <p:spPr>
          <a:xfrm>
            <a:off x="793314" y="3021036"/>
            <a:ext cx="10491971" cy="1569660"/>
          </a:xfrm>
          <a:prstGeom prst="rect">
            <a:avLst/>
          </a:prstGeom>
        </p:spPr>
        <p:txBody>
          <a:bodyPr wrap="square">
            <a:spAutoFit/>
          </a:bodyPr>
          <a:lstStyle/>
          <a:p>
            <a:r>
              <a:rPr lang="en-US" altLang="zh-CN" sz="2400" dirty="0" smtClean="0"/>
              <a:t>2</a:t>
            </a:r>
            <a:r>
              <a:rPr lang="zh-CN" altLang="en-US" sz="2400" dirty="0" smtClean="0"/>
              <a:t>、</a:t>
            </a:r>
            <a:r>
              <a:rPr lang="en-US" altLang="zh-CN" sz="2400" dirty="0" smtClean="0"/>
              <a:t>____</a:t>
            </a:r>
            <a:r>
              <a:rPr lang="zh-CN" altLang="en-US" sz="2400" dirty="0" smtClean="0"/>
              <a:t>是</a:t>
            </a:r>
            <a:r>
              <a:rPr lang="zh-CN" altLang="en-US" sz="2400" dirty="0"/>
              <a:t>将一个活动图中的活动状态进行分组，每一组表示一个特定的类、人或部门，他们负责完成组内的活动。</a:t>
            </a:r>
            <a:endParaRPr lang="zh-CN" altLang="en-US" sz="2400" dirty="0"/>
          </a:p>
          <a:p>
            <a:endParaRPr lang="zh-CN" altLang="en-US" sz="2400" dirty="0"/>
          </a:p>
          <a:p>
            <a:r>
              <a:rPr lang="zh-CN" altLang="en-US" sz="2400" dirty="0"/>
              <a:t>         </a:t>
            </a:r>
            <a:r>
              <a:rPr lang="en-US" altLang="zh-CN" sz="2400" dirty="0"/>
              <a:t>A</a:t>
            </a:r>
            <a:r>
              <a:rPr lang="zh-CN" altLang="en-US" sz="2400" dirty="0"/>
              <a:t>、泳道        </a:t>
            </a:r>
            <a:r>
              <a:rPr lang="en-US" altLang="zh-CN" sz="2400" dirty="0"/>
              <a:t>B</a:t>
            </a:r>
            <a:r>
              <a:rPr lang="zh-CN" altLang="en-US" sz="2400" dirty="0"/>
              <a:t>、分叉汇合        </a:t>
            </a:r>
            <a:r>
              <a:rPr lang="en-US" altLang="zh-CN" sz="2400" dirty="0"/>
              <a:t>C</a:t>
            </a:r>
            <a:r>
              <a:rPr lang="zh-CN" altLang="en-US" sz="2400" dirty="0"/>
              <a:t>、分支        </a:t>
            </a:r>
            <a:r>
              <a:rPr lang="en-US" altLang="zh-CN" sz="2400" dirty="0"/>
              <a:t>D</a:t>
            </a:r>
            <a:r>
              <a:rPr lang="zh-CN" altLang="en-US" sz="2400" dirty="0"/>
              <a:t>、转移</a:t>
            </a:r>
            <a:endParaRPr lang="zh-CN" altLang="en-US" sz="2400" dirty="0"/>
          </a:p>
        </p:txBody>
      </p:sp>
      <p:sp>
        <p:nvSpPr>
          <p:cNvPr id="7" name="矩形 6"/>
          <p:cNvSpPr/>
          <p:nvPr/>
        </p:nvSpPr>
        <p:spPr>
          <a:xfrm>
            <a:off x="11341985" y="4221364"/>
            <a:ext cx="370614" cy="369332"/>
          </a:xfrm>
          <a:prstGeom prst="rect">
            <a:avLst/>
          </a:prstGeom>
        </p:spPr>
        <p:txBody>
          <a:bodyPr wrap="none">
            <a:spAutoFit/>
          </a:bodyPr>
          <a:lstStyle/>
          <a:p>
            <a:r>
              <a:rPr lang="zh-CN" altLang="en-US" dirty="0"/>
              <a:t> </a:t>
            </a:r>
            <a:r>
              <a:rPr lang="en-US" altLang="zh-CN" dirty="0"/>
              <a:t>A</a:t>
            </a:r>
            <a:endParaRPr lang="zh-CN" altLang="en-US" dirty="0"/>
          </a:p>
        </p:txBody>
      </p:sp>
      <p:sp>
        <p:nvSpPr>
          <p:cNvPr id="8" name="矩形 7"/>
          <p:cNvSpPr/>
          <p:nvPr/>
        </p:nvSpPr>
        <p:spPr>
          <a:xfrm>
            <a:off x="716995" y="5108572"/>
            <a:ext cx="10469347" cy="1200329"/>
          </a:xfrm>
          <a:prstGeom prst="rect">
            <a:avLst/>
          </a:prstGeom>
        </p:spPr>
        <p:txBody>
          <a:bodyPr wrap="square">
            <a:spAutoFit/>
          </a:bodyPr>
          <a:lstStyle/>
          <a:p>
            <a:r>
              <a:rPr lang="en-US" altLang="zh-CN" sz="2400" dirty="0" smtClean="0"/>
              <a:t>3</a:t>
            </a:r>
            <a:r>
              <a:rPr lang="zh-CN" altLang="en-US" sz="2400" dirty="0" smtClean="0"/>
              <a:t>、</a:t>
            </a:r>
            <a:r>
              <a:rPr lang="zh-CN" altLang="en-US" sz="2400" dirty="0"/>
              <a:t>使用</a:t>
            </a:r>
            <a:r>
              <a:rPr lang="en-US" altLang="zh-CN" sz="2400" dirty="0"/>
              <a:t>UML</a:t>
            </a:r>
            <a:r>
              <a:rPr lang="zh-CN" altLang="en-US" sz="2400" dirty="0"/>
              <a:t>对系统进行动态建模，不能使用以下哪种图（ </a:t>
            </a:r>
            <a:r>
              <a:rPr lang="en-US" altLang="zh-CN" sz="2400" dirty="0" smtClean="0"/>
              <a:t>  </a:t>
            </a:r>
            <a:r>
              <a:rPr lang="zh-CN" altLang="en-US" sz="2400" dirty="0"/>
              <a:t>）</a:t>
            </a:r>
            <a:endParaRPr lang="zh-CN" altLang="en-US" sz="2400" dirty="0"/>
          </a:p>
          <a:p>
            <a:endParaRPr lang="zh-CN" altLang="en-US" sz="2400" dirty="0"/>
          </a:p>
          <a:p>
            <a:r>
              <a:rPr lang="en-US" altLang="zh-CN" sz="2400" dirty="0"/>
              <a:t>A  </a:t>
            </a:r>
            <a:r>
              <a:rPr lang="zh-CN" altLang="en-US" sz="2400" dirty="0"/>
              <a:t>类图    </a:t>
            </a:r>
            <a:r>
              <a:rPr lang="en-US" altLang="zh-CN" sz="2400" dirty="0"/>
              <a:t>B  </a:t>
            </a:r>
            <a:r>
              <a:rPr lang="zh-CN" altLang="en-US" sz="2400" dirty="0"/>
              <a:t>顺序图    </a:t>
            </a:r>
            <a:r>
              <a:rPr lang="en-US" altLang="zh-CN" sz="2400" dirty="0"/>
              <a:t>C  </a:t>
            </a:r>
            <a:r>
              <a:rPr lang="zh-CN" altLang="en-US" sz="2400" dirty="0"/>
              <a:t>状态图    </a:t>
            </a:r>
            <a:r>
              <a:rPr lang="en-US" altLang="zh-CN" sz="2400" dirty="0"/>
              <a:t>D  </a:t>
            </a:r>
            <a:r>
              <a:rPr lang="zh-CN" altLang="en-US" sz="2400" dirty="0"/>
              <a:t>活动图</a:t>
            </a:r>
            <a:endParaRPr lang="zh-CN" altLang="en-US" sz="2400" dirty="0"/>
          </a:p>
        </p:txBody>
      </p:sp>
      <p:sp>
        <p:nvSpPr>
          <p:cNvPr id="9" name="矩形 8"/>
          <p:cNvSpPr/>
          <p:nvPr/>
        </p:nvSpPr>
        <p:spPr>
          <a:xfrm>
            <a:off x="11280118" y="5708737"/>
            <a:ext cx="370614" cy="369332"/>
          </a:xfrm>
          <a:prstGeom prst="rect">
            <a:avLst/>
          </a:prstGeom>
        </p:spPr>
        <p:txBody>
          <a:bodyPr wrap="none">
            <a:spAutoFit/>
          </a:bodyPr>
          <a:lstStyle/>
          <a:p>
            <a:r>
              <a:rPr lang="zh-CN" altLang="en-US" dirty="0"/>
              <a:t> </a:t>
            </a:r>
            <a:r>
              <a:rPr lang="en-US" altLang="zh-CN" dirty="0"/>
              <a:t>A</a:t>
            </a:r>
            <a:endParaRPr lang="zh-CN" altLang="en-US" dirty="0"/>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201244"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5</a:t>
            </a:r>
            <a:r>
              <a:rPr lang="zh-CN" altLang="en-US" sz="2800" b="1" dirty="0" smtClean="0">
                <a:solidFill>
                  <a:schemeClr val="accent1"/>
                </a:solidFill>
                <a:latin typeface="微软雅黑" panose="020B0503020204020204" pitchFamily="34" charset="-122"/>
                <a:ea typeface="微软雅黑" panose="020B0503020204020204" pitchFamily="34" charset="-122"/>
              </a:rPr>
              <a:t>活动图建模</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10" name="TextBox 75"/>
          <p:cNvSpPr txBox="1"/>
          <p:nvPr/>
        </p:nvSpPr>
        <p:spPr>
          <a:xfrm>
            <a:off x="352956" y="656861"/>
            <a:ext cx="11964908" cy="1015663"/>
          </a:xfrm>
          <a:prstGeom prst="rect">
            <a:avLst/>
          </a:prstGeom>
          <a:noFill/>
        </p:spPr>
        <p:txBody>
          <a:bodyPr wrap="square" rtlCol="0">
            <a:spAutoFit/>
          </a:bodyPr>
          <a:lstStyle/>
          <a:p>
            <a:pPr algn="just">
              <a:lnSpc>
                <a:spcPct val="150000"/>
              </a:lnSpc>
            </a:pPr>
            <a:r>
              <a:rPr lang="zh-CN" altLang="en-US" sz="2400" b="1" dirty="0" smtClean="0">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rPr>
              <a:t>活动图建模技术</a:t>
            </a:r>
            <a:endParaRPr lang="zh-CN" altLang="en-US" sz="2400" dirty="0" smtClean="0">
              <a:sym typeface="Times New Roman" panose="02020603050405020304" pitchFamily="18" charset="0"/>
            </a:endParaRPr>
          </a:p>
          <a:p>
            <a:endParaRPr lang="en-US" sz="2400" b="1" dirty="0">
              <a:solidFill>
                <a:schemeClr val="tx1"/>
              </a:solidFill>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endParaRPr>
          </a:p>
        </p:txBody>
      </p:sp>
      <p:sp>
        <p:nvSpPr>
          <p:cNvPr id="11" name="矩形 10"/>
          <p:cNvSpPr/>
          <p:nvPr/>
        </p:nvSpPr>
        <p:spPr>
          <a:xfrm>
            <a:off x="983432" y="1672524"/>
            <a:ext cx="9753601" cy="3907095"/>
          </a:xfrm>
          <a:prstGeom prst="rect">
            <a:avLst/>
          </a:prstGeom>
        </p:spPr>
        <p:txBody>
          <a:bodyPr wrap="square">
            <a:spAutoFit/>
          </a:bodyPr>
          <a:lstStyle/>
          <a:p>
            <a:pPr>
              <a:lnSpc>
                <a:spcPct val="150000"/>
              </a:lnSpc>
            </a:pPr>
            <a:r>
              <a:rPr lang="zh-CN" altLang="en-US" sz="2400" b="1" dirty="0"/>
              <a:t>① 识别该工作流的目标。（用例）</a:t>
            </a:r>
            <a:endParaRPr lang="zh-CN" altLang="en-US" sz="2400" b="1" dirty="0"/>
          </a:p>
          <a:p>
            <a:pPr>
              <a:lnSpc>
                <a:spcPct val="150000"/>
              </a:lnSpc>
            </a:pPr>
            <a:r>
              <a:rPr lang="zh-CN" altLang="en-US" sz="2400" b="1" dirty="0"/>
              <a:t>② 识别要对其工作流描述的类或对象。</a:t>
            </a:r>
            <a:endParaRPr lang="zh-CN" altLang="en-US" sz="2400" b="1" dirty="0"/>
          </a:p>
          <a:p>
            <a:pPr>
              <a:lnSpc>
                <a:spcPct val="150000"/>
              </a:lnSpc>
            </a:pPr>
            <a:r>
              <a:rPr lang="zh-CN" altLang="en-US" sz="2400" b="1" dirty="0"/>
              <a:t>③ 确定工作流的初始状态和终止状态，明确工作流的边界。</a:t>
            </a:r>
            <a:endParaRPr lang="zh-CN" altLang="en-US" sz="2400" b="1" dirty="0"/>
          </a:p>
          <a:p>
            <a:pPr>
              <a:lnSpc>
                <a:spcPct val="150000"/>
              </a:lnSpc>
            </a:pPr>
            <a:r>
              <a:rPr lang="zh-CN" altLang="en-US" sz="2400" b="1" dirty="0"/>
              <a:t>④ 对动作状态或活动状态建模。</a:t>
            </a:r>
            <a:endParaRPr lang="zh-CN" altLang="en-US" sz="2400" b="1" dirty="0"/>
          </a:p>
          <a:p>
            <a:pPr>
              <a:lnSpc>
                <a:spcPct val="150000"/>
              </a:lnSpc>
            </a:pPr>
            <a:r>
              <a:rPr lang="zh-CN" altLang="en-US" sz="2400" b="1" dirty="0"/>
              <a:t>⑤ 对动作流建模。</a:t>
            </a:r>
            <a:endParaRPr lang="zh-CN" altLang="en-US" sz="2400" b="1" dirty="0"/>
          </a:p>
          <a:p>
            <a:pPr>
              <a:lnSpc>
                <a:spcPct val="150000"/>
              </a:lnSpc>
            </a:pPr>
            <a:r>
              <a:rPr lang="zh-CN" altLang="en-US" sz="2400" b="1" dirty="0"/>
              <a:t>⑥ 对对象流建模。</a:t>
            </a:r>
            <a:endParaRPr lang="zh-CN" altLang="en-US" sz="2400" b="1" dirty="0"/>
          </a:p>
          <a:p>
            <a:pPr>
              <a:lnSpc>
                <a:spcPct val="150000"/>
              </a:lnSpc>
            </a:pPr>
            <a:r>
              <a:rPr lang="zh-CN" altLang="en-US" sz="2400" b="1" dirty="0"/>
              <a:t>⑦ 对建立的模型进行精化和细化。（分支、合并、分叉</a:t>
            </a:r>
            <a:r>
              <a:rPr lang="zh-CN" altLang="en-US" sz="2400" b="1" dirty="0" smtClean="0"/>
              <a:t>、汇合</a:t>
            </a:r>
            <a:r>
              <a:rPr lang="zh-CN" altLang="en-US" sz="2400" b="1" dirty="0"/>
              <a:t>、泳道</a:t>
            </a:r>
            <a:endParaRPr lang="zh-CN" altLang="en-US" sz="2400" b="1" dirty="0"/>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201244"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5</a:t>
            </a:r>
            <a:r>
              <a:rPr lang="zh-CN" altLang="en-US" sz="2800" b="1" dirty="0" smtClean="0">
                <a:solidFill>
                  <a:schemeClr val="accent1"/>
                </a:solidFill>
                <a:latin typeface="微软雅黑" panose="020B0503020204020204" pitchFamily="34" charset="-122"/>
                <a:ea typeface="微软雅黑" panose="020B0503020204020204" pitchFamily="34" charset="-122"/>
              </a:rPr>
              <a:t>活动图建模</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矩形 3"/>
          <p:cNvSpPr/>
          <p:nvPr/>
        </p:nvSpPr>
        <p:spPr>
          <a:xfrm>
            <a:off x="830891" y="1154862"/>
            <a:ext cx="10542742" cy="3323987"/>
          </a:xfrm>
          <a:prstGeom prst="rect">
            <a:avLst/>
          </a:prstGeom>
        </p:spPr>
        <p:txBody>
          <a:bodyPr wrap="square">
            <a:spAutoFit/>
          </a:bodyPr>
          <a:lstStyle/>
          <a:p>
            <a:pPr>
              <a:lnSpc>
                <a:spcPct val="150000"/>
              </a:lnSpc>
            </a:pPr>
            <a:r>
              <a:rPr lang="zh-CN" altLang="en-US" sz="2800" dirty="0"/>
              <a:t>某购物网站的卖家在</a:t>
            </a:r>
            <a:r>
              <a:rPr lang="zh-CN" altLang="en-US" sz="2800" b="1" dirty="0"/>
              <a:t>接到用户订单</a:t>
            </a:r>
            <a:r>
              <a:rPr lang="zh-CN" altLang="en-US" sz="2800" dirty="0"/>
              <a:t>后，会同时做如下事情</a:t>
            </a:r>
            <a:r>
              <a:rPr lang="en-US" altLang="zh-CN" sz="2800" dirty="0" smtClean="0"/>
              <a:t>:</a:t>
            </a:r>
            <a:endParaRPr lang="en-US" altLang="zh-CN" sz="2800" dirty="0" smtClean="0"/>
          </a:p>
          <a:p>
            <a:pPr>
              <a:lnSpc>
                <a:spcPct val="150000"/>
              </a:lnSpc>
            </a:pPr>
            <a:r>
              <a:rPr lang="en-US" altLang="zh-CN" sz="2800" dirty="0" smtClean="0"/>
              <a:t>(</a:t>
            </a:r>
            <a:r>
              <a:rPr lang="en-US" altLang="zh-CN" sz="2800" dirty="0"/>
              <a:t>1</a:t>
            </a:r>
            <a:r>
              <a:rPr lang="zh-CN" altLang="en-US" sz="2800" dirty="0"/>
              <a:t>）</a:t>
            </a:r>
            <a:r>
              <a:rPr lang="zh-CN" altLang="en-US" sz="2800" b="1" dirty="0"/>
              <a:t>准备货物</a:t>
            </a:r>
            <a:r>
              <a:rPr lang="zh-CN" altLang="en-US" sz="2800" dirty="0"/>
              <a:t>，然后根据用户需求选择发货方式</a:t>
            </a:r>
            <a:r>
              <a:rPr lang="en-US" altLang="zh-CN" sz="2800" dirty="0"/>
              <a:t>:</a:t>
            </a:r>
            <a:r>
              <a:rPr lang="zh-CN" altLang="en-US" sz="2800" dirty="0"/>
              <a:t>如果加急，选择</a:t>
            </a:r>
            <a:r>
              <a:rPr lang="en-US" altLang="zh-CN" sz="2800" dirty="0"/>
              <a:t>EMS</a:t>
            </a:r>
            <a:r>
              <a:rPr lang="zh-CN" altLang="en-US" sz="2800" dirty="0"/>
              <a:t>方式</a:t>
            </a:r>
            <a:r>
              <a:rPr lang="en-US" altLang="zh-CN" sz="2800" dirty="0"/>
              <a:t>;</a:t>
            </a:r>
            <a:r>
              <a:rPr lang="zh-CN" altLang="en-US" sz="2800" dirty="0"/>
              <a:t>如果不急，则选择发送普通包裹</a:t>
            </a:r>
            <a:r>
              <a:rPr lang="zh-CN" altLang="en-US" sz="2800" dirty="0" smtClean="0"/>
              <a:t>。</a:t>
            </a:r>
            <a:endParaRPr lang="en-US" altLang="zh-CN" sz="2800" dirty="0" smtClean="0"/>
          </a:p>
          <a:p>
            <a:pPr>
              <a:lnSpc>
                <a:spcPct val="150000"/>
              </a:lnSpc>
            </a:pPr>
            <a:r>
              <a:rPr lang="en-US" altLang="zh-CN" sz="2800" dirty="0" smtClean="0"/>
              <a:t>(</a:t>
            </a:r>
            <a:r>
              <a:rPr lang="en-US" altLang="zh-CN" sz="2800" dirty="0"/>
              <a:t>2</a:t>
            </a:r>
            <a:r>
              <a:rPr lang="zh-CN" altLang="en-US" sz="2800" dirty="0"/>
              <a:t>）</a:t>
            </a:r>
            <a:r>
              <a:rPr lang="zh-CN" altLang="en-US" sz="2800" b="1" dirty="0"/>
              <a:t>开具发票</a:t>
            </a:r>
            <a:r>
              <a:rPr lang="zh-CN" altLang="en-US" sz="2800" dirty="0"/>
              <a:t>，然后收款当以上两件事做完之后，订单会自动关闭。请根据上述描述，绘制“</a:t>
            </a:r>
            <a:r>
              <a:rPr lang="zh-CN" altLang="en-US" sz="2800" b="1" dirty="0"/>
              <a:t>订单处理</a:t>
            </a:r>
            <a:r>
              <a:rPr lang="zh-CN" altLang="en-US" sz="2800" dirty="0"/>
              <a:t>”的活动图。</a:t>
            </a:r>
            <a:endParaRPr lang="zh-CN" altLang="en-US" sz="2800" dirty="0"/>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201244"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5</a:t>
            </a:r>
            <a:r>
              <a:rPr lang="zh-CN" altLang="en-US" sz="2800" b="1" dirty="0" smtClean="0">
                <a:solidFill>
                  <a:schemeClr val="accent1"/>
                </a:solidFill>
                <a:latin typeface="微软雅黑" panose="020B0503020204020204" pitchFamily="34" charset="-122"/>
                <a:ea typeface="微软雅黑" panose="020B0503020204020204" pitchFamily="34" charset="-122"/>
              </a:rPr>
              <a:t>活动图建模</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425720" y="176502"/>
            <a:ext cx="5340559" cy="6504996"/>
          </a:xfrm>
          <a:prstGeom prst="rect">
            <a:avLst/>
          </a:prstGeom>
        </p:spPr>
      </p:pic>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201244"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5</a:t>
            </a:r>
            <a:r>
              <a:rPr lang="zh-CN" altLang="en-US" sz="2800" b="1" dirty="0" smtClean="0">
                <a:solidFill>
                  <a:schemeClr val="accent1"/>
                </a:solidFill>
                <a:latin typeface="微软雅黑" panose="020B0503020204020204" pitchFamily="34" charset="-122"/>
                <a:ea typeface="微软雅黑" panose="020B0503020204020204" pitchFamily="34" charset="-122"/>
              </a:rPr>
              <a:t>活动图建模</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矩形 3"/>
          <p:cNvSpPr/>
          <p:nvPr/>
        </p:nvSpPr>
        <p:spPr>
          <a:xfrm>
            <a:off x="252730" y="890270"/>
            <a:ext cx="10923905" cy="5077460"/>
          </a:xfrm>
          <a:prstGeom prst="rect">
            <a:avLst/>
          </a:prstGeom>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某用户在网上完成一笔交易，具体流程如下： </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）当用户登入系统后，会弹出账户信息输入窗口； </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）当用户输入信息并提交之后，系统会开始校验账号； </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）如果账号出错，系统会提示出错信息，并返回至第</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步； </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）如果账号练习出错</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次，会直接终止交易，结束整个活动； </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）如果账号有效，用户会创建交易记录 </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）系统会保存交易记录，并更新账户信息。 </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）活动结束。 </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请根据上述描述，绘制“</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交易</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”的活动图（无需绘制泳道）</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201244"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5</a:t>
            </a:r>
            <a:r>
              <a:rPr lang="zh-CN" altLang="en-US" sz="2800" b="1" dirty="0" smtClean="0">
                <a:solidFill>
                  <a:schemeClr val="accent1"/>
                </a:solidFill>
                <a:latin typeface="微软雅黑" panose="020B0503020204020204" pitchFamily="34" charset="-122"/>
                <a:ea typeface="微软雅黑" panose="020B0503020204020204" pitchFamily="34" charset="-122"/>
              </a:rPr>
              <a:t>活动图建模</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1"/>
          <a:srcRect b="13959"/>
          <a:stretch>
            <a:fillRect/>
          </a:stretch>
        </p:blipFill>
        <p:spPr>
          <a:xfrm>
            <a:off x="3664187" y="0"/>
            <a:ext cx="6153258" cy="6858000"/>
          </a:xfrm>
          <a:prstGeom prst="rect">
            <a:avLst/>
          </a:prstGeom>
        </p:spPr>
      </p:pic>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201244"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5</a:t>
            </a:r>
            <a:r>
              <a:rPr lang="zh-CN" altLang="en-US" sz="2800" b="1" dirty="0" smtClean="0">
                <a:solidFill>
                  <a:schemeClr val="accent1"/>
                </a:solidFill>
                <a:latin typeface="微软雅黑" panose="020B0503020204020204" pitchFamily="34" charset="-122"/>
                <a:ea typeface="微软雅黑" panose="020B0503020204020204" pitchFamily="34" charset="-122"/>
              </a:rPr>
              <a:t>活动图建模</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2" name="矩形 1"/>
          <p:cNvSpPr/>
          <p:nvPr/>
        </p:nvSpPr>
        <p:spPr>
          <a:xfrm>
            <a:off x="432435" y="879475"/>
            <a:ext cx="11275695" cy="4154170"/>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客户可在某网站购物，具体流程如下： </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）客户在网站下订单； </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）客户选择支付方式，然后系统负责收款； </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）在第</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步中，如果用户取消订单或超时，则订单会取消； </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）在客户进行第</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步操作时，系统会生成送货单； </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）当系统收款成功，且生成送货单之后，供货商开始送货； </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）供货商每次送货结束后，都会修改对应商品的订单项状态，然后通知系统； </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）系统得到通知后判断订单上所有商品是否已经送货完成，如果已完成，则订单完成；否则，则通知供应商继续送货。 </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请根据上述描述，绘制“客户购物”的活动图，该活动图中包含三个泳道：客户、系统和供应商。</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201244"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5</a:t>
            </a:r>
            <a:r>
              <a:rPr lang="zh-CN" altLang="en-US" sz="2800" b="1" dirty="0" smtClean="0">
                <a:solidFill>
                  <a:schemeClr val="accent1"/>
                </a:solidFill>
                <a:latin typeface="微软雅黑" panose="020B0503020204020204" pitchFamily="34" charset="-122"/>
                <a:ea typeface="微软雅黑" panose="020B0503020204020204" pitchFamily="34" charset="-122"/>
              </a:rPr>
              <a:t>活动图建模</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1229535" y="121336"/>
            <a:ext cx="10083658" cy="6736664"/>
          </a:xfrm>
          <a:prstGeom prst="rect">
            <a:avLst/>
          </a:prstGeom>
        </p:spPr>
      </p:pic>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nvSpPr>
        <p:spPr>
          <a:xfrm>
            <a:off x="-13970" y="1977390"/>
            <a:ext cx="12219305" cy="26644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4" name=" 184"/>
          <p:cNvSpPr/>
          <p:nvPr/>
        </p:nvSpPr>
        <p:spPr>
          <a:xfrm>
            <a:off x="-120650" y="-74930"/>
            <a:ext cx="3164840" cy="3164840"/>
          </a:xfrm>
          <a:prstGeom prst="ellips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 name=" 184"/>
          <p:cNvSpPr/>
          <p:nvPr/>
        </p:nvSpPr>
        <p:spPr>
          <a:xfrm>
            <a:off x="424815" y="1188085"/>
            <a:ext cx="3803650" cy="3803650"/>
          </a:xfrm>
          <a:prstGeom prst="ellipse">
            <a:avLst/>
          </a:prstGeom>
          <a:blipFill rotWithShape="1">
            <a:blip r:embed="rId1"/>
            <a:stretch>
              <a:fillRect/>
            </a:stretch>
          </a:blipFill>
          <a:ln w="63500">
            <a:solidFill>
              <a:schemeClr val="accent2"/>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 name=" 184"/>
          <p:cNvSpPr/>
          <p:nvPr/>
        </p:nvSpPr>
        <p:spPr>
          <a:xfrm>
            <a:off x="225425" y="4904740"/>
            <a:ext cx="1377315" cy="1377315"/>
          </a:xfrm>
          <a:prstGeom prst="ellipse">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8" name=" 184"/>
          <p:cNvSpPr/>
          <p:nvPr/>
        </p:nvSpPr>
        <p:spPr>
          <a:xfrm>
            <a:off x="3788410" y="4352925"/>
            <a:ext cx="1377315" cy="1377315"/>
          </a:xfrm>
          <a:prstGeom prst="ellipse">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9" name=" 184"/>
          <p:cNvSpPr/>
          <p:nvPr/>
        </p:nvSpPr>
        <p:spPr>
          <a:xfrm>
            <a:off x="3474720" y="586105"/>
            <a:ext cx="1121410" cy="1121410"/>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 184"/>
          <p:cNvSpPr/>
          <p:nvPr/>
        </p:nvSpPr>
        <p:spPr>
          <a:xfrm>
            <a:off x="4441825" y="1482090"/>
            <a:ext cx="937260" cy="937260"/>
          </a:xfrm>
          <a:prstGeom prst="ellips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1" name="矩形 259"/>
          <p:cNvSpPr>
            <a:spLocks noChangeArrowheads="1"/>
          </p:cNvSpPr>
          <p:nvPr/>
        </p:nvSpPr>
        <p:spPr bwMode="auto">
          <a:xfrm>
            <a:off x="5357424" y="2746990"/>
            <a:ext cx="695459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l">
              <a:buNone/>
            </a:pPr>
            <a:r>
              <a:rPr lang="zh-CN" sz="6000" b="1" dirty="0">
                <a:solidFill>
                  <a:schemeClr val="bg1"/>
                </a:solidFill>
                <a:effectLst>
                  <a:outerShdw blurRad="38100" dist="38100" dir="2700000" algn="tl">
                    <a:srgbClr val="000000">
                      <a:alpha val="43137"/>
                    </a:srgbClr>
                  </a:outerShdw>
                </a:effectLst>
                <a:cs typeface="Arial" panose="020B0604020202020204" pitchFamily="34" charset="0"/>
              </a:rPr>
              <a:t>感谢您</a:t>
            </a:r>
            <a:r>
              <a:rPr lang="zh-CN" sz="6000" b="1" dirty="0" smtClean="0">
                <a:solidFill>
                  <a:schemeClr val="bg1"/>
                </a:solidFill>
                <a:effectLst>
                  <a:outerShdw blurRad="38100" dist="38100" dir="2700000" algn="tl">
                    <a:srgbClr val="000000">
                      <a:alpha val="43137"/>
                    </a:srgbClr>
                  </a:outerShdw>
                </a:effectLst>
                <a:cs typeface="Arial" panose="020B0604020202020204" pitchFamily="34" charset="0"/>
              </a:rPr>
              <a:t>的观看</a:t>
            </a:r>
            <a:endParaRPr lang="zh-CN" sz="6000" b="1" dirty="0">
              <a:solidFill>
                <a:schemeClr val="bg1"/>
              </a:solidFill>
              <a:effectLst>
                <a:outerShdw blurRad="38100" dist="38100" dir="2700000" algn="tl">
                  <a:srgbClr val="000000">
                    <a:alpha val="43137"/>
                  </a:srgbClr>
                </a:outerShdw>
              </a:effectLst>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1"/>
                                        </p:tgtEl>
                                        <p:attrNameLst>
                                          <p:attrName>ppt_y</p:attrName>
                                        </p:attrNameLst>
                                      </p:cBhvr>
                                      <p:tavLst>
                                        <p:tav tm="0">
                                          <p:val>
                                            <p:strVal val="#ppt_y"/>
                                          </p:val>
                                        </p:tav>
                                        <p:tav tm="100000">
                                          <p:val>
                                            <p:strVal val="#ppt_y"/>
                                          </p:val>
                                        </p:tav>
                                      </p:tavLst>
                                    </p:anim>
                                    <p:anim calcmode="lin" valueType="num">
                                      <p:cBhvr>
                                        <p:cTn id="13"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1"/>
                                        </p:tgtEl>
                                      </p:cBhvr>
                                    </p:animEffect>
                                  </p:childTnLst>
                                </p:cTn>
                              </p:par>
                            </p:childTnLst>
                          </p:cTn>
                        </p:par>
                        <p:par>
                          <p:cTn id="16" fill="hold">
                            <p:stCondLst>
                              <p:cond delay="1250"/>
                            </p:stCondLst>
                            <p:childTnLst>
                              <p:par>
                                <p:cTn id="17" presetID="26" presetClass="emph" presetSubtype="0" fill="hold" grpId="1" nodeType="afterEffect">
                                  <p:stCondLst>
                                    <p:cond delay="0"/>
                                  </p:stCondLst>
                                  <p:iterate type="lt">
                                    <p:tmPct val="0"/>
                                  </p:iterate>
                                  <p:childTnLst>
                                    <p:animEffect transition="out" filter="fade">
                                      <p:cBhvr>
                                        <p:cTn id="18" dur="500" tmFilter="0, 0; .2, .5; .8, .5; 1, 0"/>
                                        <p:tgtEl>
                                          <p:spTgt spid="11"/>
                                        </p:tgtEl>
                                      </p:cBhvr>
                                    </p:animEffect>
                                    <p:animScale>
                                      <p:cBhvr>
                                        <p:cTn id="19"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1" grpId="0"/>
      <p:bldP spid="11"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顺序图的元素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标题 1"/>
          <p:cNvSpPr txBox="1"/>
          <p:nvPr/>
        </p:nvSpPr>
        <p:spPr>
          <a:xfrm>
            <a:off x="551384" y="1046162"/>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mtClean="0"/>
              <a:t>课堂练习</a:t>
            </a:r>
            <a:endParaRPr lang="zh-CN" altLang="en-US" dirty="0"/>
          </a:p>
        </p:txBody>
      </p:sp>
      <p:sp>
        <p:nvSpPr>
          <p:cNvPr id="4" name="内容占位符 2"/>
          <p:cNvSpPr txBox="1"/>
          <p:nvPr/>
        </p:nvSpPr>
        <p:spPr>
          <a:xfrm>
            <a:off x="524888" y="1916832"/>
            <a:ext cx="10515600" cy="14401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zh-CN" dirty="0" smtClean="0"/>
              <a:t>对象生命线的激活阶段表示该时间段此对象正在（</a:t>
            </a:r>
            <a:r>
              <a:rPr lang="en-US" altLang="zh-CN" dirty="0" smtClean="0"/>
              <a:t>   </a:t>
            </a:r>
            <a:r>
              <a:rPr lang="zh-CN" altLang="zh-CN" dirty="0" smtClean="0"/>
              <a:t>）。</a:t>
            </a:r>
            <a:endParaRPr lang="zh-CN" altLang="zh-CN" dirty="0" smtClean="0"/>
          </a:p>
          <a:p>
            <a:pPr marL="0" indent="0">
              <a:buFont typeface="Arial" panose="020B0604020202020204" pitchFamily="34" charset="0"/>
              <a:buNone/>
            </a:pPr>
            <a:r>
              <a:rPr lang="en-US" altLang="zh-CN" dirty="0" smtClean="0"/>
              <a:t>A.</a:t>
            </a:r>
            <a:r>
              <a:rPr lang="zh-CN" altLang="zh-CN" dirty="0" smtClean="0"/>
              <a:t>发送消息</a:t>
            </a:r>
            <a:r>
              <a:rPr lang="en-US" altLang="zh-CN" dirty="0" smtClean="0"/>
              <a:t>     B.</a:t>
            </a:r>
            <a:r>
              <a:rPr lang="zh-CN" altLang="zh-CN" dirty="0" smtClean="0"/>
              <a:t>接收消息</a:t>
            </a:r>
            <a:r>
              <a:rPr lang="en-US" altLang="zh-CN" dirty="0" smtClean="0"/>
              <a:t>     C. </a:t>
            </a:r>
            <a:r>
              <a:rPr lang="zh-CN" altLang="zh-CN" dirty="0" smtClean="0"/>
              <a:t>被占用</a:t>
            </a:r>
            <a:r>
              <a:rPr lang="en-US" altLang="zh-CN" dirty="0" smtClean="0"/>
              <a:t>    D.</a:t>
            </a:r>
            <a:r>
              <a:rPr lang="zh-CN" altLang="zh-CN" dirty="0" smtClean="0"/>
              <a:t>空闲</a:t>
            </a:r>
            <a:endParaRPr lang="zh-CN" altLang="zh-CN" dirty="0" smtClean="0"/>
          </a:p>
          <a:p>
            <a:endParaRPr lang="zh-CN" altLang="en-US" dirty="0"/>
          </a:p>
        </p:txBody>
      </p:sp>
      <p:sp>
        <p:nvSpPr>
          <p:cNvPr id="2" name="矩形 1"/>
          <p:cNvSpPr/>
          <p:nvPr/>
        </p:nvSpPr>
        <p:spPr>
          <a:xfrm>
            <a:off x="2242536" y="4609495"/>
            <a:ext cx="439544" cy="584775"/>
          </a:xfrm>
          <a:prstGeom prst="rect">
            <a:avLst/>
          </a:prstGeom>
        </p:spPr>
        <p:txBody>
          <a:bodyPr wrap="none">
            <a:spAutoFit/>
          </a:bodyPr>
          <a:lstStyle/>
          <a:p>
            <a:r>
              <a:rPr lang="en-US" altLang="zh-CN" sz="3200" b="1" dirty="0"/>
              <a:t>C</a:t>
            </a:r>
            <a:endParaRPr lang="zh-CN" altLang="en-US" sz="32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顺序图的元素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TextBox 76"/>
          <p:cNvSpPr txBox="1"/>
          <p:nvPr/>
        </p:nvSpPr>
        <p:spPr>
          <a:xfrm>
            <a:off x="193909" y="1186011"/>
            <a:ext cx="11688669" cy="2676525"/>
          </a:xfrm>
          <a:prstGeom prst="rect">
            <a:avLst/>
          </a:prstGeom>
          <a:noFill/>
          <a:ln w="15875">
            <a:noFill/>
            <a:prstDash val="dash"/>
          </a:ln>
        </p:spPr>
        <p:txBody>
          <a:bodyPr wrap="square" rtlCol="0">
            <a:spAutoFit/>
          </a:bodyPr>
          <a:lstStyle/>
          <a:p>
            <a:pPr marL="800100" lvl="1" indent="-342900">
              <a:buFont typeface="Wingdings" panose="05000000000000000000" pitchFamily="2" charset="2"/>
              <a:buChar char="n"/>
            </a:pPr>
            <a:r>
              <a:rPr kumimoji="1" lang="zh-CN" altLang="en-US" sz="2400" b="1" dirty="0" smtClean="0">
                <a:latin typeface="Tahoma" panose="020B0604030504040204" pitchFamily="34" charset="0"/>
              </a:rPr>
              <a:t>消息</a:t>
            </a:r>
            <a:r>
              <a:rPr kumimoji="1" lang="zh-CN" altLang="en-US" sz="2400" b="1" dirty="0">
                <a:latin typeface="Tahoma" panose="020B0604030504040204" pitchFamily="34" charset="0"/>
              </a:rPr>
              <a:t>是对象之间某种形式的通信，它可以</a:t>
            </a:r>
            <a:r>
              <a:rPr kumimoji="1" lang="zh-CN" altLang="en-US" sz="2400" b="1" dirty="0">
                <a:solidFill>
                  <a:srgbClr val="FF0000"/>
                </a:solidFill>
                <a:latin typeface="微软雅黑" panose="020B0503020204020204" pitchFamily="34" charset="-122"/>
                <a:ea typeface="微软雅黑" panose="020B0503020204020204" pitchFamily="34" charset="-122"/>
              </a:rPr>
              <a:t>激发某个操作</a:t>
            </a:r>
            <a:r>
              <a:rPr kumimoji="1" lang="zh-CN" altLang="en-US" sz="2400" b="1" dirty="0">
                <a:latin typeface="Tahoma" panose="020B0604030504040204" pitchFamily="34" charset="0"/>
              </a:rPr>
              <a:t>、发送信号或导致目标对象的创建或撤销</a:t>
            </a:r>
            <a:r>
              <a:rPr kumimoji="1" lang="zh-CN" altLang="en-US" sz="2400" b="1" dirty="0" smtClean="0">
                <a:latin typeface="Tahoma" panose="020B0604030504040204" pitchFamily="34" charset="0"/>
              </a:rPr>
              <a:t>。</a:t>
            </a:r>
            <a:endParaRPr kumimoji="1" lang="en-US" altLang="zh-CN" sz="2400" b="1" dirty="0">
              <a:latin typeface="Tahoma" panose="020B0604030504040204" pitchFamily="34" charset="0"/>
            </a:endParaRPr>
          </a:p>
          <a:p>
            <a:pPr marL="800100" lvl="1" indent="-342900">
              <a:buFont typeface="Wingdings" panose="05000000000000000000" pitchFamily="2" charset="2"/>
              <a:buChar char="n"/>
            </a:pPr>
            <a:r>
              <a:rPr kumimoji="1" lang="zh-CN" altLang="en-US" sz="2400" b="1" dirty="0">
                <a:latin typeface="Tahoma" panose="020B0604030504040204" pitchFamily="34" charset="0"/>
              </a:rPr>
              <a:t>消息是两个对象之间的</a:t>
            </a:r>
            <a:r>
              <a:rPr kumimoji="1" lang="zh-CN" altLang="en-US" sz="2400" b="1" dirty="0">
                <a:solidFill>
                  <a:srgbClr val="1F7BDC"/>
                </a:solidFill>
                <a:latin typeface="Tahoma" panose="020B0604030504040204" pitchFamily="34" charset="0"/>
              </a:rPr>
              <a:t>单路通信</a:t>
            </a:r>
            <a:r>
              <a:rPr kumimoji="1" lang="zh-CN" altLang="en-US" sz="2400" b="1" dirty="0">
                <a:latin typeface="Tahoma" panose="020B0604030504040204" pitchFamily="34" charset="0"/>
              </a:rPr>
              <a:t>，从发送方到接收方的控制 信息流。</a:t>
            </a:r>
            <a:r>
              <a:rPr kumimoji="1" lang="zh-CN" altLang="en-US" sz="2400" b="1" dirty="0">
                <a:solidFill>
                  <a:srgbClr val="FF0000"/>
                </a:solidFill>
                <a:latin typeface="Tahoma" panose="020B0604030504040204" pitchFamily="34" charset="0"/>
              </a:rPr>
              <a:t>即从源对象指向目标对象，以触发目标对象中的特 定操作</a:t>
            </a:r>
            <a:r>
              <a:rPr kumimoji="1" lang="zh-CN" altLang="en-US" sz="2400" b="1" dirty="0" smtClean="0">
                <a:solidFill>
                  <a:srgbClr val="FF0000"/>
                </a:solidFill>
                <a:latin typeface="Tahoma" panose="020B0604030504040204" pitchFamily="34" charset="0"/>
              </a:rPr>
              <a:t>。</a:t>
            </a:r>
            <a:endParaRPr kumimoji="1" lang="en-US" altLang="zh-CN" sz="2400" b="1" dirty="0">
              <a:latin typeface="Tahoma" panose="020B0604030504040204" pitchFamily="34" charset="0"/>
            </a:endParaRPr>
          </a:p>
          <a:p>
            <a:pPr marL="800100" lvl="1" indent="-342900">
              <a:buFont typeface="Wingdings" panose="05000000000000000000" pitchFamily="2" charset="2"/>
              <a:buChar char="n"/>
            </a:pPr>
            <a:r>
              <a:rPr kumimoji="1" lang="zh-CN" altLang="en-US" sz="2400" b="1" dirty="0">
                <a:solidFill>
                  <a:srgbClr val="FF0000"/>
                </a:solidFill>
                <a:latin typeface="Tahoma" panose="020B0604030504040204" pitchFamily="34" charset="0"/>
              </a:rPr>
              <a:t>消息可以用于在对象间传递参数</a:t>
            </a:r>
            <a:r>
              <a:rPr kumimoji="1" lang="zh-CN" altLang="en-US" sz="2400" b="1" dirty="0" smtClean="0">
                <a:solidFill>
                  <a:srgbClr val="FF0000"/>
                </a:solidFill>
                <a:latin typeface="Tahoma" panose="020B0604030504040204" pitchFamily="34" charset="0"/>
              </a:rPr>
              <a:t>。</a:t>
            </a:r>
            <a:endParaRPr kumimoji="1" lang="en-US" altLang="zh-CN" sz="2400" b="1" dirty="0">
              <a:latin typeface="Tahoma" panose="020B0604030504040204" pitchFamily="34" charset="0"/>
            </a:endParaRPr>
          </a:p>
          <a:p>
            <a:pPr marL="800100" lvl="1" indent="-342900">
              <a:buFont typeface="Wingdings" panose="05000000000000000000" pitchFamily="2" charset="2"/>
              <a:buChar char="n"/>
            </a:pPr>
            <a:r>
              <a:rPr kumimoji="1" lang="zh-CN" altLang="en-US" sz="2400" b="1" dirty="0">
                <a:latin typeface="Tahoma" panose="020B0604030504040204" pitchFamily="34" charset="0"/>
              </a:rPr>
              <a:t> </a:t>
            </a:r>
            <a:r>
              <a:rPr kumimoji="1" lang="zh-CN" altLang="en-US" sz="2400" b="1" dirty="0">
                <a:solidFill>
                  <a:srgbClr val="FF0000"/>
                </a:solidFill>
                <a:latin typeface="Tahoma" panose="020B0604030504040204" pitchFamily="34" charset="0"/>
              </a:rPr>
              <a:t>消息可以是信号（对象间的异步通信），也可以是调用（</a:t>
            </a:r>
            <a:r>
              <a:rPr kumimoji="1" lang="zh-CN" altLang="en-US" sz="2400" b="1" dirty="0" smtClean="0">
                <a:solidFill>
                  <a:srgbClr val="FF0000"/>
                </a:solidFill>
                <a:latin typeface="Tahoma" panose="020B0604030504040204" pitchFamily="34" charset="0"/>
              </a:rPr>
              <a:t>具有</a:t>
            </a:r>
            <a:r>
              <a:rPr kumimoji="1" lang="zh-CN" altLang="en-US" sz="2400" b="1" dirty="0">
                <a:solidFill>
                  <a:srgbClr val="FF0000"/>
                </a:solidFill>
                <a:latin typeface="Tahoma" panose="020B0604030504040204" pitchFamily="34" charset="0"/>
              </a:rPr>
              <a:t>返回控制机制的同步调用）</a:t>
            </a:r>
            <a:r>
              <a:rPr kumimoji="1" lang="zh-CN" altLang="en-US" sz="2400" b="1" dirty="0" smtClean="0">
                <a:solidFill>
                  <a:srgbClr val="FF0000"/>
                </a:solidFill>
                <a:latin typeface="Tahoma" panose="020B0604030504040204" pitchFamily="34" charset="0"/>
              </a:rPr>
              <a:t>。</a:t>
            </a:r>
            <a:endParaRPr kumimoji="1" lang="zh-CN" altLang="en-US" sz="2000" b="1" dirty="0">
              <a:latin typeface="Tahoma" panose="020B0604030504040204" pitchFamily="34" charset="0"/>
            </a:endParaRPr>
          </a:p>
        </p:txBody>
      </p:sp>
      <p:sp>
        <p:nvSpPr>
          <p:cNvPr id="4" name="矩形 3"/>
          <p:cNvSpPr/>
          <p:nvPr/>
        </p:nvSpPr>
        <p:spPr>
          <a:xfrm>
            <a:off x="-420085" y="667238"/>
            <a:ext cx="5465913" cy="461665"/>
          </a:xfrm>
          <a:prstGeom prst="rect">
            <a:avLst/>
          </a:prstGeom>
        </p:spPr>
        <p:txBody>
          <a:bodyPr wrap="square">
            <a:spAutoFit/>
          </a:bodyPr>
          <a:lstStyle/>
          <a:p>
            <a:pPr lvl="1"/>
            <a:r>
              <a:rPr kumimoji="1" lang="zh-CN" altLang="en-US" sz="2400" b="1" dirty="0" smtClean="0">
                <a:solidFill>
                  <a:srgbClr val="FF0000"/>
                </a:solidFill>
                <a:latin typeface="Tahoma" panose="020B0604030504040204" pitchFamily="34" charset="0"/>
              </a:rPr>
              <a:t>（</a:t>
            </a:r>
            <a:r>
              <a:rPr kumimoji="1" lang="en-US" altLang="zh-CN" sz="2400" b="1" dirty="0" smtClean="0">
                <a:solidFill>
                  <a:srgbClr val="FF0000"/>
                </a:solidFill>
                <a:latin typeface="Tahoma" panose="020B0604030504040204" pitchFamily="34" charset="0"/>
              </a:rPr>
              <a:t>4</a:t>
            </a:r>
            <a:r>
              <a:rPr kumimoji="1" lang="zh-CN" altLang="en-US" sz="2400" b="1" dirty="0">
                <a:solidFill>
                  <a:srgbClr val="FF0000"/>
                </a:solidFill>
                <a:latin typeface="Tahoma" panose="020B0604030504040204" pitchFamily="34" charset="0"/>
              </a:rPr>
              <a:t>）</a:t>
            </a:r>
            <a:r>
              <a:rPr kumimoji="1" lang="zh-CN" altLang="en-US" sz="2400" b="1" dirty="0" smtClean="0">
                <a:solidFill>
                  <a:srgbClr val="FF0000"/>
                </a:solidFill>
                <a:latin typeface="Tahoma" panose="020B0604030504040204" pitchFamily="34" charset="0"/>
              </a:rPr>
              <a:t>消息</a:t>
            </a:r>
            <a:endParaRPr kumimoji="1" lang="zh-CN" altLang="en-US" sz="2400" b="1" dirty="0">
              <a:solidFill>
                <a:srgbClr val="FF0000"/>
              </a:solidFill>
              <a:latin typeface="Tahoma" panose="020B0604030504040204" pitchFamily="34" charset="0"/>
            </a:endParaRPr>
          </a:p>
        </p:txBody>
      </p:sp>
      <p:pic>
        <p:nvPicPr>
          <p:cNvPr id="5" name="图片 4"/>
          <p:cNvPicPr>
            <a:picLocks noChangeAspect="1"/>
          </p:cNvPicPr>
          <p:nvPr/>
        </p:nvPicPr>
        <p:blipFill>
          <a:blip r:embed="rId1"/>
          <a:stretch>
            <a:fillRect/>
          </a:stretch>
        </p:blipFill>
        <p:spPr>
          <a:xfrm>
            <a:off x="1747317" y="4077072"/>
            <a:ext cx="8750458" cy="2677885"/>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顺序图的元素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TextBox 76"/>
          <p:cNvSpPr txBox="1"/>
          <p:nvPr/>
        </p:nvSpPr>
        <p:spPr>
          <a:xfrm>
            <a:off x="193910" y="1772816"/>
            <a:ext cx="11086593" cy="4524315"/>
          </a:xfrm>
          <a:prstGeom prst="rect">
            <a:avLst/>
          </a:prstGeom>
          <a:noFill/>
          <a:ln w="15875">
            <a:noFill/>
            <a:prstDash val="dash"/>
          </a:ln>
        </p:spPr>
        <p:txBody>
          <a:bodyPr wrap="square" rtlCol="0">
            <a:spAutoFit/>
          </a:bodyPr>
          <a:lstStyle/>
          <a:p>
            <a:pPr marL="800100" lvl="1" indent="-342900">
              <a:buFont typeface="Wingdings" panose="05000000000000000000" pitchFamily="2" charset="2"/>
              <a:buChar char="n"/>
            </a:pPr>
            <a:r>
              <a:rPr kumimoji="1" lang="zh-CN" altLang="en-US" sz="2400" b="1" dirty="0" smtClean="0">
                <a:solidFill>
                  <a:srgbClr val="FF0000"/>
                </a:solidFill>
                <a:latin typeface="Tahoma" panose="020B0604030504040204" pitchFamily="34" charset="0"/>
              </a:rPr>
              <a:t>消息</a:t>
            </a:r>
            <a:r>
              <a:rPr kumimoji="1" lang="en-US" altLang="zh-CN" sz="2400" b="1" dirty="0">
                <a:latin typeface="Tahoma" panose="020B0604030504040204" pitchFamily="34" charset="0"/>
              </a:rPr>
              <a:t>----</a:t>
            </a:r>
            <a:r>
              <a:rPr kumimoji="1" lang="zh-CN" altLang="en-US" sz="2400" b="1" dirty="0">
                <a:latin typeface="Tahoma" panose="020B0604030504040204" pitchFamily="34" charset="0"/>
              </a:rPr>
              <a:t>在</a:t>
            </a:r>
            <a:r>
              <a:rPr kumimoji="1" lang="en-US" altLang="zh-CN" sz="2400" b="1" dirty="0">
                <a:latin typeface="Tahoma" panose="020B0604030504040204" pitchFamily="34" charset="0"/>
              </a:rPr>
              <a:t>UML</a:t>
            </a:r>
            <a:r>
              <a:rPr kumimoji="1" lang="zh-CN" altLang="en-US" sz="2400" b="1" dirty="0">
                <a:latin typeface="Tahoma" panose="020B0604030504040204" pitchFamily="34" charset="0"/>
              </a:rPr>
              <a:t>中，消息使用箭头来表示，箭头的类型表 示了消息的类型。</a:t>
            </a:r>
            <a:endParaRPr kumimoji="1" lang="zh-CN" altLang="en-US" sz="2400" b="1" dirty="0">
              <a:latin typeface="Tahoma" panose="020B0604030504040204" pitchFamily="34" charset="0"/>
            </a:endParaRPr>
          </a:p>
          <a:p>
            <a:pPr marL="800100" lvl="1" indent="-342900">
              <a:buFont typeface="Wingdings" panose="05000000000000000000" pitchFamily="2" charset="2"/>
              <a:buChar char="n"/>
            </a:pPr>
            <a:endParaRPr kumimoji="1" lang="en-US" altLang="zh-CN" sz="2400" b="1" dirty="0" smtClean="0">
              <a:latin typeface="Tahoma" panose="020B0604030504040204" pitchFamily="34" charset="0"/>
            </a:endParaRPr>
          </a:p>
          <a:p>
            <a:pPr marL="800100" lvl="1" indent="-342900">
              <a:buFont typeface="Wingdings" panose="05000000000000000000" pitchFamily="2" charset="2"/>
              <a:buChar char="n"/>
            </a:pPr>
            <a:endParaRPr kumimoji="1" lang="en-US" altLang="zh-CN" sz="2400" b="1" dirty="0">
              <a:latin typeface="Tahoma" panose="020B0604030504040204" pitchFamily="34" charset="0"/>
            </a:endParaRPr>
          </a:p>
          <a:p>
            <a:pPr marL="800100" lvl="1" indent="-342900">
              <a:buFont typeface="Wingdings" panose="05000000000000000000" pitchFamily="2" charset="2"/>
              <a:buChar char="n"/>
            </a:pPr>
            <a:r>
              <a:rPr kumimoji="1" lang="en-US" altLang="zh-CN" sz="2400" b="1" dirty="0">
                <a:solidFill>
                  <a:srgbClr val="FF0000"/>
                </a:solidFill>
                <a:latin typeface="Tahoma" panose="020B0604030504040204" pitchFamily="34" charset="0"/>
              </a:rPr>
              <a:t>UML</a:t>
            </a:r>
            <a:r>
              <a:rPr kumimoji="1" lang="zh-CN" altLang="en-US" sz="2400" b="1" dirty="0">
                <a:solidFill>
                  <a:srgbClr val="FF0000"/>
                </a:solidFill>
                <a:latin typeface="Tahoma" panose="020B0604030504040204" pitchFamily="34" charset="0"/>
              </a:rPr>
              <a:t>三种消息</a:t>
            </a:r>
            <a:r>
              <a:rPr kumimoji="1" lang="zh-CN" altLang="en-US" sz="2400" b="1" dirty="0">
                <a:latin typeface="Tahoma" panose="020B0604030504040204" pitchFamily="34" charset="0"/>
              </a:rPr>
              <a:t> </a:t>
            </a:r>
            <a:endParaRPr kumimoji="1" lang="en-US" altLang="zh-CN" sz="2400" b="1" dirty="0" smtClean="0">
              <a:latin typeface="Tahoma" panose="020B0604030504040204" pitchFamily="34" charset="0"/>
            </a:endParaRPr>
          </a:p>
          <a:p>
            <a:pPr lvl="1"/>
            <a:r>
              <a:rPr kumimoji="1" lang="en-US" altLang="zh-CN" sz="2400" b="1" dirty="0">
                <a:latin typeface="Tahoma" panose="020B0604030504040204" pitchFamily="34" charset="0"/>
              </a:rPr>
              <a:t> </a:t>
            </a:r>
            <a:r>
              <a:rPr kumimoji="1" lang="en-US" altLang="zh-CN" sz="2400" b="1" dirty="0" smtClean="0">
                <a:latin typeface="Tahoma" panose="020B0604030504040204" pitchFamily="34" charset="0"/>
              </a:rPr>
              <a:t>    </a:t>
            </a:r>
            <a:r>
              <a:rPr kumimoji="1" lang="zh-CN" altLang="en-US" sz="2400" b="1" dirty="0" smtClean="0">
                <a:latin typeface="Tahoma" panose="020B0604030504040204" pitchFamily="34" charset="0"/>
              </a:rPr>
              <a:t>调用</a:t>
            </a:r>
            <a:r>
              <a:rPr kumimoji="1" lang="zh-CN" altLang="en-US" sz="2400" b="1" dirty="0">
                <a:latin typeface="Tahoma" panose="020B0604030504040204" pitchFamily="34" charset="0"/>
              </a:rPr>
              <a:t>消息（</a:t>
            </a:r>
            <a:r>
              <a:rPr kumimoji="1" lang="en-US" altLang="zh-CN" sz="2400" b="1" dirty="0">
                <a:latin typeface="Tahoma" panose="020B0604030504040204" pitchFamily="34" charset="0"/>
              </a:rPr>
              <a:t>Procedure Call</a:t>
            </a:r>
            <a:r>
              <a:rPr kumimoji="1" lang="zh-CN" altLang="en-US" sz="2400" b="1" dirty="0">
                <a:latin typeface="Tahoma" panose="020B0604030504040204" pitchFamily="34" charset="0"/>
              </a:rPr>
              <a:t>） </a:t>
            </a:r>
            <a:endParaRPr kumimoji="1" lang="en-US" altLang="zh-CN" sz="2400" b="1" dirty="0" smtClean="0">
              <a:latin typeface="Tahoma" panose="020B0604030504040204" pitchFamily="34" charset="0"/>
            </a:endParaRPr>
          </a:p>
          <a:p>
            <a:pPr lvl="1"/>
            <a:r>
              <a:rPr kumimoji="1" lang="en-US" altLang="zh-CN" sz="2400" b="1" dirty="0">
                <a:latin typeface="Tahoma" panose="020B0604030504040204" pitchFamily="34" charset="0"/>
              </a:rPr>
              <a:t> </a:t>
            </a:r>
            <a:r>
              <a:rPr kumimoji="1" lang="en-US" altLang="zh-CN" sz="2400" b="1" dirty="0" smtClean="0">
                <a:latin typeface="Tahoma" panose="020B0604030504040204" pitchFamily="34" charset="0"/>
              </a:rPr>
              <a:t>    </a:t>
            </a:r>
            <a:r>
              <a:rPr kumimoji="1" lang="zh-CN" altLang="en-US" sz="2400" b="1" dirty="0" smtClean="0">
                <a:latin typeface="Tahoma" panose="020B0604030504040204" pitchFamily="34" charset="0"/>
              </a:rPr>
              <a:t>异步</a:t>
            </a:r>
            <a:r>
              <a:rPr kumimoji="1" lang="zh-CN" altLang="en-US" sz="2400" b="1" dirty="0">
                <a:latin typeface="Tahoma" panose="020B0604030504040204" pitchFamily="34" charset="0"/>
              </a:rPr>
              <a:t>消息（</a:t>
            </a:r>
            <a:r>
              <a:rPr kumimoji="1" lang="en-US" altLang="zh-CN" sz="2400" b="1" dirty="0">
                <a:latin typeface="Tahoma" panose="020B0604030504040204" pitchFamily="34" charset="0"/>
              </a:rPr>
              <a:t>Asynchronous</a:t>
            </a:r>
            <a:r>
              <a:rPr kumimoji="1" lang="zh-CN" altLang="en-US" sz="2400" b="1" dirty="0">
                <a:latin typeface="Tahoma" panose="020B0604030504040204" pitchFamily="34" charset="0"/>
              </a:rPr>
              <a:t>） </a:t>
            </a:r>
            <a:endParaRPr kumimoji="1" lang="en-US" altLang="zh-CN" sz="2400" b="1" dirty="0" smtClean="0">
              <a:latin typeface="Tahoma" panose="020B0604030504040204" pitchFamily="34" charset="0"/>
            </a:endParaRPr>
          </a:p>
          <a:p>
            <a:pPr lvl="1"/>
            <a:r>
              <a:rPr kumimoji="1" lang="en-US" altLang="zh-CN" sz="2400" b="1" dirty="0">
                <a:latin typeface="Tahoma" panose="020B0604030504040204" pitchFamily="34" charset="0"/>
              </a:rPr>
              <a:t> </a:t>
            </a:r>
            <a:r>
              <a:rPr kumimoji="1" lang="en-US" altLang="zh-CN" sz="2400" b="1" dirty="0" smtClean="0">
                <a:latin typeface="Tahoma" panose="020B0604030504040204" pitchFamily="34" charset="0"/>
              </a:rPr>
              <a:t>    </a:t>
            </a:r>
            <a:r>
              <a:rPr kumimoji="1" lang="zh-CN" altLang="en-US" sz="2400" b="1" dirty="0" smtClean="0">
                <a:latin typeface="Tahoma" panose="020B0604030504040204" pitchFamily="34" charset="0"/>
              </a:rPr>
              <a:t>返回</a:t>
            </a:r>
            <a:r>
              <a:rPr kumimoji="1" lang="zh-CN" altLang="en-US" sz="2400" b="1" dirty="0">
                <a:latin typeface="Tahoma" panose="020B0604030504040204" pitchFamily="34" charset="0"/>
              </a:rPr>
              <a:t>消息（</a:t>
            </a:r>
            <a:r>
              <a:rPr kumimoji="1" lang="en-US" altLang="zh-CN" sz="2400" b="1" dirty="0">
                <a:latin typeface="Tahoma" panose="020B0604030504040204" pitchFamily="34" charset="0"/>
              </a:rPr>
              <a:t>Return</a:t>
            </a:r>
            <a:r>
              <a:rPr kumimoji="1" lang="zh-CN" altLang="en-US" sz="2400" b="1" dirty="0">
                <a:latin typeface="Tahoma" panose="020B0604030504040204" pitchFamily="34" charset="0"/>
              </a:rPr>
              <a:t>）</a:t>
            </a:r>
            <a:endParaRPr kumimoji="1" lang="zh-CN" altLang="en-US" sz="2400" b="1" dirty="0">
              <a:latin typeface="Tahoma" panose="020B0604030504040204" pitchFamily="34" charset="0"/>
            </a:endParaRPr>
          </a:p>
          <a:p>
            <a:pPr marL="800100" lvl="1" indent="-342900">
              <a:buFont typeface="Wingdings" panose="05000000000000000000" pitchFamily="2" charset="2"/>
              <a:buChar char="n"/>
            </a:pPr>
            <a:endParaRPr kumimoji="1" lang="en-US" altLang="zh-CN" sz="2400" b="1" dirty="0" smtClean="0">
              <a:latin typeface="Tahoma" panose="020B0604030504040204" pitchFamily="34" charset="0"/>
            </a:endParaRPr>
          </a:p>
          <a:p>
            <a:pPr marL="800100" lvl="1" indent="-342900">
              <a:buFont typeface="Wingdings" panose="05000000000000000000" pitchFamily="2" charset="2"/>
              <a:buChar char="n"/>
            </a:pPr>
            <a:endParaRPr kumimoji="1" lang="en-US" altLang="zh-CN" sz="2400" b="1" dirty="0">
              <a:latin typeface="Tahoma" panose="020B0604030504040204" pitchFamily="34" charset="0"/>
            </a:endParaRPr>
          </a:p>
          <a:p>
            <a:pPr marL="800100" lvl="1" indent="-342900">
              <a:buFont typeface="Wingdings" panose="05000000000000000000" pitchFamily="2" charset="2"/>
              <a:buChar char="n"/>
            </a:pPr>
            <a:r>
              <a:rPr kumimoji="1" lang="en-US" altLang="zh-CN" sz="2400" b="1" dirty="0">
                <a:solidFill>
                  <a:srgbClr val="FF0000"/>
                </a:solidFill>
                <a:latin typeface="Tahoma" panose="020B0604030504040204" pitchFamily="34" charset="0"/>
              </a:rPr>
              <a:t> Rose</a:t>
            </a:r>
            <a:r>
              <a:rPr kumimoji="1" lang="zh-CN" altLang="en-US" sz="2400" b="1" dirty="0">
                <a:solidFill>
                  <a:srgbClr val="FF0000"/>
                </a:solidFill>
                <a:latin typeface="Tahoma" panose="020B0604030504040204" pitchFamily="34" charset="0"/>
              </a:rPr>
              <a:t>消息</a:t>
            </a:r>
            <a:r>
              <a:rPr kumimoji="1" lang="zh-CN" altLang="en-US" sz="2400" b="1" dirty="0" smtClean="0">
                <a:solidFill>
                  <a:srgbClr val="FF0000"/>
                </a:solidFill>
                <a:latin typeface="Tahoma" panose="020B0604030504040204" pitchFamily="34" charset="0"/>
              </a:rPr>
              <a:t>扩充</a:t>
            </a:r>
            <a:endParaRPr kumimoji="1" lang="zh-CN" altLang="en-US" sz="2400" b="1" dirty="0">
              <a:solidFill>
                <a:srgbClr val="FF0000"/>
              </a:solidFill>
              <a:latin typeface="Tahoma" panose="020B0604030504040204" pitchFamily="34" charset="0"/>
            </a:endParaRPr>
          </a:p>
          <a:p>
            <a:pPr lvl="1"/>
            <a:r>
              <a:rPr kumimoji="1" lang="zh-CN" altLang="en-US" sz="2400" b="1" dirty="0" smtClean="0">
                <a:latin typeface="Tahoma" panose="020B0604030504040204" pitchFamily="34" charset="0"/>
              </a:rPr>
              <a:t>     阻止</a:t>
            </a:r>
            <a:r>
              <a:rPr kumimoji="1" lang="zh-CN" altLang="en-US" sz="2400" b="1" dirty="0">
                <a:latin typeface="Tahoma" panose="020B0604030504040204" pitchFamily="34" charset="0"/>
              </a:rPr>
              <a:t>消息（</a:t>
            </a:r>
            <a:r>
              <a:rPr kumimoji="1" lang="en-US" altLang="zh-CN" sz="2400" b="1" dirty="0">
                <a:latin typeface="Tahoma" panose="020B0604030504040204" pitchFamily="34" charset="0"/>
              </a:rPr>
              <a:t>Balking</a:t>
            </a:r>
            <a:r>
              <a:rPr kumimoji="1" lang="zh-CN" altLang="en-US" sz="2400" b="1" dirty="0">
                <a:latin typeface="Tahoma" panose="020B0604030504040204" pitchFamily="34" charset="0"/>
              </a:rPr>
              <a:t>） </a:t>
            </a:r>
            <a:endParaRPr kumimoji="1" lang="en-US" altLang="zh-CN" sz="2400" b="1" dirty="0" smtClean="0">
              <a:latin typeface="Tahoma" panose="020B0604030504040204" pitchFamily="34" charset="0"/>
            </a:endParaRPr>
          </a:p>
          <a:p>
            <a:pPr lvl="1"/>
            <a:r>
              <a:rPr kumimoji="1" lang="en-US" altLang="zh-CN" sz="2400" b="1" dirty="0">
                <a:latin typeface="Tahoma" panose="020B0604030504040204" pitchFamily="34" charset="0"/>
              </a:rPr>
              <a:t> </a:t>
            </a:r>
            <a:r>
              <a:rPr kumimoji="1" lang="en-US" altLang="zh-CN" sz="2400" b="1" dirty="0" smtClean="0">
                <a:latin typeface="Tahoma" panose="020B0604030504040204" pitchFamily="34" charset="0"/>
              </a:rPr>
              <a:t>    </a:t>
            </a:r>
            <a:r>
              <a:rPr kumimoji="1" lang="zh-CN" altLang="en-US" sz="2400" b="1" dirty="0" smtClean="0">
                <a:latin typeface="Tahoma" panose="020B0604030504040204" pitchFamily="34" charset="0"/>
              </a:rPr>
              <a:t>超时</a:t>
            </a:r>
            <a:r>
              <a:rPr kumimoji="1" lang="zh-CN" altLang="en-US" sz="2400" b="1" dirty="0">
                <a:latin typeface="Tahoma" panose="020B0604030504040204" pitchFamily="34" charset="0"/>
              </a:rPr>
              <a:t>消息（</a:t>
            </a:r>
            <a:r>
              <a:rPr kumimoji="1" lang="en-US" altLang="zh-CN" sz="2400" b="1" dirty="0">
                <a:latin typeface="Tahoma" panose="020B0604030504040204" pitchFamily="34" charset="0"/>
              </a:rPr>
              <a:t>Time-out</a:t>
            </a:r>
            <a:r>
              <a:rPr kumimoji="1" lang="zh-CN" altLang="en-US" sz="2400" b="1" dirty="0" smtClean="0">
                <a:latin typeface="Tahoma" panose="020B0604030504040204" pitchFamily="34" charset="0"/>
              </a:rPr>
              <a:t>）</a:t>
            </a:r>
            <a:endParaRPr kumimoji="1" lang="en-US" altLang="zh-CN" sz="2400" b="1" dirty="0" smtClean="0">
              <a:latin typeface="Tahoma" panose="020B0604030504040204" pitchFamily="34" charset="0"/>
            </a:endParaRPr>
          </a:p>
        </p:txBody>
      </p:sp>
      <p:sp>
        <p:nvSpPr>
          <p:cNvPr id="4" name="矩形 3"/>
          <p:cNvSpPr/>
          <p:nvPr/>
        </p:nvSpPr>
        <p:spPr>
          <a:xfrm>
            <a:off x="-149497" y="953598"/>
            <a:ext cx="5465913" cy="461665"/>
          </a:xfrm>
          <a:prstGeom prst="rect">
            <a:avLst/>
          </a:prstGeom>
        </p:spPr>
        <p:txBody>
          <a:bodyPr wrap="square">
            <a:spAutoFit/>
          </a:bodyPr>
          <a:lstStyle/>
          <a:p>
            <a:pPr lvl="1"/>
            <a:r>
              <a:rPr kumimoji="1" lang="zh-CN" altLang="en-US" sz="2400" b="1" dirty="0" smtClean="0">
                <a:solidFill>
                  <a:srgbClr val="FF0000"/>
                </a:solidFill>
                <a:latin typeface="Tahoma" panose="020B0604030504040204" pitchFamily="34" charset="0"/>
              </a:rPr>
              <a:t>（</a:t>
            </a:r>
            <a:r>
              <a:rPr kumimoji="1" lang="en-US" altLang="zh-CN" sz="2400" b="1" dirty="0" smtClean="0">
                <a:solidFill>
                  <a:srgbClr val="FF0000"/>
                </a:solidFill>
                <a:latin typeface="Tahoma" panose="020B0604030504040204" pitchFamily="34" charset="0"/>
              </a:rPr>
              <a:t>4</a:t>
            </a:r>
            <a:r>
              <a:rPr kumimoji="1" lang="zh-CN" altLang="en-US" sz="2400" b="1" dirty="0">
                <a:solidFill>
                  <a:srgbClr val="FF0000"/>
                </a:solidFill>
                <a:latin typeface="Tahoma" panose="020B0604030504040204" pitchFamily="34" charset="0"/>
              </a:rPr>
              <a:t>）</a:t>
            </a:r>
            <a:r>
              <a:rPr kumimoji="1" lang="zh-CN" altLang="en-US" sz="2400" b="1" dirty="0" smtClean="0">
                <a:solidFill>
                  <a:srgbClr val="FF0000"/>
                </a:solidFill>
                <a:latin typeface="Tahoma" panose="020B0604030504040204" pitchFamily="34" charset="0"/>
              </a:rPr>
              <a:t>消息</a:t>
            </a:r>
            <a:endParaRPr kumimoji="1" lang="zh-CN" altLang="en-US" sz="2400" b="1" dirty="0">
              <a:solidFill>
                <a:srgbClr val="FF0000"/>
              </a:solidFill>
              <a:latin typeface="Tahoma" panose="020B0604030504040204" pitchFamily="3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顺序图的元素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TextBox 76"/>
          <p:cNvSpPr txBox="1"/>
          <p:nvPr/>
        </p:nvSpPr>
        <p:spPr>
          <a:xfrm>
            <a:off x="398444" y="1204793"/>
            <a:ext cx="4851918" cy="1015663"/>
          </a:xfrm>
          <a:prstGeom prst="rect">
            <a:avLst/>
          </a:prstGeom>
          <a:noFill/>
          <a:ln w="15875">
            <a:noFill/>
            <a:prstDash val="dash"/>
          </a:ln>
        </p:spPr>
        <p:txBody>
          <a:bodyPr wrap="square" rtlCol="0">
            <a:spAutoFit/>
          </a:bodyPr>
          <a:lstStyle/>
          <a:p>
            <a:pPr lvl="1"/>
            <a:r>
              <a:rPr kumimoji="1" lang="en-US" altLang="zh-CN" sz="2000" b="1" dirty="0" smtClean="0">
                <a:solidFill>
                  <a:srgbClr val="FF0000"/>
                </a:solidFill>
                <a:latin typeface="Tahoma" panose="020B0604030504040204" pitchFamily="34" charset="0"/>
              </a:rPr>
              <a:t>UML</a:t>
            </a:r>
            <a:r>
              <a:rPr kumimoji="1" lang="zh-CN" altLang="en-US" sz="2000" b="1" dirty="0" smtClean="0">
                <a:solidFill>
                  <a:srgbClr val="FF0000"/>
                </a:solidFill>
                <a:latin typeface="Tahoma" panose="020B0604030504040204" pitchFamily="34" charset="0"/>
              </a:rPr>
              <a:t>三种消息</a:t>
            </a:r>
            <a:endParaRPr kumimoji="1" lang="en-US" altLang="zh-CN" sz="2000" b="1" dirty="0" smtClean="0">
              <a:latin typeface="Tahoma" panose="020B0604030504040204" pitchFamily="34" charset="0"/>
            </a:endParaRPr>
          </a:p>
          <a:p>
            <a:pPr marL="800100" lvl="1" indent="-342900">
              <a:buFont typeface="Wingdings" panose="05000000000000000000" pitchFamily="2" charset="2"/>
              <a:buChar char="n"/>
            </a:pPr>
            <a:endParaRPr kumimoji="1" lang="en-US" altLang="zh-CN" sz="2000" b="1" dirty="0">
              <a:latin typeface="Tahoma" panose="020B0604030504040204" pitchFamily="34" charset="0"/>
            </a:endParaRPr>
          </a:p>
          <a:p>
            <a:pPr marL="800100" lvl="1" indent="-342900">
              <a:buFont typeface="Wingdings" panose="05000000000000000000" pitchFamily="2" charset="2"/>
              <a:buChar char="n"/>
            </a:pPr>
            <a:r>
              <a:rPr kumimoji="1" lang="zh-CN" altLang="en-US" sz="2000" b="1" dirty="0" smtClean="0">
                <a:latin typeface="Tahoma" panose="020B0604030504040204" pitchFamily="34" charset="0"/>
              </a:rPr>
              <a:t>调用</a:t>
            </a:r>
            <a:r>
              <a:rPr kumimoji="1" lang="zh-CN" altLang="en-US" sz="2000" b="1" dirty="0">
                <a:latin typeface="Tahoma" panose="020B0604030504040204" pitchFamily="34" charset="0"/>
              </a:rPr>
              <a:t>消息（</a:t>
            </a:r>
            <a:r>
              <a:rPr kumimoji="1" lang="en-US" altLang="zh-CN" sz="2000" b="1" dirty="0">
                <a:latin typeface="Tahoma" panose="020B0604030504040204" pitchFamily="34" charset="0"/>
              </a:rPr>
              <a:t>Procedure Call</a:t>
            </a:r>
            <a:r>
              <a:rPr kumimoji="1" lang="zh-CN" altLang="en-US" sz="2000" b="1" dirty="0" smtClean="0">
                <a:latin typeface="Tahoma" panose="020B0604030504040204" pitchFamily="34" charset="0"/>
              </a:rPr>
              <a:t>）</a:t>
            </a:r>
            <a:endParaRPr kumimoji="1" lang="en-US" altLang="zh-CN" sz="2000" b="1" dirty="0" smtClean="0">
              <a:latin typeface="Tahoma" panose="020B0604030504040204" pitchFamily="34" charset="0"/>
            </a:endParaRPr>
          </a:p>
        </p:txBody>
      </p:sp>
      <p:sp>
        <p:nvSpPr>
          <p:cNvPr id="4" name="矩形 3"/>
          <p:cNvSpPr/>
          <p:nvPr/>
        </p:nvSpPr>
        <p:spPr>
          <a:xfrm>
            <a:off x="-215551" y="732751"/>
            <a:ext cx="5465913" cy="461665"/>
          </a:xfrm>
          <a:prstGeom prst="rect">
            <a:avLst/>
          </a:prstGeom>
        </p:spPr>
        <p:txBody>
          <a:bodyPr wrap="square">
            <a:spAutoFit/>
          </a:bodyPr>
          <a:lstStyle/>
          <a:p>
            <a:pPr lvl="1"/>
            <a:r>
              <a:rPr kumimoji="1" lang="zh-CN" altLang="en-US" sz="2400" b="1" dirty="0" smtClean="0">
                <a:solidFill>
                  <a:srgbClr val="FF0000"/>
                </a:solidFill>
                <a:latin typeface="Tahoma" panose="020B0604030504040204" pitchFamily="34" charset="0"/>
              </a:rPr>
              <a:t>（</a:t>
            </a:r>
            <a:r>
              <a:rPr kumimoji="1" lang="en-US" altLang="zh-CN" sz="2400" b="1" dirty="0" smtClean="0">
                <a:solidFill>
                  <a:srgbClr val="FF0000"/>
                </a:solidFill>
                <a:latin typeface="Tahoma" panose="020B0604030504040204" pitchFamily="34" charset="0"/>
              </a:rPr>
              <a:t>4</a:t>
            </a:r>
            <a:r>
              <a:rPr kumimoji="1" lang="zh-CN" altLang="en-US" sz="2400" b="1" dirty="0">
                <a:solidFill>
                  <a:srgbClr val="FF0000"/>
                </a:solidFill>
                <a:latin typeface="Tahoma" panose="020B0604030504040204" pitchFamily="34" charset="0"/>
              </a:rPr>
              <a:t>）</a:t>
            </a:r>
            <a:r>
              <a:rPr kumimoji="1" lang="zh-CN" altLang="en-US" sz="2400" b="1" dirty="0" smtClean="0">
                <a:solidFill>
                  <a:srgbClr val="FF0000"/>
                </a:solidFill>
                <a:latin typeface="Tahoma" panose="020B0604030504040204" pitchFamily="34" charset="0"/>
              </a:rPr>
              <a:t>消息</a:t>
            </a:r>
            <a:endParaRPr kumimoji="1" lang="zh-CN" altLang="en-US" sz="2400" b="1" dirty="0">
              <a:solidFill>
                <a:srgbClr val="FF0000"/>
              </a:solidFill>
              <a:latin typeface="Tahoma" panose="020B0604030504040204" pitchFamily="34" charset="0"/>
            </a:endParaRPr>
          </a:p>
        </p:txBody>
      </p:sp>
      <p:pic>
        <p:nvPicPr>
          <p:cNvPr id="5" name="图片 4"/>
          <p:cNvPicPr>
            <a:picLocks noChangeAspect="1"/>
          </p:cNvPicPr>
          <p:nvPr/>
        </p:nvPicPr>
        <p:blipFill>
          <a:blip r:embed="rId1"/>
          <a:stretch>
            <a:fillRect/>
          </a:stretch>
        </p:blipFill>
        <p:spPr>
          <a:xfrm>
            <a:off x="592013" y="2230833"/>
            <a:ext cx="4135835" cy="2026559"/>
          </a:xfrm>
          <a:prstGeom prst="rect">
            <a:avLst/>
          </a:prstGeom>
        </p:spPr>
      </p:pic>
      <p:pic>
        <p:nvPicPr>
          <p:cNvPr id="6" name="图片 5"/>
          <p:cNvPicPr>
            <a:picLocks noChangeAspect="1"/>
          </p:cNvPicPr>
          <p:nvPr/>
        </p:nvPicPr>
        <p:blipFill>
          <a:blip r:embed="rId2"/>
          <a:stretch>
            <a:fillRect/>
          </a:stretch>
        </p:blipFill>
        <p:spPr>
          <a:xfrm>
            <a:off x="5408944" y="1100219"/>
            <a:ext cx="2674852" cy="1394581"/>
          </a:xfrm>
          <a:prstGeom prst="rect">
            <a:avLst/>
          </a:prstGeom>
        </p:spPr>
      </p:pic>
      <p:sp>
        <p:nvSpPr>
          <p:cNvPr id="7" name="TextBox 76"/>
          <p:cNvSpPr txBox="1"/>
          <p:nvPr/>
        </p:nvSpPr>
        <p:spPr>
          <a:xfrm>
            <a:off x="398444" y="4362600"/>
            <a:ext cx="11793556" cy="2554545"/>
          </a:xfrm>
          <a:prstGeom prst="rect">
            <a:avLst/>
          </a:prstGeom>
          <a:noFill/>
          <a:ln w="15875">
            <a:noFill/>
            <a:prstDash val="dash"/>
          </a:ln>
        </p:spPr>
        <p:txBody>
          <a:bodyPr wrap="square" rtlCol="0">
            <a:spAutoFit/>
          </a:bodyPr>
          <a:lstStyle/>
          <a:p>
            <a:pPr marL="800100" lvl="1" indent="-342900">
              <a:buFont typeface="Wingdings" panose="05000000000000000000" pitchFamily="2" charset="2"/>
              <a:buChar char="n"/>
            </a:pPr>
            <a:r>
              <a:rPr kumimoji="1" lang="zh-CN" altLang="en-US" sz="2000" b="1" dirty="0" smtClean="0">
                <a:latin typeface="Tahoma" panose="020B0604030504040204" pitchFamily="34" charset="0"/>
              </a:rPr>
              <a:t>调用</a:t>
            </a:r>
            <a:r>
              <a:rPr kumimoji="1" lang="zh-CN" altLang="en-US" sz="2000" b="1" dirty="0">
                <a:latin typeface="Tahoma" panose="020B0604030504040204" pitchFamily="34" charset="0"/>
              </a:rPr>
              <a:t>消息的发送者把控制传递给消息的接收者，然后停止 活动，等待消息接收者执行其某种操作后返回控制</a:t>
            </a:r>
            <a:r>
              <a:rPr kumimoji="1" lang="zh-CN" altLang="en-US" sz="2000" b="1" dirty="0" smtClean="0">
                <a:latin typeface="Tahoma" panose="020B0604030504040204" pitchFamily="34" charset="0"/>
              </a:rPr>
              <a:t>。</a:t>
            </a:r>
            <a:endParaRPr kumimoji="1" lang="en-US" altLang="zh-CN" sz="2000" b="1" dirty="0" smtClean="0">
              <a:latin typeface="Tahoma" panose="020B0604030504040204" pitchFamily="34" charset="0"/>
            </a:endParaRPr>
          </a:p>
          <a:p>
            <a:pPr lvl="1"/>
            <a:endParaRPr kumimoji="1" lang="en-US" altLang="zh-CN" sz="2000" b="1" dirty="0" smtClean="0">
              <a:latin typeface="Tahoma" panose="020B0604030504040204" pitchFamily="34" charset="0"/>
            </a:endParaRPr>
          </a:p>
          <a:p>
            <a:pPr marL="800100" lvl="1" indent="-342900">
              <a:buFont typeface="Wingdings" panose="05000000000000000000" pitchFamily="2" charset="2"/>
              <a:buChar char="n"/>
            </a:pPr>
            <a:r>
              <a:rPr kumimoji="1" lang="zh-CN" altLang="en-US" sz="2000" b="1" dirty="0" smtClean="0">
                <a:solidFill>
                  <a:srgbClr val="FF0000"/>
                </a:solidFill>
                <a:latin typeface="Tahoma" panose="020B0604030504040204" pitchFamily="34" charset="0"/>
              </a:rPr>
              <a:t>由于</a:t>
            </a:r>
            <a:r>
              <a:rPr kumimoji="1" lang="zh-CN" altLang="en-US" sz="2000" b="1" dirty="0">
                <a:solidFill>
                  <a:srgbClr val="FF0000"/>
                </a:solidFill>
                <a:latin typeface="Tahoma" panose="020B0604030504040204" pitchFamily="34" charset="0"/>
              </a:rPr>
              <a:t>发送者等待接收者，这种消息又叫做同步消息 （</a:t>
            </a:r>
            <a:r>
              <a:rPr kumimoji="1" lang="en-US" altLang="zh-CN" sz="2000" b="1" dirty="0">
                <a:solidFill>
                  <a:srgbClr val="FF0000"/>
                </a:solidFill>
                <a:latin typeface="Tahoma" panose="020B0604030504040204" pitchFamily="34" charset="0"/>
              </a:rPr>
              <a:t>synchronous</a:t>
            </a:r>
            <a:r>
              <a:rPr kumimoji="1" lang="zh-CN" altLang="en-US" sz="2000" b="1" dirty="0">
                <a:solidFill>
                  <a:srgbClr val="FF0000"/>
                </a:solidFill>
                <a:latin typeface="Tahoma" panose="020B0604030504040204" pitchFamily="34" charset="0"/>
              </a:rPr>
              <a:t>）</a:t>
            </a:r>
            <a:r>
              <a:rPr kumimoji="1" lang="zh-CN" altLang="en-US" sz="2000" b="1" dirty="0" smtClean="0">
                <a:solidFill>
                  <a:srgbClr val="FF0000"/>
                </a:solidFill>
                <a:latin typeface="Tahoma" panose="020B0604030504040204" pitchFamily="34" charset="0"/>
              </a:rPr>
              <a:t>。</a:t>
            </a:r>
            <a:endParaRPr kumimoji="1" lang="en-US" altLang="zh-CN" sz="2000" b="1" dirty="0" smtClean="0">
              <a:solidFill>
                <a:srgbClr val="FF0000"/>
              </a:solidFill>
              <a:latin typeface="Tahoma" panose="020B0604030504040204" pitchFamily="34" charset="0"/>
            </a:endParaRPr>
          </a:p>
          <a:p>
            <a:pPr lvl="1"/>
            <a:r>
              <a:rPr kumimoji="1" lang="zh-CN" altLang="en-US" sz="2000" b="1" dirty="0" smtClean="0">
                <a:solidFill>
                  <a:srgbClr val="FF0000"/>
                </a:solidFill>
                <a:latin typeface="Tahoma" panose="020B0604030504040204" pitchFamily="34" charset="0"/>
              </a:rPr>
              <a:t> </a:t>
            </a:r>
            <a:endParaRPr kumimoji="1" lang="en-US" altLang="zh-CN" sz="2000" b="1" dirty="0" smtClean="0">
              <a:solidFill>
                <a:srgbClr val="FF0000"/>
              </a:solidFill>
              <a:latin typeface="Tahoma" panose="020B0604030504040204" pitchFamily="34" charset="0"/>
            </a:endParaRPr>
          </a:p>
          <a:p>
            <a:pPr marL="800100" lvl="1" indent="-342900">
              <a:buFont typeface="Wingdings" panose="05000000000000000000" pitchFamily="2" charset="2"/>
              <a:buChar char="n"/>
            </a:pPr>
            <a:r>
              <a:rPr kumimoji="1" lang="zh-CN" altLang="en-US" sz="2000" b="1" dirty="0" smtClean="0">
                <a:latin typeface="Tahoma" panose="020B0604030504040204" pitchFamily="34" charset="0"/>
              </a:rPr>
              <a:t>通常</a:t>
            </a:r>
            <a:r>
              <a:rPr kumimoji="1" lang="zh-CN" altLang="en-US" sz="2000" b="1" dirty="0">
                <a:latin typeface="Tahoma" panose="020B0604030504040204" pitchFamily="34" charset="0"/>
              </a:rPr>
              <a:t>，同步消息会隐含包含了来自接收者的一个返回消息， 尽管建模者经常忽略这个返回消息的符号。</a:t>
            </a:r>
            <a:endParaRPr kumimoji="1" lang="zh-CN" altLang="en-US" sz="2000" b="1" dirty="0">
              <a:latin typeface="Tahoma" panose="020B0604030504040204" pitchFamily="34" charset="0"/>
            </a:endParaRPr>
          </a:p>
          <a:p>
            <a:pPr marL="800100" lvl="1" indent="-342900">
              <a:buFont typeface="Wingdings" panose="05000000000000000000" pitchFamily="2" charset="2"/>
              <a:buChar char="n"/>
            </a:pPr>
            <a:endParaRPr kumimoji="1" lang="en-US" altLang="zh-CN" sz="2000" b="1" dirty="0" smtClean="0">
              <a:latin typeface="Tahoma" panose="020B0604030504040204" pitchFamily="34"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顺序图的元素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TextBox 76"/>
          <p:cNvSpPr txBox="1"/>
          <p:nvPr/>
        </p:nvSpPr>
        <p:spPr>
          <a:xfrm>
            <a:off x="398444" y="1204793"/>
            <a:ext cx="4851918" cy="1015663"/>
          </a:xfrm>
          <a:prstGeom prst="rect">
            <a:avLst/>
          </a:prstGeom>
          <a:noFill/>
          <a:ln w="15875">
            <a:noFill/>
            <a:prstDash val="dash"/>
          </a:ln>
        </p:spPr>
        <p:txBody>
          <a:bodyPr wrap="square" rtlCol="0">
            <a:spAutoFit/>
          </a:bodyPr>
          <a:lstStyle/>
          <a:p>
            <a:pPr lvl="1"/>
            <a:r>
              <a:rPr kumimoji="1" lang="en-US" altLang="zh-CN" sz="2000" b="1" dirty="0" smtClean="0">
                <a:solidFill>
                  <a:srgbClr val="FF0000"/>
                </a:solidFill>
                <a:latin typeface="Tahoma" panose="020B0604030504040204" pitchFamily="34" charset="0"/>
              </a:rPr>
              <a:t>UML</a:t>
            </a:r>
            <a:r>
              <a:rPr kumimoji="1" lang="zh-CN" altLang="en-US" sz="2000" b="1" dirty="0" smtClean="0">
                <a:solidFill>
                  <a:srgbClr val="FF0000"/>
                </a:solidFill>
                <a:latin typeface="Tahoma" panose="020B0604030504040204" pitchFamily="34" charset="0"/>
              </a:rPr>
              <a:t>三种消息</a:t>
            </a:r>
            <a:endParaRPr kumimoji="1" lang="en-US" altLang="zh-CN" sz="2000" b="1" dirty="0" smtClean="0">
              <a:latin typeface="Tahoma" panose="020B0604030504040204" pitchFamily="34" charset="0"/>
            </a:endParaRPr>
          </a:p>
          <a:p>
            <a:pPr marL="800100" lvl="1" indent="-342900">
              <a:buFont typeface="Wingdings" panose="05000000000000000000" pitchFamily="2" charset="2"/>
              <a:buChar char="n"/>
            </a:pPr>
            <a:endParaRPr kumimoji="1" lang="en-US" altLang="zh-CN" sz="2000" b="1" dirty="0">
              <a:latin typeface="Tahoma" panose="020B0604030504040204" pitchFamily="34" charset="0"/>
            </a:endParaRPr>
          </a:p>
          <a:p>
            <a:pPr marL="800100" lvl="1" indent="-342900">
              <a:buFont typeface="Wingdings" panose="05000000000000000000" pitchFamily="2" charset="2"/>
              <a:buChar char="n"/>
            </a:pPr>
            <a:r>
              <a:rPr kumimoji="1" lang="zh-CN" altLang="en-US" sz="2000" b="1" dirty="0" smtClean="0">
                <a:latin typeface="Tahoma" panose="020B0604030504040204" pitchFamily="34" charset="0"/>
              </a:rPr>
              <a:t>调用</a:t>
            </a:r>
            <a:r>
              <a:rPr kumimoji="1" lang="zh-CN" altLang="en-US" sz="2000" b="1" dirty="0">
                <a:latin typeface="Tahoma" panose="020B0604030504040204" pitchFamily="34" charset="0"/>
              </a:rPr>
              <a:t>消息（</a:t>
            </a:r>
            <a:r>
              <a:rPr kumimoji="1" lang="en-US" altLang="zh-CN" sz="2000" b="1" dirty="0">
                <a:latin typeface="Tahoma" panose="020B0604030504040204" pitchFamily="34" charset="0"/>
              </a:rPr>
              <a:t>Procedure Call</a:t>
            </a:r>
            <a:r>
              <a:rPr kumimoji="1" lang="zh-CN" altLang="en-US" sz="2000" b="1" dirty="0" smtClean="0">
                <a:latin typeface="Tahoma" panose="020B0604030504040204" pitchFamily="34" charset="0"/>
              </a:rPr>
              <a:t>）</a:t>
            </a:r>
            <a:endParaRPr kumimoji="1" lang="en-US" altLang="zh-CN" sz="2000" b="1" dirty="0" smtClean="0">
              <a:latin typeface="Tahoma" panose="020B0604030504040204" pitchFamily="34" charset="0"/>
            </a:endParaRPr>
          </a:p>
        </p:txBody>
      </p:sp>
      <p:sp>
        <p:nvSpPr>
          <p:cNvPr id="4" name="矩形 3"/>
          <p:cNvSpPr/>
          <p:nvPr/>
        </p:nvSpPr>
        <p:spPr>
          <a:xfrm>
            <a:off x="-215551" y="732751"/>
            <a:ext cx="5465913" cy="461665"/>
          </a:xfrm>
          <a:prstGeom prst="rect">
            <a:avLst/>
          </a:prstGeom>
        </p:spPr>
        <p:txBody>
          <a:bodyPr wrap="square">
            <a:spAutoFit/>
          </a:bodyPr>
          <a:lstStyle/>
          <a:p>
            <a:pPr lvl="1"/>
            <a:r>
              <a:rPr kumimoji="1" lang="zh-CN" altLang="en-US" sz="2400" b="1" dirty="0" smtClean="0">
                <a:solidFill>
                  <a:srgbClr val="FF0000"/>
                </a:solidFill>
                <a:latin typeface="Tahoma" panose="020B0604030504040204" pitchFamily="34" charset="0"/>
              </a:rPr>
              <a:t>（</a:t>
            </a:r>
            <a:r>
              <a:rPr kumimoji="1" lang="en-US" altLang="zh-CN" sz="2400" b="1" dirty="0" smtClean="0">
                <a:solidFill>
                  <a:srgbClr val="FF0000"/>
                </a:solidFill>
                <a:latin typeface="Tahoma" panose="020B0604030504040204" pitchFamily="34" charset="0"/>
              </a:rPr>
              <a:t>4</a:t>
            </a:r>
            <a:r>
              <a:rPr kumimoji="1" lang="zh-CN" altLang="en-US" sz="2400" b="1" dirty="0">
                <a:solidFill>
                  <a:srgbClr val="FF0000"/>
                </a:solidFill>
                <a:latin typeface="Tahoma" panose="020B0604030504040204" pitchFamily="34" charset="0"/>
              </a:rPr>
              <a:t>）</a:t>
            </a:r>
            <a:r>
              <a:rPr kumimoji="1" lang="zh-CN" altLang="en-US" sz="2400" b="1" dirty="0" smtClean="0">
                <a:solidFill>
                  <a:srgbClr val="FF0000"/>
                </a:solidFill>
                <a:latin typeface="Tahoma" panose="020B0604030504040204" pitchFamily="34" charset="0"/>
              </a:rPr>
              <a:t>消息</a:t>
            </a:r>
            <a:endParaRPr kumimoji="1" lang="zh-CN" altLang="en-US" sz="2400" b="1" dirty="0">
              <a:solidFill>
                <a:srgbClr val="FF0000"/>
              </a:solidFill>
              <a:latin typeface="Tahoma" panose="020B0604030504040204" pitchFamily="34" charset="0"/>
            </a:endParaRPr>
          </a:p>
        </p:txBody>
      </p:sp>
      <p:pic>
        <p:nvPicPr>
          <p:cNvPr id="5"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54113" y="2564904"/>
            <a:ext cx="8610641" cy="34563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顺序图的元素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TextBox 76"/>
          <p:cNvSpPr txBox="1"/>
          <p:nvPr/>
        </p:nvSpPr>
        <p:spPr>
          <a:xfrm>
            <a:off x="202024" y="1199304"/>
            <a:ext cx="8696130" cy="1015663"/>
          </a:xfrm>
          <a:prstGeom prst="rect">
            <a:avLst/>
          </a:prstGeom>
          <a:noFill/>
          <a:ln w="15875">
            <a:noFill/>
            <a:prstDash val="dash"/>
          </a:ln>
        </p:spPr>
        <p:txBody>
          <a:bodyPr wrap="square" rtlCol="0">
            <a:spAutoFit/>
          </a:bodyPr>
          <a:lstStyle/>
          <a:p>
            <a:pPr lvl="1"/>
            <a:r>
              <a:rPr kumimoji="1" lang="en-US" altLang="zh-CN" sz="2000" b="1" dirty="0" smtClean="0">
                <a:solidFill>
                  <a:srgbClr val="FF0000"/>
                </a:solidFill>
                <a:latin typeface="Tahoma" panose="020B0604030504040204" pitchFamily="34" charset="0"/>
              </a:rPr>
              <a:t>UML</a:t>
            </a:r>
            <a:r>
              <a:rPr kumimoji="1" lang="zh-CN" altLang="en-US" sz="2000" b="1" dirty="0" smtClean="0">
                <a:solidFill>
                  <a:srgbClr val="FF0000"/>
                </a:solidFill>
                <a:latin typeface="Tahoma" panose="020B0604030504040204" pitchFamily="34" charset="0"/>
              </a:rPr>
              <a:t>三种消息</a:t>
            </a:r>
            <a:endParaRPr kumimoji="1" lang="en-US" altLang="zh-CN" sz="2000" b="1" dirty="0">
              <a:latin typeface="Tahoma" panose="020B0604030504040204" pitchFamily="34" charset="0"/>
            </a:endParaRPr>
          </a:p>
          <a:p>
            <a:pPr marL="800100" lvl="1" indent="-342900">
              <a:buFont typeface="Wingdings" panose="05000000000000000000" pitchFamily="2" charset="2"/>
              <a:buChar char="n"/>
            </a:pPr>
            <a:r>
              <a:rPr kumimoji="1" lang="zh-CN" altLang="en-US" sz="2000" b="1" dirty="0">
                <a:latin typeface="Tahoma" panose="020B0604030504040204" pitchFamily="34" charset="0"/>
              </a:rPr>
              <a:t>异步消息（</a:t>
            </a:r>
            <a:r>
              <a:rPr kumimoji="1" lang="en-US" altLang="zh-CN" sz="2000" b="1" dirty="0">
                <a:latin typeface="Tahoma" panose="020B0604030504040204" pitchFamily="34" charset="0"/>
              </a:rPr>
              <a:t>Asynchronous</a:t>
            </a:r>
            <a:r>
              <a:rPr kumimoji="1" lang="zh-CN" altLang="en-US" sz="2000" b="1" dirty="0" smtClean="0">
                <a:latin typeface="Tahoma" panose="020B0604030504040204" pitchFamily="34" charset="0"/>
              </a:rPr>
              <a:t>）</a:t>
            </a:r>
            <a:endParaRPr kumimoji="1" lang="en-US" altLang="zh-CN" sz="2000" b="1" dirty="0" smtClean="0">
              <a:latin typeface="Tahoma" panose="020B0604030504040204" pitchFamily="34" charset="0"/>
            </a:endParaRPr>
          </a:p>
          <a:p>
            <a:pPr marL="1257300" lvl="2" indent="-342900">
              <a:buFont typeface="Wingdings" panose="05000000000000000000" pitchFamily="2" charset="2"/>
              <a:buChar char="Ø"/>
            </a:pPr>
            <a:r>
              <a:rPr kumimoji="1" lang="zh-CN" altLang="en-US" sz="2000" b="1" dirty="0" smtClean="0">
                <a:latin typeface="Tahoma" panose="020B0604030504040204" pitchFamily="34" charset="0"/>
              </a:rPr>
              <a:t>消息发送后，发送者继续操作，不等待，常用于并发</a:t>
            </a:r>
            <a:endParaRPr kumimoji="1" lang="en-US" altLang="zh-CN" sz="2000" b="1" dirty="0" smtClean="0">
              <a:latin typeface="Tahoma" panose="020B0604030504040204" pitchFamily="34" charset="0"/>
            </a:endParaRPr>
          </a:p>
        </p:txBody>
      </p:sp>
      <p:sp>
        <p:nvSpPr>
          <p:cNvPr id="4" name="矩形 3"/>
          <p:cNvSpPr/>
          <p:nvPr/>
        </p:nvSpPr>
        <p:spPr>
          <a:xfrm>
            <a:off x="-456728" y="778646"/>
            <a:ext cx="5465913" cy="461665"/>
          </a:xfrm>
          <a:prstGeom prst="rect">
            <a:avLst/>
          </a:prstGeom>
        </p:spPr>
        <p:txBody>
          <a:bodyPr wrap="square">
            <a:spAutoFit/>
          </a:bodyPr>
          <a:lstStyle/>
          <a:p>
            <a:pPr lvl="1"/>
            <a:r>
              <a:rPr kumimoji="1" lang="zh-CN" altLang="en-US" sz="2400" b="1" dirty="0" smtClean="0">
                <a:solidFill>
                  <a:srgbClr val="FF0000"/>
                </a:solidFill>
                <a:latin typeface="Tahoma" panose="020B0604030504040204" pitchFamily="34" charset="0"/>
              </a:rPr>
              <a:t>（</a:t>
            </a:r>
            <a:r>
              <a:rPr kumimoji="1" lang="en-US" altLang="zh-CN" sz="2400" b="1" dirty="0" smtClean="0">
                <a:solidFill>
                  <a:srgbClr val="FF0000"/>
                </a:solidFill>
                <a:latin typeface="Tahoma" panose="020B0604030504040204" pitchFamily="34" charset="0"/>
              </a:rPr>
              <a:t>4</a:t>
            </a:r>
            <a:r>
              <a:rPr kumimoji="1" lang="zh-CN" altLang="en-US" sz="2400" b="1" dirty="0">
                <a:solidFill>
                  <a:srgbClr val="FF0000"/>
                </a:solidFill>
                <a:latin typeface="Tahoma" panose="020B0604030504040204" pitchFamily="34" charset="0"/>
              </a:rPr>
              <a:t>）</a:t>
            </a:r>
            <a:r>
              <a:rPr kumimoji="1" lang="zh-CN" altLang="en-US" sz="2400" b="1" dirty="0" smtClean="0">
                <a:solidFill>
                  <a:srgbClr val="FF0000"/>
                </a:solidFill>
                <a:latin typeface="Tahoma" panose="020B0604030504040204" pitchFamily="34" charset="0"/>
              </a:rPr>
              <a:t>消息</a:t>
            </a:r>
            <a:endParaRPr kumimoji="1" lang="zh-CN" altLang="en-US" sz="2400" b="1" dirty="0">
              <a:solidFill>
                <a:srgbClr val="FF0000"/>
              </a:solidFill>
              <a:latin typeface="Tahoma" panose="020B0604030504040204" pitchFamily="34" charset="0"/>
            </a:endParaRPr>
          </a:p>
        </p:txBody>
      </p:sp>
      <p:sp>
        <p:nvSpPr>
          <p:cNvPr id="5" name="TextBox 76"/>
          <p:cNvSpPr txBox="1"/>
          <p:nvPr/>
        </p:nvSpPr>
        <p:spPr>
          <a:xfrm>
            <a:off x="136000" y="5085184"/>
            <a:ext cx="9183696" cy="400110"/>
          </a:xfrm>
          <a:prstGeom prst="rect">
            <a:avLst/>
          </a:prstGeom>
          <a:noFill/>
          <a:ln w="15875">
            <a:solidFill>
              <a:schemeClr val="accent1"/>
            </a:solidFill>
            <a:prstDash val="dash"/>
          </a:ln>
        </p:spPr>
        <p:txBody>
          <a:bodyPr wrap="square" rtlCol="0">
            <a:spAutoFit/>
          </a:bodyPr>
          <a:lstStyle/>
          <a:p>
            <a:pPr marL="800100" lvl="1" indent="-342900">
              <a:buFont typeface="Wingdings" panose="05000000000000000000" pitchFamily="2" charset="2"/>
              <a:buChar char="n"/>
            </a:pPr>
            <a:r>
              <a:rPr kumimoji="1" lang="zh-CN" altLang="en-US" sz="2000" b="1" dirty="0" smtClean="0">
                <a:latin typeface="Tahoma" panose="020B0604030504040204" pitchFamily="34" charset="0"/>
              </a:rPr>
              <a:t>与</a:t>
            </a:r>
            <a:r>
              <a:rPr kumimoji="1" lang="zh-CN" altLang="en-US" sz="2000" b="1" dirty="0">
                <a:latin typeface="Tahoma" panose="020B0604030504040204" pitchFamily="34" charset="0"/>
              </a:rPr>
              <a:t>调用消息相比，异步消息在箭头符号上不同</a:t>
            </a:r>
            <a:r>
              <a:rPr kumimoji="1" lang="zh-CN" altLang="en-US" sz="2000" b="1" dirty="0" smtClean="0">
                <a:latin typeface="Tahoma" panose="020B0604030504040204" pitchFamily="34" charset="0"/>
              </a:rPr>
              <a:t>。</a:t>
            </a:r>
            <a:endParaRPr kumimoji="1" lang="en-US" altLang="zh-CN" sz="2000" b="1" dirty="0" smtClean="0">
              <a:latin typeface="Tahoma" panose="020B0604030504040204" pitchFamily="34" charset="0"/>
            </a:endParaRPr>
          </a:p>
        </p:txBody>
      </p:sp>
      <p:pic>
        <p:nvPicPr>
          <p:cNvPr id="6" name="图片 5"/>
          <p:cNvPicPr>
            <a:picLocks noChangeAspect="1"/>
          </p:cNvPicPr>
          <p:nvPr/>
        </p:nvPicPr>
        <p:blipFill>
          <a:blip r:embed="rId1"/>
          <a:stretch>
            <a:fillRect/>
          </a:stretch>
        </p:blipFill>
        <p:spPr>
          <a:xfrm>
            <a:off x="2999644" y="2356586"/>
            <a:ext cx="4696292" cy="2656588"/>
          </a:xfrm>
          <a:prstGeom prst="rect">
            <a:avLst/>
          </a:prstGeom>
        </p:spPr>
      </p:pic>
      <p:pic>
        <p:nvPicPr>
          <p:cNvPr id="7" name="图片 6"/>
          <p:cNvPicPr>
            <a:picLocks noChangeAspect="1"/>
          </p:cNvPicPr>
          <p:nvPr/>
        </p:nvPicPr>
        <p:blipFill>
          <a:blip r:embed="rId2"/>
          <a:stretch>
            <a:fillRect/>
          </a:stretch>
        </p:blipFill>
        <p:spPr>
          <a:xfrm>
            <a:off x="1763411" y="5733256"/>
            <a:ext cx="5928874" cy="97544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
          <p:cNvSpPr/>
          <p:nvPr/>
        </p:nvSpPr>
        <p:spPr>
          <a:xfrm>
            <a:off x="0" y="1"/>
            <a:ext cx="4367463" cy="2137420"/>
          </a:xfrm>
          <a:prstGeom prst="rect">
            <a:avLst/>
          </a:prstGeom>
          <a:solidFill>
            <a:schemeClr val="bg1">
              <a:lumMod val="85000"/>
              <a:alpha val="70000"/>
            </a:schemeClr>
          </a:solidFill>
          <a:ln w="12700" cap="flat" cmpd="sng" algn="ctr">
            <a:noFill/>
            <a:prstDash val="solid"/>
            <a:miter lim="800000"/>
          </a:ln>
          <a:effectLst/>
        </p:spPr>
        <p:txBody>
          <a:bodyPr vert="horz" rtlCol="0" anchor="t"/>
          <a:lstStyle/>
          <a:p>
            <a:pPr algn="ctr"/>
            <a:endParaRPr lang="zh-CN" altLang="en-US" sz="2800" dirty="0">
              <a:solidFill>
                <a:schemeClr val="bg1"/>
              </a:solidFill>
              <a:latin typeface="方正粗宋简体"/>
              <a:ea typeface="方正粗宋简体"/>
            </a:endParaRPr>
          </a:p>
        </p:txBody>
      </p:sp>
      <p:sp>
        <p:nvSpPr>
          <p:cNvPr id="5" name="矩形 4"/>
          <p:cNvSpPr/>
          <p:nvPr/>
        </p:nvSpPr>
        <p:spPr>
          <a:xfrm>
            <a:off x="0" y="2137420"/>
            <a:ext cx="9312442" cy="2145822"/>
          </a:xfrm>
          <a:prstGeom prst="rect">
            <a:avLst/>
          </a:prstGeom>
          <a:solidFill>
            <a:srgbClr val="0072C6"/>
          </a:solidFill>
          <a:ln w="12700" cap="flat" cmpd="sng" algn="ctr">
            <a:noFill/>
            <a:prstDash val="solid"/>
            <a:miter lim="800000"/>
          </a:ln>
          <a:effectLst/>
        </p:spPr>
        <p:txBody>
          <a:bodyPr rtlCol="0" anchor="ctr"/>
          <a:lstStyle/>
          <a:p>
            <a:r>
              <a:rPr lang="zh-CN" altLang="en-US" sz="5400" dirty="0" smtClean="0">
                <a:solidFill>
                  <a:schemeClr val="bg1"/>
                </a:solidFill>
                <a:latin typeface="微软雅黑" panose="020B0503020204020204" pitchFamily="34" charset="-122"/>
                <a:ea typeface="微软雅黑" panose="020B0503020204020204" pitchFamily="34" charset="-122"/>
              </a:rPr>
              <a:t>    动态建模概述</a:t>
            </a:r>
            <a:endParaRPr lang="zh-CN" altLang="en-US" sz="540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51520" y="1213510"/>
            <a:ext cx="3096344" cy="707886"/>
          </a:xfrm>
          <a:prstGeom prst="rect">
            <a:avLst/>
          </a:prstGeom>
          <a:noFill/>
        </p:spPr>
        <p:txBody>
          <a:bodyPr wrap="square" rtlCol="0">
            <a:spAutoFit/>
          </a:bodyPr>
          <a:lstStyle/>
          <a:p>
            <a:r>
              <a:rPr lang="en-US" altLang="zh-CN" sz="4000" b="1" dirty="0" smtClean="0">
                <a:solidFill>
                  <a:schemeClr val="accent1"/>
                </a:solidFill>
                <a:latin typeface="Adobe Gothic Std B" panose="020B0800000000000000" pitchFamily="34" charset="-128"/>
                <a:ea typeface="Adobe Gothic Std B" panose="020B0800000000000000" pitchFamily="34" charset="-128"/>
              </a:rPr>
              <a:t>PART1</a:t>
            </a:r>
            <a:r>
              <a:rPr lang="en-US" altLang="zh-CN" sz="4000" b="1" i="1" dirty="0" smtClean="0">
                <a:solidFill>
                  <a:schemeClr val="accent1"/>
                </a:solidFill>
                <a:latin typeface="Adobe Gothic Std B" panose="020B0800000000000000" pitchFamily="34" charset="-128"/>
                <a:ea typeface="Adobe Gothic Std B" panose="020B0800000000000000" pitchFamily="34" charset="-128"/>
              </a:rPr>
              <a:t> </a:t>
            </a:r>
            <a:endParaRPr lang="zh-CN" altLang="en-US" sz="4000" b="1" dirty="0">
              <a:solidFill>
                <a:schemeClr val="accent1"/>
              </a:solidFill>
              <a:latin typeface="Adobe Gothic Std B" panose="020B0800000000000000" pitchFamily="34" charset="-128"/>
            </a:endParaRPr>
          </a:p>
        </p:txBody>
      </p:sp>
      <p:sp>
        <p:nvSpPr>
          <p:cNvPr id="8" name="矩形 4"/>
          <p:cNvSpPr/>
          <p:nvPr/>
        </p:nvSpPr>
        <p:spPr>
          <a:xfrm>
            <a:off x="9312442" y="4283242"/>
            <a:ext cx="2879559" cy="2574758"/>
          </a:xfrm>
          <a:prstGeom prst="rect">
            <a:avLst/>
          </a:prstGeom>
          <a:solidFill>
            <a:schemeClr val="bg2">
              <a:lumMod val="75000"/>
              <a:alpha val="70000"/>
            </a:schemeClr>
          </a:solidFill>
          <a:ln w="12700" cap="flat" cmpd="sng" algn="ctr">
            <a:noFill/>
            <a:prstDash val="solid"/>
            <a:miter lim="800000"/>
          </a:ln>
          <a:effectLst/>
        </p:spPr>
        <p:txBody>
          <a:bodyPr vert="horz" rtlCol="0" anchor="t"/>
          <a:lstStyle/>
          <a:p>
            <a:pPr algn="ctr"/>
            <a:endParaRPr lang="zh-CN" altLang="en-US" sz="2800" dirty="0">
              <a:solidFill>
                <a:schemeClr val="bg1"/>
              </a:solidFill>
              <a:latin typeface="方正粗宋简体"/>
              <a:ea typeface="方正粗宋简体"/>
            </a:endParaRPr>
          </a:p>
        </p:txBody>
      </p:sp>
      <p:pic>
        <p:nvPicPr>
          <p:cNvPr id="3" name="图片 2"/>
          <p:cNvPicPr>
            <a:picLocks noChangeAspect="1"/>
          </p:cNvPicPr>
          <p:nvPr/>
        </p:nvPicPr>
        <p:blipFill>
          <a:blip r:embed="rId1"/>
          <a:stretch>
            <a:fillRect/>
          </a:stretch>
        </p:blipFill>
        <p:spPr>
          <a:xfrm>
            <a:off x="9312442" y="2137419"/>
            <a:ext cx="2879559" cy="2145823"/>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顺序图的元素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TextBox 76"/>
          <p:cNvSpPr txBox="1"/>
          <p:nvPr/>
        </p:nvSpPr>
        <p:spPr>
          <a:xfrm>
            <a:off x="193910" y="1152499"/>
            <a:ext cx="11084767" cy="1323439"/>
          </a:xfrm>
          <a:prstGeom prst="rect">
            <a:avLst/>
          </a:prstGeom>
          <a:noFill/>
          <a:ln w="15875">
            <a:noFill/>
            <a:prstDash val="dash"/>
          </a:ln>
        </p:spPr>
        <p:txBody>
          <a:bodyPr wrap="square" rtlCol="0">
            <a:spAutoFit/>
          </a:bodyPr>
          <a:lstStyle/>
          <a:p>
            <a:pPr lvl="1"/>
            <a:r>
              <a:rPr kumimoji="1" lang="en-US" altLang="zh-CN" sz="2000" b="1" dirty="0" smtClean="0">
                <a:solidFill>
                  <a:srgbClr val="FF0000"/>
                </a:solidFill>
                <a:latin typeface="Tahoma" panose="020B0604030504040204" pitchFamily="34" charset="0"/>
              </a:rPr>
              <a:t>UML</a:t>
            </a:r>
            <a:r>
              <a:rPr kumimoji="1" lang="zh-CN" altLang="en-US" sz="2000" b="1" dirty="0" smtClean="0">
                <a:solidFill>
                  <a:srgbClr val="FF0000"/>
                </a:solidFill>
                <a:latin typeface="Tahoma" panose="020B0604030504040204" pitchFamily="34" charset="0"/>
              </a:rPr>
              <a:t>三种消息</a:t>
            </a:r>
            <a:endParaRPr kumimoji="1" lang="en-US" altLang="zh-CN" sz="2000" b="1" dirty="0">
              <a:latin typeface="Tahoma" panose="020B0604030504040204" pitchFamily="34" charset="0"/>
            </a:endParaRPr>
          </a:p>
          <a:p>
            <a:pPr marL="800100" lvl="1" indent="-342900">
              <a:buFont typeface="Wingdings" panose="05000000000000000000" pitchFamily="2" charset="2"/>
              <a:buChar char="n"/>
            </a:pPr>
            <a:r>
              <a:rPr kumimoji="1" lang="zh-CN" altLang="en-US" sz="2000" b="1" dirty="0">
                <a:latin typeface="Tahoma" panose="020B0604030504040204" pitchFamily="34" charset="0"/>
              </a:rPr>
              <a:t>返回</a:t>
            </a:r>
            <a:r>
              <a:rPr kumimoji="1" lang="zh-CN" altLang="en-US" sz="2000" b="1" dirty="0" smtClean="0">
                <a:latin typeface="Tahoma" panose="020B0604030504040204" pitchFamily="34" charset="0"/>
              </a:rPr>
              <a:t>（</a:t>
            </a:r>
            <a:r>
              <a:rPr kumimoji="1" lang="en-US" altLang="zh-CN" sz="2000" b="1" dirty="0" smtClean="0">
                <a:latin typeface="Tahoma" panose="020B0604030504040204" pitchFamily="34" charset="0"/>
              </a:rPr>
              <a:t>Return</a:t>
            </a:r>
            <a:r>
              <a:rPr kumimoji="1" lang="zh-CN" altLang="en-US" sz="2000" b="1" dirty="0" smtClean="0">
                <a:latin typeface="Tahoma" panose="020B0604030504040204" pitchFamily="34" charset="0"/>
              </a:rPr>
              <a:t>）</a:t>
            </a:r>
            <a:endParaRPr kumimoji="1" lang="en-US" altLang="zh-CN" sz="2000" b="1" dirty="0" smtClean="0">
              <a:latin typeface="Tahoma" panose="020B0604030504040204" pitchFamily="34" charset="0"/>
            </a:endParaRPr>
          </a:p>
          <a:p>
            <a:pPr marL="1257300" lvl="2" indent="-342900">
              <a:buFont typeface="Wingdings" panose="05000000000000000000" pitchFamily="2" charset="2"/>
              <a:buChar char="Ø"/>
            </a:pPr>
            <a:r>
              <a:rPr kumimoji="1" lang="zh-CN" altLang="en-US" sz="2000" b="1" dirty="0" smtClean="0">
                <a:latin typeface="Tahoma" panose="020B0604030504040204" pitchFamily="34" charset="0"/>
              </a:rPr>
              <a:t>表示消息的返回。一般同步（过程调用）的返回不需要画出，直接隐含，而异步返回则可用它。</a:t>
            </a:r>
            <a:endParaRPr kumimoji="1" lang="en-US" altLang="zh-CN" sz="2000" b="1" dirty="0" smtClean="0">
              <a:latin typeface="Tahoma" panose="020B0604030504040204" pitchFamily="34" charset="0"/>
            </a:endParaRPr>
          </a:p>
        </p:txBody>
      </p:sp>
      <p:sp>
        <p:nvSpPr>
          <p:cNvPr id="4" name="矩形 3"/>
          <p:cNvSpPr/>
          <p:nvPr/>
        </p:nvSpPr>
        <p:spPr>
          <a:xfrm>
            <a:off x="-420084" y="680457"/>
            <a:ext cx="5465913" cy="461665"/>
          </a:xfrm>
          <a:prstGeom prst="rect">
            <a:avLst/>
          </a:prstGeom>
        </p:spPr>
        <p:txBody>
          <a:bodyPr wrap="square">
            <a:spAutoFit/>
          </a:bodyPr>
          <a:lstStyle/>
          <a:p>
            <a:pPr lvl="1"/>
            <a:r>
              <a:rPr kumimoji="1" lang="zh-CN" altLang="en-US" sz="2400" b="1" dirty="0" smtClean="0">
                <a:solidFill>
                  <a:srgbClr val="FF0000"/>
                </a:solidFill>
                <a:latin typeface="Tahoma" panose="020B0604030504040204" pitchFamily="34" charset="0"/>
              </a:rPr>
              <a:t>（</a:t>
            </a:r>
            <a:r>
              <a:rPr kumimoji="1" lang="en-US" altLang="zh-CN" sz="2400" b="1" dirty="0" smtClean="0">
                <a:solidFill>
                  <a:srgbClr val="FF0000"/>
                </a:solidFill>
                <a:latin typeface="Tahoma" panose="020B0604030504040204" pitchFamily="34" charset="0"/>
              </a:rPr>
              <a:t>4</a:t>
            </a:r>
            <a:r>
              <a:rPr kumimoji="1" lang="zh-CN" altLang="en-US" sz="2400" b="1" dirty="0">
                <a:solidFill>
                  <a:srgbClr val="FF0000"/>
                </a:solidFill>
                <a:latin typeface="Tahoma" panose="020B0604030504040204" pitchFamily="34" charset="0"/>
              </a:rPr>
              <a:t>）</a:t>
            </a:r>
            <a:r>
              <a:rPr kumimoji="1" lang="zh-CN" altLang="en-US" sz="2400" b="1" dirty="0" smtClean="0">
                <a:solidFill>
                  <a:srgbClr val="FF0000"/>
                </a:solidFill>
                <a:latin typeface="Tahoma" panose="020B0604030504040204" pitchFamily="34" charset="0"/>
              </a:rPr>
              <a:t>消息</a:t>
            </a:r>
            <a:endParaRPr kumimoji="1" lang="zh-CN" altLang="en-US" sz="2400" b="1" dirty="0">
              <a:solidFill>
                <a:srgbClr val="FF0000"/>
              </a:solidFill>
              <a:latin typeface="Tahoma" panose="020B0604030504040204" pitchFamily="34" charset="0"/>
            </a:endParaRPr>
          </a:p>
        </p:txBody>
      </p:sp>
      <p:sp>
        <p:nvSpPr>
          <p:cNvPr id="5" name="TextBox 76"/>
          <p:cNvSpPr txBox="1"/>
          <p:nvPr/>
        </p:nvSpPr>
        <p:spPr>
          <a:xfrm>
            <a:off x="453981" y="6142767"/>
            <a:ext cx="9183696" cy="400110"/>
          </a:xfrm>
          <a:prstGeom prst="rect">
            <a:avLst/>
          </a:prstGeom>
          <a:noFill/>
          <a:ln w="15875">
            <a:solidFill>
              <a:schemeClr val="accent1"/>
            </a:solidFill>
            <a:prstDash val="dash"/>
          </a:ln>
        </p:spPr>
        <p:txBody>
          <a:bodyPr wrap="square" rtlCol="0">
            <a:spAutoFit/>
          </a:bodyPr>
          <a:lstStyle/>
          <a:p>
            <a:pPr marL="800100" lvl="1" indent="-342900">
              <a:buFont typeface="Wingdings" panose="05000000000000000000" pitchFamily="2" charset="2"/>
              <a:buChar char="n"/>
            </a:pPr>
            <a:r>
              <a:rPr kumimoji="1" lang="zh-CN" altLang="en-US" sz="2000" b="1" dirty="0" smtClean="0">
                <a:latin typeface="Tahoma" panose="020B0604030504040204" pitchFamily="34" charset="0"/>
              </a:rPr>
              <a:t>如果</a:t>
            </a:r>
            <a:r>
              <a:rPr kumimoji="1" lang="zh-CN" altLang="en-US" sz="2000" b="1" dirty="0">
                <a:latin typeface="Tahoma" panose="020B0604030504040204" pitchFamily="34" charset="0"/>
              </a:rPr>
              <a:t>异步消息有返回消息，必须明确表示出来。</a:t>
            </a:r>
            <a:endParaRPr kumimoji="1" lang="en-US" altLang="zh-CN" sz="2000" b="1" dirty="0" smtClean="0">
              <a:latin typeface="Tahoma" panose="020B0604030504040204" pitchFamily="34" charset="0"/>
            </a:endParaRPr>
          </a:p>
        </p:txBody>
      </p:sp>
      <p:pic>
        <p:nvPicPr>
          <p:cNvPr id="6" name="图片 5"/>
          <p:cNvPicPr>
            <a:picLocks noChangeAspect="1"/>
          </p:cNvPicPr>
          <p:nvPr/>
        </p:nvPicPr>
        <p:blipFill>
          <a:blip r:embed="rId1"/>
          <a:stretch>
            <a:fillRect/>
          </a:stretch>
        </p:blipFill>
        <p:spPr>
          <a:xfrm>
            <a:off x="2904423" y="2261526"/>
            <a:ext cx="6032166" cy="3511958"/>
          </a:xfrm>
          <a:prstGeom prst="rect">
            <a:avLst/>
          </a:prstGeom>
        </p:spPr>
      </p:pic>
      <p:pic>
        <p:nvPicPr>
          <p:cNvPr id="7" name="图片 6"/>
          <p:cNvPicPr>
            <a:picLocks noChangeAspect="1"/>
          </p:cNvPicPr>
          <p:nvPr/>
        </p:nvPicPr>
        <p:blipFill>
          <a:blip r:embed="rId2"/>
          <a:stretch>
            <a:fillRect/>
          </a:stretch>
        </p:blipFill>
        <p:spPr>
          <a:xfrm>
            <a:off x="7176120" y="6154223"/>
            <a:ext cx="2141406" cy="388654"/>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顺序图的元素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304873" y="951303"/>
            <a:ext cx="5644057" cy="5784348"/>
          </a:xfrm>
          <a:prstGeom prst="rect">
            <a:avLst/>
          </a:prstGeom>
        </p:spPr>
      </p:pic>
      <p:sp>
        <p:nvSpPr>
          <p:cNvPr id="4" name="矩形 3"/>
          <p:cNvSpPr/>
          <p:nvPr/>
        </p:nvSpPr>
        <p:spPr>
          <a:xfrm>
            <a:off x="-69439" y="756484"/>
            <a:ext cx="5465913" cy="461665"/>
          </a:xfrm>
          <a:prstGeom prst="rect">
            <a:avLst/>
          </a:prstGeom>
        </p:spPr>
        <p:txBody>
          <a:bodyPr wrap="square">
            <a:spAutoFit/>
          </a:bodyPr>
          <a:lstStyle/>
          <a:p>
            <a:pPr lvl="1"/>
            <a:r>
              <a:rPr kumimoji="1" lang="zh-CN" altLang="en-US" sz="2400" b="1" dirty="0" smtClean="0">
                <a:solidFill>
                  <a:srgbClr val="FF0000"/>
                </a:solidFill>
                <a:latin typeface="Tahoma" panose="020B0604030504040204" pitchFamily="34" charset="0"/>
              </a:rPr>
              <a:t>（</a:t>
            </a:r>
            <a:r>
              <a:rPr kumimoji="1" lang="en-US" altLang="zh-CN" sz="2400" b="1" dirty="0" smtClean="0">
                <a:solidFill>
                  <a:srgbClr val="FF0000"/>
                </a:solidFill>
                <a:latin typeface="Tahoma" panose="020B0604030504040204" pitchFamily="34" charset="0"/>
              </a:rPr>
              <a:t>4</a:t>
            </a:r>
            <a:r>
              <a:rPr kumimoji="1" lang="zh-CN" altLang="en-US" sz="2400" b="1" dirty="0">
                <a:solidFill>
                  <a:srgbClr val="FF0000"/>
                </a:solidFill>
                <a:latin typeface="Tahoma" panose="020B0604030504040204" pitchFamily="34" charset="0"/>
              </a:rPr>
              <a:t>）</a:t>
            </a:r>
            <a:r>
              <a:rPr kumimoji="1" lang="zh-CN" altLang="en-US" sz="2400" b="1" dirty="0" smtClean="0">
                <a:solidFill>
                  <a:srgbClr val="FF0000"/>
                </a:solidFill>
                <a:latin typeface="Tahoma" panose="020B0604030504040204" pitchFamily="34" charset="0"/>
              </a:rPr>
              <a:t>消息</a:t>
            </a:r>
            <a:endParaRPr kumimoji="1" lang="zh-CN" altLang="en-US" sz="2400" b="1" dirty="0">
              <a:solidFill>
                <a:srgbClr val="FF0000"/>
              </a:solidFill>
              <a:latin typeface="Tahoma" panose="020B0604030504040204" pitchFamily="34"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顺序图的元素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矩形 2"/>
          <p:cNvSpPr/>
          <p:nvPr/>
        </p:nvSpPr>
        <p:spPr>
          <a:xfrm>
            <a:off x="-69439" y="756484"/>
            <a:ext cx="5465913" cy="461665"/>
          </a:xfrm>
          <a:prstGeom prst="rect">
            <a:avLst/>
          </a:prstGeom>
        </p:spPr>
        <p:txBody>
          <a:bodyPr wrap="square">
            <a:spAutoFit/>
          </a:bodyPr>
          <a:lstStyle/>
          <a:p>
            <a:pPr lvl="1"/>
            <a:r>
              <a:rPr kumimoji="1" lang="zh-CN" altLang="en-US" sz="2400" b="1" smtClean="0">
                <a:solidFill>
                  <a:srgbClr val="FF0000"/>
                </a:solidFill>
                <a:latin typeface="Tahoma" panose="020B0604030504040204" pitchFamily="34" charset="0"/>
              </a:rPr>
              <a:t>（</a:t>
            </a:r>
            <a:r>
              <a:rPr kumimoji="1" lang="en-US" altLang="zh-CN" sz="2400" b="1" smtClean="0">
                <a:solidFill>
                  <a:srgbClr val="FF0000"/>
                </a:solidFill>
                <a:latin typeface="Tahoma" panose="020B0604030504040204" pitchFamily="34" charset="0"/>
              </a:rPr>
              <a:t>4</a:t>
            </a:r>
            <a:r>
              <a:rPr kumimoji="1" lang="zh-CN" altLang="en-US" sz="2400" b="1" smtClean="0">
                <a:solidFill>
                  <a:srgbClr val="FF0000"/>
                </a:solidFill>
                <a:latin typeface="Tahoma" panose="020B0604030504040204" pitchFamily="34" charset="0"/>
              </a:rPr>
              <a:t>）消息</a:t>
            </a:r>
            <a:endParaRPr kumimoji="1" lang="zh-CN" altLang="en-US" sz="2400" b="1" dirty="0">
              <a:solidFill>
                <a:srgbClr val="FF0000"/>
              </a:solidFill>
              <a:latin typeface="Tahoma" panose="020B0604030504040204" pitchFamily="34" charset="0"/>
            </a:endParaRPr>
          </a:p>
        </p:txBody>
      </p:sp>
      <p:sp>
        <p:nvSpPr>
          <p:cNvPr id="2" name="矩形 1"/>
          <p:cNvSpPr/>
          <p:nvPr/>
        </p:nvSpPr>
        <p:spPr>
          <a:xfrm>
            <a:off x="3105404" y="855303"/>
            <a:ext cx="2954655" cy="369332"/>
          </a:xfrm>
          <a:prstGeom prst="rect">
            <a:avLst/>
          </a:prstGeom>
        </p:spPr>
        <p:txBody>
          <a:bodyPr wrap="none">
            <a:spAutoFit/>
          </a:bodyPr>
          <a:lstStyle/>
          <a:p>
            <a:r>
              <a:rPr lang="zh-CN" altLang="en-US" dirty="0"/>
              <a:t>调用消息与异步消息的对比</a:t>
            </a:r>
            <a:endParaRPr lang="zh-CN" altLang="en-US" dirty="0"/>
          </a:p>
        </p:txBody>
      </p:sp>
      <p:pic>
        <p:nvPicPr>
          <p:cNvPr id="4" name="图片 3"/>
          <p:cNvPicPr>
            <a:picLocks noChangeAspect="1"/>
          </p:cNvPicPr>
          <p:nvPr/>
        </p:nvPicPr>
        <p:blipFill>
          <a:blip r:embed="rId1"/>
          <a:stretch>
            <a:fillRect/>
          </a:stretch>
        </p:blipFill>
        <p:spPr>
          <a:xfrm>
            <a:off x="1285839" y="1345464"/>
            <a:ext cx="8115738" cy="4767610"/>
          </a:xfrm>
          <a:prstGeom prst="rect">
            <a:avLst/>
          </a:prstGeom>
        </p:spPr>
      </p:pic>
      <p:sp>
        <p:nvSpPr>
          <p:cNvPr id="6" name="线形标注 2 5"/>
          <p:cNvSpPr/>
          <p:nvPr/>
        </p:nvSpPr>
        <p:spPr>
          <a:xfrm>
            <a:off x="9987566" y="4024648"/>
            <a:ext cx="772733" cy="579549"/>
          </a:xfrm>
          <a:prstGeom prst="borderCallout2">
            <a:avLst>
              <a:gd name="adj1" fmla="val 18750"/>
              <a:gd name="adj2" fmla="val -8333"/>
              <a:gd name="adj3" fmla="val 18750"/>
              <a:gd name="adj4" fmla="val -16667"/>
              <a:gd name="adj5" fmla="val 168056"/>
              <a:gd name="adj6" fmla="val -2083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异步消息</a:t>
            </a:r>
            <a:endParaRPr lang="zh-CN" altLang="en-US" dirty="0"/>
          </a:p>
        </p:txBody>
      </p:sp>
      <p:sp>
        <p:nvSpPr>
          <p:cNvPr id="8" name="线形标注 2 7"/>
          <p:cNvSpPr/>
          <p:nvPr/>
        </p:nvSpPr>
        <p:spPr>
          <a:xfrm>
            <a:off x="7914067" y="3664039"/>
            <a:ext cx="772733" cy="579549"/>
          </a:xfrm>
          <a:prstGeom prst="borderCallout2">
            <a:avLst>
              <a:gd name="adj1" fmla="val 18750"/>
              <a:gd name="adj2" fmla="val -8333"/>
              <a:gd name="adj3" fmla="val 18750"/>
              <a:gd name="adj4" fmla="val -16667"/>
              <a:gd name="adj5" fmla="val 168056"/>
              <a:gd name="adj6" fmla="val -2083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调用消息</a:t>
            </a:r>
            <a:endParaRPr lang="zh-CN" altLang="en-US" dirty="0"/>
          </a:p>
        </p:txBody>
      </p:sp>
      <p:sp>
        <p:nvSpPr>
          <p:cNvPr id="7" name="矩形 6"/>
          <p:cNvSpPr/>
          <p:nvPr/>
        </p:nvSpPr>
        <p:spPr>
          <a:xfrm>
            <a:off x="1141926" y="6087191"/>
            <a:ext cx="9644130" cy="646331"/>
          </a:xfrm>
          <a:prstGeom prst="rect">
            <a:avLst/>
          </a:prstGeom>
        </p:spPr>
        <p:txBody>
          <a:bodyPr wrap="square">
            <a:spAutoFit/>
          </a:bodyPr>
          <a:lstStyle/>
          <a:p>
            <a:r>
              <a:rPr lang="zh-CN" altLang="en-US" dirty="0"/>
              <a:t>在进行分数登记的时候，同时会写入日志文件，即分数登记操作不需要中断。也就是说，对象“</a:t>
            </a:r>
            <a:r>
              <a:rPr lang="en-US" altLang="zh-CN" dirty="0"/>
              <a:t>:</a:t>
            </a:r>
            <a:r>
              <a:rPr lang="zh-CN" altLang="en-US" dirty="0"/>
              <a:t>分数登记”的控制焦点表达的活动不会被中断。因此，“写入日志文件</a:t>
            </a:r>
            <a:r>
              <a:rPr lang="en-US" altLang="zh-CN" dirty="0"/>
              <a:t>()”</a:t>
            </a:r>
            <a:r>
              <a:rPr lang="zh-CN" altLang="en-US" dirty="0"/>
              <a:t>消息是异步消息。</a:t>
            </a:r>
            <a:endParaRPr lang="zh-CN" alt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顺序图的元素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矩形 2"/>
          <p:cNvSpPr/>
          <p:nvPr/>
        </p:nvSpPr>
        <p:spPr>
          <a:xfrm>
            <a:off x="925867" y="1216676"/>
            <a:ext cx="8928992" cy="3539430"/>
          </a:xfrm>
          <a:prstGeom prst="rect">
            <a:avLst/>
          </a:prstGeom>
        </p:spPr>
        <p:txBody>
          <a:bodyPr wrap="square">
            <a:spAutoFit/>
          </a:bodyPr>
          <a:lstStyle/>
          <a:p>
            <a:pPr>
              <a:lnSpc>
                <a:spcPct val="150000"/>
              </a:lnSpc>
            </a:pPr>
            <a:r>
              <a:rPr lang="zh-CN" altLang="en-US" sz="2800" b="1" dirty="0"/>
              <a:t>在调用消息和异步消息的描述中，下面哪些是正确的？</a:t>
            </a:r>
            <a:endParaRPr lang="en-US" altLang="zh-CN" sz="2800" b="1" dirty="0"/>
          </a:p>
          <a:p>
            <a:pPr>
              <a:lnSpc>
                <a:spcPct val="150000"/>
              </a:lnSpc>
            </a:pPr>
            <a:r>
              <a:rPr lang="en-US" altLang="zh-CN" sz="2800" b="1" dirty="0"/>
              <a:t>A</a:t>
            </a:r>
            <a:r>
              <a:rPr lang="zh-CN" altLang="en-US" sz="2800" b="1" dirty="0"/>
              <a:t>、发出异步消息的对象，会停止前期的活动</a:t>
            </a:r>
            <a:endParaRPr lang="en-US" altLang="zh-CN" sz="2800" b="1" dirty="0"/>
          </a:p>
          <a:p>
            <a:pPr>
              <a:lnSpc>
                <a:spcPct val="150000"/>
              </a:lnSpc>
            </a:pPr>
            <a:r>
              <a:rPr lang="en-US" altLang="zh-CN" sz="2800" b="1" dirty="0"/>
              <a:t>B</a:t>
            </a:r>
            <a:r>
              <a:rPr lang="zh-CN" altLang="en-US" sz="2800" b="1" dirty="0"/>
              <a:t>、发出调用消息的对象，会继续前期的</a:t>
            </a:r>
            <a:r>
              <a:rPr lang="zh-CN" altLang="en-US" sz="2800" b="1" dirty="0" smtClean="0"/>
              <a:t>活动</a:t>
            </a:r>
            <a:endParaRPr lang="en-US" altLang="zh-CN" sz="2800" b="1" dirty="0" smtClean="0"/>
          </a:p>
          <a:p>
            <a:r>
              <a:rPr lang="en-US" altLang="zh-CN" sz="2800" b="1" dirty="0"/>
              <a:t>C</a:t>
            </a:r>
            <a:r>
              <a:rPr lang="zh-CN" altLang="en-US" sz="2800" b="1" dirty="0"/>
              <a:t>、异步消息必有返回消息，且需要表达出来</a:t>
            </a:r>
            <a:endParaRPr lang="en-US" altLang="zh-CN" sz="2800" b="1" dirty="0"/>
          </a:p>
          <a:p>
            <a:r>
              <a:rPr lang="en-US" altLang="zh-CN" sz="2800" b="1" dirty="0"/>
              <a:t>D</a:t>
            </a:r>
            <a:r>
              <a:rPr lang="zh-CN" altLang="en-US" sz="2800" b="1" dirty="0"/>
              <a:t>、调用消息必有返回消息，且无需表达出来</a:t>
            </a:r>
            <a:endParaRPr lang="en-US" altLang="zh-CN" sz="2800" b="1" dirty="0"/>
          </a:p>
          <a:p>
            <a:pPr>
              <a:lnSpc>
                <a:spcPct val="150000"/>
              </a:lnSpc>
            </a:pPr>
            <a:endParaRPr lang="en-US" altLang="zh-CN" sz="2800" b="1"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顺序图的元素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矩形 2"/>
          <p:cNvSpPr/>
          <p:nvPr/>
        </p:nvSpPr>
        <p:spPr>
          <a:xfrm>
            <a:off x="-369533" y="648600"/>
            <a:ext cx="5465913" cy="461665"/>
          </a:xfrm>
          <a:prstGeom prst="rect">
            <a:avLst/>
          </a:prstGeom>
        </p:spPr>
        <p:txBody>
          <a:bodyPr wrap="square">
            <a:spAutoFit/>
          </a:bodyPr>
          <a:lstStyle/>
          <a:p>
            <a:pPr lvl="1"/>
            <a:r>
              <a:rPr kumimoji="1" lang="zh-CN" altLang="en-US" sz="2400" b="1" dirty="0" smtClean="0">
                <a:solidFill>
                  <a:srgbClr val="FF0000"/>
                </a:solidFill>
                <a:latin typeface="Tahoma" panose="020B0604030504040204" pitchFamily="34" charset="0"/>
              </a:rPr>
              <a:t>（</a:t>
            </a:r>
            <a:r>
              <a:rPr kumimoji="1" lang="en-US" altLang="zh-CN" sz="2400" b="1" dirty="0" smtClean="0">
                <a:solidFill>
                  <a:srgbClr val="FF0000"/>
                </a:solidFill>
                <a:latin typeface="Tahoma" panose="020B0604030504040204" pitchFamily="34" charset="0"/>
              </a:rPr>
              <a:t>4</a:t>
            </a:r>
            <a:r>
              <a:rPr kumimoji="1" lang="zh-CN" altLang="en-US" sz="2400" b="1" dirty="0">
                <a:solidFill>
                  <a:srgbClr val="FF0000"/>
                </a:solidFill>
                <a:latin typeface="Tahoma" panose="020B0604030504040204" pitchFamily="34" charset="0"/>
              </a:rPr>
              <a:t>）</a:t>
            </a:r>
            <a:r>
              <a:rPr kumimoji="1" lang="zh-CN" altLang="en-US" sz="2400" b="1" dirty="0" smtClean="0">
                <a:solidFill>
                  <a:srgbClr val="FF0000"/>
                </a:solidFill>
                <a:latin typeface="Tahoma" panose="020B0604030504040204" pitchFamily="34" charset="0"/>
              </a:rPr>
              <a:t>消息</a:t>
            </a:r>
            <a:endParaRPr kumimoji="1" lang="zh-CN" altLang="en-US" sz="2400" b="1" dirty="0">
              <a:solidFill>
                <a:srgbClr val="FF0000"/>
              </a:solidFill>
              <a:latin typeface="Tahoma" panose="020B0604030504040204" pitchFamily="34" charset="0"/>
            </a:endParaRPr>
          </a:p>
        </p:txBody>
      </p:sp>
      <p:sp>
        <p:nvSpPr>
          <p:cNvPr id="4" name="TextBox 76"/>
          <p:cNvSpPr txBox="1"/>
          <p:nvPr/>
        </p:nvSpPr>
        <p:spPr>
          <a:xfrm>
            <a:off x="332213" y="1120083"/>
            <a:ext cx="10739534" cy="1323439"/>
          </a:xfrm>
          <a:prstGeom prst="rect">
            <a:avLst/>
          </a:prstGeom>
          <a:noFill/>
          <a:ln w="15875">
            <a:noFill/>
            <a:prstDash val="dash"/>
          </a:ln>
        </p:spPr>
        <p:txBody>
          <a:bodyPr wrap="square" rtlCol="0">
            <a:spAutoFit/>
          </a:bodyPr>
          <a:lstStyle/>
          <a:p>
            <a:pPr lvl="1"/>
            <a:r>
              <a:rPr kumimoji="1" lang="zh-CN" altLang="en-US" sz="2000" b="1" dirty="0">
                <a:solidFill>
                  <a:srgbClr val="FF0000"/>
                </a:solidFill>
                <a:latin typeface="Tahoma" panose="020B0604030504040204" pitchFamily="34" charset="0"/>
              </a:rPr>
              <a:t>发送给自身的消息 </a:t>
            </a:r>
            <a:endParaRPr kumimoji="1" lang="en-US" altLang="zh-CN" sz="2000" b="1" dirty="0" smtClean="0">
              <a:latin typeface="Tahoma" panose="020B0604030504040204" pitchFamily="34" charset="0"/>
            </a:endParaRPr>
          </a:p>
          <a:p>
            <a:pPr marL="800100" lvl="1" indent="-342900">
              <a:buFont typeface="Wingdings" panose="05000000000000000000" pitchFamily="2" charset="2"/>
              <a:buChar char="n"/>
            </a:pPr>
            <a:r>
              <a:rPr kumimoji="1" lang="zh-CN" altLang="en-US" sz="2000" b="1" dirty="0" smtClean="0">
                <a:latin typeface="Tahoma" panose="020B0604030504040204" pitchFamily="34" charset="0"/>
              </a:rPr>
              <a:t>自调</a:t>
            </a:r>
            <a:r>
              <a:rPr kumimoji="1" lang="zh-CN" altLang="en-US" sz="2000" b="1" dirty="0">
                <a:latin typeface="Tahoma" panose="020B0604030504040204" pitchFamily="34" charset="0"/>
              </a:rPr>
              <a:t>用消息（反身消息）（</a:t>
            </a:r>
            <a:r>
              <a:rPr kumimoji="1" lang="en-US" altLang="zh-CN" sz="2000" b="1" dirty="0">
                <a:latin typeface="Tahoma" panose="020B0604030504040204" pitchFamily="34" charset="0"/>
              </a:rPr>
              <a:t>Self Call</a:t>
            </a:r>
            <a:r>
              <a:rPr kumimoji="1" lang="zh-CN" altLang="en-US" sz="2000" b="1" dirty="0">
                <a:latin typeface="Tahoma" panose="020B0604030504040204" pitchFamily="34" charset="0"/>
              </a:rPr>
              <a:t>）：一个对象将一个消息 发送给它本身。 </a:t>
            </a:r>
            <a:endParaRPr kumimoji="1" lang="en-US" altLang="zh-CN" sz="2000" b="1" dirty="0" smtClean="0">
              <a:latin typeface="Tahoma" panose="020B0604030504040204" pitchFamily="34" charset="0"/>
            </a:endParaRPr>
          </a:p>
          <a:p>
            <a:pPr marL="800100" lvl="1" indent="-342900">
              <a:buFont typeface="Wingdings" panose="05000000000000000000" pitchFamily="2" charset="2"/>
              <a:buChar char="n"/>
            </a:pPr>
            <a:r>
              <a:rPr kumimoji="1" lang="zh-CN" altLang="en-US" sz="2000" b="1" dirty="0">
                <a:latin typeface="Tahoma" panose="020B0604030504040204" pitchFamily="34" charset="0"/>
              </a:rPr>
              <a:t>在反身消息里，消息的发送方和接收方是同一个对象。 </a:t>
            </a:r>
            <a:endParaRPr kumimoji="1" lang="en-US" altLang="zh-CN" sz="2000" b="1" dirty="0" smtClean="0">
              <a:latin typeface="Tahoma" panose="020B0604030504040204" pitchFamily="34" charset="0"/>
            </a:endParaRPr>
          </a:p>
          <a:p>
            <a:pPr marL="800100" lvl="1" indent="-342900">
              <a:buFont typeface="Wingdings" panose="05000000000000000000" pitchFamily="2" charset="2"/>
              <a:buChar char="n"/>
            </a:pPr>
            <a:r>
              <a:rPr kumimoji="1" lang="zh-CN" altLang="en-US" sz="2000" b="1" dirty="0">
                <a:solidFill>
                  <a:srgbClr val="FF0000"/>
                </a:solidFill>
                <a:latin typeface="Tahoma" panose="020B0604030504040204" pitchFamily="34" charset="0"/>
              </a:rPr>
              <a:t>自反消息一般是同步消息</a:t>
            </a:r>
            <a:r>
              <a:rPr kumimoji="1" lang="zh-CN" altLang="en-US" sz="2000" b="1" dirty="0" smtClean="0">
                <a:solidFill>
                  <a:srgbClr val="FF0000"/>
                </a:solidFill>
                <a:latin typeface="Tahoma" panose="020B0604030504040204" pitchFamily="34" charset="0"/>
              </a:rPr>
              <a:t>。</a:t>
            </a:r>
            <a:endParaRPr kumimoji="1" lang="en-US" altLang="zh-CN" sz="2000" b="1" dirty="0" smtClean="0">
              <a:solidFill>
                <a:srgbClr val="FF0000"/>
              </a:solidFill>
              <a:latin typeface="Tahoma" panose="020B0604030504040204" pitchFamily="34" charset="0"/>
            </a:endParaRPr>
          </a:p>
        </p:txBody>
      </p:sp>
      <p:pic>
        <p:nvPicPr>
          <p:cNvPr id="5" name="图片 4"/>
          <p:cNvPicPr>
            <a:picLocks noChangeAspect="1"/>
          </p:cNvPicPr>
          <p:nvPr/>
        </p:nvPicPr>
        <p:blipFill>
          <a:blip r:embed="rId1"/>
          <a:stretch>
            <a:fillRect/>
          </a:stretch>
        </p:blipFill>
        <p:spPr>
          <a:xfrm>
            <a:off x="2279576" y="2856566"/>
            <a:ext cx="7470487" cy="4001434"/>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顺序图的元素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矩形 2"/>
          <p:cNvSpPr/>
          <p:nvPr/>
        </p:nvSpPr>
        <p:spPr>
          <a:xfrm>
            <a:off x="-312712" y="629677"/>
            <a:ext cx="6725653" cy="461665"/>
          </a:xfrm>
          <a:prstGeom prst="rect">
            <a:avLst/>
          </a:prstGeom>
        </p:spPr>
        <p:txBody>
          <a:bodyPr wrap="square">
            <a:spAutoFit/>
          </a:bodyPr>
          <a:lstStyle/>
          <a:p>
            <a:pPr lvl="1"/>
            <a:r>
              <a:rPr kumimoji="1" lang="zh-CN" altLang="en-US" sz="2400" b="1" dirty="0" smtClean="0">
                <a:solidFill>
                  <a:srgbClr val="FF0000"/>
                </a:solidFill>
                <a:latin typeface="Tahoma" panose="020B0604030504040204" pitchFamily="34" charset="0"/>
              </a:rPr>
              <a:t>（</a:t>
            </a:r>
            <a:r>
              <a:rPr kumimoji="1" lang="en-US" altLang="zh-CN" sz="2400" b="1" dirty="0" smtClean="0">
                <a:solidFill>
                  <a:srgbClr val="FF0000"/>
                </a:solidFill>
                <a:latin typeface="Tahoma" panose="020B0604030504040204" pitchFamily="34" charset="0"/>
              </a:rPr>
              <a:t>4</a:t>
            </a:r>
            <a:r>
              <a:rPr kumimoji="1" lang="zh-CN" altLang="en-US" sz="2400" b="1" dirty="0">
                <a:solidFill>
                  <a:srgbClr val="FF0000"/>
                </a:solidFill>
                <a:latin typeface="Tahoma" panose="020B0604030504040204" pitchFamily="34" charset="0"/>
              </a:rPr>
              <a:t>）</a:t>
            </a:r>
            <a:r>
              <a:rPr kumimoji="1" lang="zh-CN" altLang="en-US" sz="2400" b="1" dirty="0" smtClean="0">
                <a:solidFill>
                  <a:srgbClr val="FF0000"/>
                </a:solidFill>
                <a:latin typeface="Tahoma" panose="020B0604030504040204" pitchFamily="34" charset="0"/>
              </a:rPr>
              <a:t>消息</a:t>
            </a:r>
            <a:endParaRPr kumimoji="1" lang="zh-CN" altLang="en-US" sz="2400" b="1" dirty="0">
              <a:solidFill>
                <a:srgbClr val="FF0000"/>
              </a:solidFill>
              <a:latin typeface="Tahoma" panose="020B0604030504040204" pitchFamily="34" charset="0"/>
            </a:endParaRPr>
          </a:p>
        </p:txBody>
      </p:sp>
      <p:sp>
        <p:nvSpPr>
          <p:cNvPr id="4" name="TextBox 76"/>
          <p:cNvSpPr txBox="1"/>
          <p:nvPr/>
        </p:nvSpPr>
        <p:spPr>
          <a:xfrm>
            <a:off x="161713" y="1051021"/>
            <a:ext cx="11806746" cy="1938992"/>
          </a:xfrm>
          <a:prstGeom prst="rect">
            <a:avLst/>
          </a:prstGeom>
          <a:noFill/>
          <a:ln w="15875">
            <a:noFill/>
            <a:prstDash val="dash"/>
          </a:ln>
        </p:spPr>
        <p:txBody>
          <a:bodyPr wrap="square" rtlCol="0">
            <a:spAutoFit/>
          </a:bodyPr>
          <a:lstStyle/>
          <a:p>
            <a:pPr marL="800100" lvl="1" indent="-342900">
              <a:buFont typeface="Wingdings" panose="05000000000000000000" pitchFamily="2" charset="2"/>
              <a:buChar char="n"/>
            </a:pPr>
            <a:r>
              <a:rPr kumimoji="1" lang="en-US" altLang="zh-CN" sz="2000" b="1" dirty="0" smtClean="0">
                <a:latin typeface="Tahoma" panose="020B0604030504040204" pitchFamily="34" charset="0"/>
              </a:rPr>
              <a:t>Rose </a:t>
            </a:r>
            <a:r>
              <a:rPr kumimoji="1" lang="zh-CN" altLang="en-US" sz="2000" b="1" dirty="0">
                <a:latin typeface="Tahoma" panose="020B0604030504040204" pitchFamily="34" charset="0"/>
              </a:rPr>
              <a:t>还对消息类型做了扩充，增加了</a:t>
            </a:r>
            <a:r>
              <a:rPr kumimoji="1" lang="zh-CN" altLang="en-US" sz="2000" b="1" dirty="0">
                <a:solidFill>
                  <a:srgbClr val="FF0000"/>
                </a:solidFill>
                <a:latin typeface="Tahoma" panose="020B0604030504040204" pitchFamily="34" charset="0"/>
              </a:rPr>
              <a:t>阻止消息 （</a:t>
            </a:r>
            <a:r>
              <a:rPr kumimoji="1" lang="en-US" altLang="zh-CN" sz="2000" b="1" dirty="0">
                <a:solidFill>
                  <a:srgbClr val="FF0000"/>
                </a:solidFill>
                <a:latin typeface="Tahoma" panose="020B0604030504040204" pitchFamily="34" charset="0"/>
              </a:rPr>
              <a:t>Balking</a:t>
            </a:r>
            <a:r>
              <a:rPr kumimoji="1" lang="zh-CN" altLang="en-US" sz="2000" b="1" dirty="0">
                <a:solidFill>
                  <a:srgbClr val="FF0000"/>
                </a:solidFill>
                <a:latin typeface="Tahoma" panose="020B0604030504040204" pitchFamily="34" charset="0"/>
              </a:rPr>
              <a:t>）</a:t>
            </a:r>
            <a:r>
              <a:rPr kumimoji="1" lang="zh-CN" altLang="en-US" sz="2000" b="1" dirty="0">
                <a:latin typeface="Tahoma" panose="020B0604030504040204" pitchFamily="34" charset="0"/>
              </a:rPr>
              <a:t>和</a:t>
            </a:r>
            <a:r>
              <a:rPr kumimoji="1" lang="zh-CN" altLang="en-US" sz="2000" b="1" dirty="0">
                <a:solidFill>
                  <a:srgbClr val="FF0000"/>
                </a:solidFill>
                <a:latin typeface="Tahoma" panose="020B0604030504040204" pitchFamily="34" charset="0"/>
              </a:rPr>
              <a:t>超时消息（</a:t>
            </a:r>
            <a:r>
              <a:rPr kumimoji="1" lang="en-US" altLang="zh-CN" sz="2000" b="1" dirty="0">
                <a:solidFill>
                  <a:srgbClr val="FF0000"/>
                </a:solidFill>
                <a:latin typeface="Tahoma" panose="020B0604030504040204" pitchFamily="34" charset="0"/>
              </a:rPr>
              <a:t>Timeout</a:t>
            </a:r>
            <a:r>
              <a:rPr kumimoji="1" lang="zh-CN" altLang="en-US" sz="2000" b="1" dirty="0">
                <a:solidFill>
                  <a:srgbClr val="FF0000"/>
                </a:solidFill>
                <a:latin typeface="Tahoma" panose="020B0604030504040204" pitchFamily="34" charset="0"/>
              </a:rPr>
              <a:t>）</a:t>
            </a:r>
            <a:r>
              <a:rPr kumimoji="1" lang="zh-CN" altLang="en-US" sz="2000" b="1" dirty="0" smtClean="0">
                <a:latin typeface="Tahoma" panose="020B0604030504040204" pitchFamily="34" charset="0"/>
              </a:rPr>
              <a:t>。</a:t>
            </a:r>
            <a:endParaRPr kumimoji="1" lang="en-US" altLang="zh-CN" sz="2000" b="1" dirty="0" smtClean="0">
              <a:latin typeface="Tahoma" panose="020B0604030504040204" pitchFamily="34" charset="0"/>
            </a:endParaRPr>
          </a:p>
          <a:p>
            <a:pPr lvl="1"/>
            <a:endParaRPr kumimoji="1" lang="zh-CN" altLang="en-US" sz="2000" b="1" dirty="0">
              <a:latin typeface="Tahoma" panose="020B0604030504040204" pitchFamily="34" charset="0"/>
            </a:endParaRPr>
          </a:p>
          <a:p>
            <a:pPr marL="800100" lvl="1" indent="-342900">
              <a:buFont typeface="Wingdings" panose="05000000000000000000" pitchFamily="2" charset="2"/>
              <a:buChar char="n"/>
            </a:pPr>
            <a:r>
              <a:rPr kumimoji="1" lang="zh-CN" altLang="en-US" sz="2000" b="1" dirty="0">
                <a:solidFill>
                  <a:srgbClr val="FF0000"/>
                </a:solidFill>
                <a:latin typeface="Tahoma" panose="020B0604030504040204" pitchFamily="34" charset="0"/>
              </a:rPr>
              <a:t>阻止消息</a:t>
            </a:r>
            <a:r>
              <a:rPr kumimoji="1" lang="zh-CN" altLang="en-US" sz="2000" b="1" dirty="0">
                <a:latin typeface="Tahoma" panose="020B0604030504040204" pitchFamily="34" charset="0"/>
              </a:rPr>
              <a:t>是指消息发送者发送消息给接收者，如果接收 者无法立即接收消息，则发送者放弃这个消息</a:t>
            </a:r>
            <a:r>
              <a:rPr kumimoji="1" lang="zh-CN" altLang="en-US" sz="2000" b="1" dirty="0" smtClean="0">
                <a:latin typeface="Tahoma" panose="020B0604030504040204" pitchFamily="34" charset="0"/>
              </a:rPr>
              <a:t>。</a:t>
            </a:r>
            <a:endParaRPr kumimoji="1" lang="en-US" altLang="zh-CN" sz="2000" b="1" dirty="0" smtClean="0">
              <a:latin typeface="Tahoma" panose="020B0604030504040204" pitchFamily="34" charset="0"/>
            </a:endParaRPr>
          </a:p>
          <a:p>
            <a:pPr lvl="1"/>
            <a:endParaRPr kumimoji="1" lang="zh-CN" altLang="en-US" sz="2000" b="1" dirty="0">
              <a:latin typeface="Tahoma" panose="020B0604030504040204" pitchFamily="34" charset="0"/>
            </a:endParaRPr>
          </a:p>
          <a:p>
            <a:pPr marL="800100" lvl="1" indent="-342900">
              <a:buFont typeface="Wingdings" panose="05000000000000000000" pitchFamily="2" charset="2"/>
              <a:buChar char="n"/>
            </a:pPr>
            <a:r>
              <a:rPr kumimoji="1" lang="en-US" altLang="zh-CN" sz="2000" b="1" dirty="0">
                <a:latin typeface="Tahoma" panose="020B0604030504040204" pitchFamily="34" charset="0"/>
              </a:rPr>
              <a:t>Rose</a:t>
            </a:r>
            <a:r>
              <a:rPr kumimoji="1" lang="zh-CN" altLang="en-US" sz="2000" b="1" dirty="0">
                <a:latin typeface="Tahoma" panose="020B0604030504040204" pitchFamily="34" charset="0"/>
              </a:rPr>
              <a:t>中用折回的箭头表示</a:t>
            </a:r>
            <a:r>
              <a:rPr kumimoji="1" lang="zh-CN" altLang="en-US" sz="2000" b="1" dirty="0">
                <a:solidFill>
                  <a:srgbClr val="FF0000"/>
                </a:solidFill>
                <a:latin typeface="Tahoma" panose="020B0604030504040204" pitchFamily="34" charset="0"/>
              </a:rPr>
              <a:t>阻止消息</a:t>
            </a:r>
            <a:r>
              <a:rPr kumimoji="1" lang="zh-CN" altLang="en-US" sz="2000" b="1" dirty="0" smtClean="0">
                <a:latin typeface="Tahoma" panose="020B0604030504040204" pitchFamily="34" charset="0"/>
              </a:rPr>
              <a:t>。</a:t>
            </a:r>
            <a:endParaRPr kumimoji="1" lang="en-US" altLang="zh-CN" sz="2000" b="1" dirty="0" smtClean="0">
              <a:latin typeface="Tahoma" panose="020B0604030504040204" pitchFamily="34" charset="0"/>
            </a:endParaRPr>
          </a:p>
        </p:txBody>
      </p:sp>
      <p:pic>
        <p:nvPicPr>
          <p:cNvPr id="5" name="图片 4"/>
          <p:cNvPicPr>
            <a:picLocks noChangeAspect="1"/>
          </p:cNvPicPr>
          <p:nvPr/>
        </p:nvPicPr>
        <p:blipFill>
          <a:blip r:embed="rId1"/>
          <a:stretch>
            <a:fillRect/>
          </a:stretch>
        </p:blipFill>
        <p:spPr>
          <a:xfrm>
            <a:off x="2705037" y="3099483"/>
            <a:ext cx="6314855" cy="3820887"/>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顺序图的元素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矩形 2"/>
          <p:cNvSpPr/>
          <p:nvPr/>
        </p:nvSpPr>
        <p:spPr>
          <a:xfrm>
            <a:off x="-283908" y="812411"/>
            <a:ext cx="5465913" cy="461665"/>
          </a:xfrm>
          <a:prstGeom prst="rect">
            <a:avLst/>
          </a:prstGeom>
        </p:spPr>
        <p:txBody>
          <a:bodyPr wrap="square">
            <a:spAutoFit/>
          </a:bodyPr>
          <a:lstStyle/>
          <a:p>
            <a:pPr lvl="1"/>
            <a:r>
              <a:rPr kumimoji="1" lang="zh-CN" altLang="en-US" sz="2400" b="1" dirty="0" smtClean="0">
                <a:solidFill>
                  <a:srgbClr val="FF0000"/>
                </a:solidFill>
                <a:latin typeface="Tahoma" panose="020B0604030504040204" pitchFamily="34" charset="0"/>
              </a:rPr>
              <a:t>（</a:t>
            </a:r>
            <a:r>
              <a:rPr kumimoji="1" lang="en-US" altLang="zh-CN" sz="2400" b="1" dirty="0" smtClean="0">
                <a:solidFill>
                  <a:srgbClr val="FF0000"/>
                </a:solidFill>
                <a:latin typeface="Tahoma" panose="020B0604030504040204" pitchFamily="34" charset="0"/>
              </a:rPr>
              <a:t>4</a:t>
            </a:r>
            <a:r>
              <a:rPr kumimoji="1" lang="zh-CN" altLang="en-US" sz="2400" b="1" dirty="0">
                <a:solidFill>
                  <a:srgbClr val="FF0000"/>
                </a:solidFill>
                <a:latin typeface="Tahoma" panose="020B0604030504040204" pitchFamily="34" charset="0"/>
              </a:rPr>
              <a:t>）</a:t>
            </a:r>
            <a:r>
              <a:rPr kumimoji="1" lang="zh-CN" altLang="en-US" sz="2400" b="1" dirty="0" smtClean="0">
                <a:solidFill>
                  <a:srgbClr val="FF0000"/>
                </a:solidFill>
                <a:latin typeface="Tahoma" panose="020B0604030504040204" pitchFamily="34" charset="0"/>
              </a:rPr>
              <a:t>消息</a:t>
            </a:r>
            <a:endParaRPr kumimoji="1" lang="zh-CN" altLang="en-US" sz="2400" b="1" dirty="0">
              <a:solidFill>
                <a:srgbClr val="FF0000"/>
              </a:solidFill>
              <a:latin typeface="Tahoma" panose="020B0604030504040204" pitchFamily="34" charset="0"/>
            </a:endParaRPr>
          </a:p>
        </p:txBody>
      </p:sp>
      <p:sp>
        <p:nvSpPr>
          <p:cNvPr id="4" name="TextBox 76"/>
          <p:cNvSpPr txBox="1"/>
          <p:nvPr/>
        </p:nvSpPr>
        <p:spPr>
          <a:xfrm>
            <a:off x="479376" y="1359097"/>
            <a:ext cx="10575275" cy="707886"/>
          </a:xfrm>
          <a:prstGeom prst="rect">
            <a:avLst/>
          </a:prstGeom>
          <a:noFill/>
          <a:ln w="15875">
            <a:noFill/>
            <a:prstDash val="dash"/>
          </a:ln>
        </p:spPr>
        <p:txBody>
          <a:bodyPr wrap="square" rtlCol="0">
            <a:spAutoFit/>
          </a:bodyPr>
          <a:lstStyle/>
          <a:p>
            <a:pPr marL="800100" lvl="1" indent="-342900">
              <a:buFont typeface="Wingdings" panose="05000000000000000000" pitchFamily="2" charset="2"/>
              <a:buChar char="n"/>
            </a:pPr>
            <a:r>
              <a:rPr kumimoji="1" lang="zh-CN" altLang="en-US" sz="2000" b="1" dirty="0" smtClean="0">
                <a:solidFill>
                  <a:srgbClr val="FF0000"/>
                </a:solidFill>
                <a:latin typeface="Tahoma" panose="020B0604030504040204" pitchFamily="34" charset="0"/>
              </a:rPr>
              <a:t>超时</a:t>
            </a:r>
            <a:r>
              <a:rPr kumimoji="1" lang="zh-CN" altLang="en-US" sz="2000" b="1" dirty="0">
                <a:solidFill>
                  <a:srgbClr val="FF0000"/>
                </a:solidFill>
                <a:latin typeface="Tahoma" panose="020B0604030504040204" pitchFamily="34" charset="0"/>
              </a:rPr>
              <a:t>消息</a:t>
            </a:r>
            <a:r>
              <a:rPr kumimoji="1" lang="zh-CN" altLang="en-US" sz="2000" b="1" dirty="0">
                <a:latin typeface="Tahoma" panose="020B0604030504040204" pitchFamily="34" charset="0"/>
              </a:rPr>
              <a:t>指消息发送者发出消息给接收者并按指定时间</a:t>
            </a:r>
            <a:r>
              <a:rPr kumimoji="1" lang="zh-CN" altLang="en-US" sz="2000" b="1" dirty="0" smtClean="0">
                <a:latin typeface="Tahoma" panose="020B0604030504040204" pitchFamily="34" charset="0"/>
              </a:rPr>
              <a:t>等待</a:t>
            </a:r>
            <a:r>
              <a:rPr kumimoji="1" lang="zh-CN" altLang="en-US" sz="2000" b="1" dirty="0">
                <a:latin typeface="Tahoma" panose="020B0604030504040204" pitchFamily="34" charset="0"/>
              </a:rPr>
              <a:t>。如果接收者无法在指定时间内接收消息，则发送者</a:t>
            </a:r>
            <a:r>
              <a:rPr kumimoji="1" lang="zh-CN" altLang="en-US" sz="2000" b="1" dirty="0" smtClean="0">
                <a:latin typeface="Tahoma" panose="020B0604030504040204" pitchFamily="34" charset="0"/>
              </a:rPr>
              <a:t>放弃</a:t>
            </a:r>
            <a:r>
              <a:rPr kumimoji="1" lang="zh-CN" altLang="en-US" sz="2000" b="1" dirty="0">
                <a:latin typeface="Tahoma" panose="020B0604030504040204" pitchFamily="34" charset="0"/>
              </a:rPr>
              <a:t>这个消息</a:t>
            </a:r>
            <a:r>
              <a:rPr kumimoji="1" lang="zh-CN" altLang="en-US" sz="2000" b="1" dirty="0" smtClean="0">
                <a:latin typeface="Tahoma" panose="020B0604030504040204" pitchFamily="34" charset="0"/>
              </a:rPr>
              <a:t>。</a:t>
            </a:r>
            <a:endParaRPr kumimoji="1" lang="zh-CN" altLang="en-US" sz="2000" b="1" dirty="0">
              <a:latin typeface="Tahoma" panose="020B0604030504040204" pitchFamily="34" charset="0"/>
            </a:endParaRPr>
          </a:p>
        </p:txBody>
      </p:sp>
      <p:pic>
        <p:nvPicPr>
          <p:cNvPr id="5" name="图片 4"/>
          <p:cNvPicPr>
            <a:picLocks noChangeAspect="1"/>
          </p:cNvPicPr>
          <p:nvPr/>
        </p:nvPicPr>
        <p:blipFill>
          <a:blip r:embed="rId1"/>
          <a:stretch>
            <a:fillRect/>
          </a:stretch>
        </p:blipFill>
        <p:spPr>
          <a:xfrm>
            <a:off x="2755051" y="2481013"/>
            <a:ext cx="5541682" cy="4148435"/>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顺序图的元素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74040" y="934085"/>
            <a:ext cx="9070975" cy="521970"/>
          </a:xfrm>
          <a:prstGeom prst="rect">
            <a:avLst/>
          </a:prstGeom>
          <a:noFill/>
        </p:spPr>
        <p:txBody>
          <a:bodyPr wrap="square" rtlCol="0" anchor="t">
            <a:spAutoFit/>
          </a:bodyPr>
          <a:p>
            <a:r>
              <a:rPr lang="zh-CN" altLang="en-US" sz="2800" b="1"/>
              <a:t>根据下列顺序图写出</a:t>
            </a:r>
            <a:r>
              <a:rPr lang="en-US" altLang="zh-CN" sz="2800" b="1"/>
              <a:t>JAVA</a:t>
            </a:r>
            <a:r>
              <a:rPr lang="zh-CN" altLang="en-US" sz="2800" b="1"/>
              <a:t>类的方法定义框架</a:t>
            </a:r>
            <a:endParaRPr lang="zh-CN" altLang="en-US" sz="2800" b="1"/>
          </a:p>
        </p:txBody>
      </p:sp>
      <p:pic>
        <p:nvPicPr>
          <p:cNvPr id="7" name="图片 6"/>
          <p:cNvPicPr>
            <a:picLocks noChangeAspect="1"/>
          </p:cNvPicPr>
          <p:nvPr/>
        </p:nvPicPr>
        <p:blipFill>
          <a:blip r:embed="rId1"/>
          <a:stretch>
            <a:fillRect/>
          </a:stretch>
        </p:blipFill>
        <p:spPr>
          <a:xfrm>
            <a:off x="1207135" y="1679575"/>
            <a:ext cx="10109200" cy="4222750"/>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顺序图的元素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94310" y="1023620"/>
            <a:ext cx="5444490" cy="6247130"/>
          </a:xfrm>
          <a:prstGeom prst="rect">
            <a:avLst/>
          </a:prstGeom>
          <a:noFill/>
        </p:spPr>
        <p:txBody>
          <a:bodyPr wrap="square" rtlCol="0" anchor="t">
            <a:spAutoFit/>
          </a:bodyPr>
          <a:p>
            <a:r>
              <a:rPr lang="zh-CN" altLang="en-US" sz="2000"/>
              <a:t>// 用户类</a:t>
            </a:r>
            <a:endParaRPr lang="zh-CN" altLang="en-US" sz="2000"/>
          </a:p>
          <a:p>
            <a:r>
              <a:rPr lang="zh-CN" altLang="en-US" sz="2000"/>
              <a:t>class </a:t>
            </a:r>
            <a:r>
              <a:rPr lang="zh-CN" altLang="en-US" sz="2000" b="1">
                <a:solidFill>
                  <a:srgbClr val="1F7BDC"/>
                </a:solidFill>
              </a:rPr>
              <a:t>User </a:t>
            </a:r>
            <a:r>
              <a:rPr lang="zh-CN" altLang="en-US" sz="2000"/>
              <a:t>{</a:t>
            </a:r>
            <a:endParaRPr lang="zh-CN" altLang="en-US" sz="2000"/>
          </a:p>
          <a:p>
            <a:r>
              <a:rPr lang="zh-CN" altLang="en-US" sz="2000"/>
              <a:t>    void </a:t>
            </a:r>
            <a:r>
              <a:rPr lang="zh-CN" altLang="en-US" sz="2000" b="1"/>
              <a:t>login</a:t>
            </a:r>
            <a:r>
              <a:rPr lang="zh-CN" altLang="en-US" sz="2000"/>
              <a:t>() {</a:t>
            </a:r>
            <a:endParaRPr lang="zh-CN" altLang="en-US" sz="2000"/>
          </a:p>
          <a:p>
            <a:r>
              <a:rPr lang="zh-CN" altLang="en-US" sz="2000"/>
              <a:t>        Controller controller = new Controller();</a:t>
            </a:r>
            <a:endParaRPr lang="zh-CN" altLang="en-US" sz="2000"/>
          </a:p>
          <a:p>
            <a:r>
              <a:rPr lang="zh-CN" altLang="en-US" sz="2000"/>
              <a:t>        controller.</a:t>
            </a:r>
            <a:r>
              <a:rPr lang="zh-CN" altLang="en-US" sz="2000" b="1"/>
              <a:t>handleLogin</a:t>
            </a:r>
            <a:r>
              <a:rPr lang="zh-CN" altLang="en-US" sz="2000"/>
              <a:t>(this);</a:t>
            </a:r>
            <a:endParaRPr lang="zh-CN" altLang="en-US" sz="2000"/>
          </a:p>
          <a:p>
            <a:r>
              <a:rPr lang="zh-CN" altLang="en-US" sz="2000"/>
              <a:t>    }</a:t>
            </a:r>
            <a:endParaRPr lang="zh-CN" altLang="en-US" sz="2000"/>
          </a:p>
          <a:p>
            <a:r>
              <a:rPr lang="zh-CN" altLang="en-US" sz="2000"/>
              <a:t>    </a:t>
            </a:r>
            <a:endParaRPr lang="zh-CN" altLang="en-US" sz="2000"/>
          </a:p>
          <a:p>
            <a:r>
              <a:rPr lang="zh-CN" altLang="en-US" sz="2000"/>
              <a:t>  }</a:t>
            </a:r>
            <a:endParaRPr lang="zh-CN" altLang="en-US" sz="2000"/>
          </a:p>
          <a:p>
            <a:endParaRPr lang="zh-CN" altLang="en-US" sz="2000"/>
          </a:p>
          <a:p>
            <a:endParaRPr lang="zh-CN" altLang="en-US" sz="2000"/>
          </a:p>
          <a:p>
            <a:r>
              <a:rPr lang="zh-CN" altLang="en-US" sz="2000"/>
              <a:t>// 认证服务类</a:t>
            </a:r>
            <a:endParaRPr lang="zh-CN" altLang="en-US" sz="2000"/>
          </a:p>
          <a:p>
            <a:r>
              <a:rPr lang="zh-CN" altLang="en-US" sz="2000"/>
              <a:t>class </a:t>
            </a:r>
            <a:r>
              <a:rPr lang="zh-CN" altLang="en-US" sz="2000" b="1">
                <a:solidFill>
                  <a:srgbClr val="1F7BDC"/>
                </a:solidFill>
              </a:rPr>
              <a:t>AuthService </a:t>
            </a:r>
            <a:r>
              <a:rPr lang="zh-CN" altLang="en-US" sz="2000"/>
              <a:t>{</a:t>
            </a:r>
            <a:endParaRPr lang="zh-CN" altLang="en-US" sz="2000"/>
          </a:p>
          <a:p>
            <a:r>
              <a:rPr lang="zh-CN" altLang="en-US" sz="2000"/>
              <a:t>    String </a:t>
            </a:r>
            <a:r>
              <a:rPr lang="zh-CN" altLang="en-US" sz="2000" b="1"/>
              <a:t>authenticate</a:t>
            </a:r>
            <a:r>
              <a:rPr lang="zh-CN" altLang="en-US" sz="2000"/>
              <a:t>(User user) {</a:t>
            </a:r>
            <a:endParaRPr lang="zh-CN" altLang="en-US" sz="2000"/>
          </a:p>
          <a:p>
            <a:r>
              <a:rPr lang="zh-CN" altLang="en-US" sz="2000"/>
              <a:t>      // 认证逻辑，验证用户信息并返回登录结果</a:t>
            </a:r>
            <a:endParaRPr lang="zh-CN" altLang="en-US" sz="2000"/>
          </a:p>
          <a:p>
            <a:r>
              <a:rPr lang="zh-CN" altLang="en-US" sz="2000"/>
              <a:t>        return "Login successful"; </a:t>
            </a:r>
            <a:endParaRPr lang="zh-CN" altLang="en-US" sz="2000"/>
          </a:p>
          <a:p>
            <a:r>
              <a:rPr lang="zh-CN" altLang="en-US" sz="2000"/>
              <a:t> </a:t>
            </a:r>
            <a:r>
              <a:rPr lang="en-US" altLang="zh-CN" sz="2000"/>
              <a:t>    </a:t>
            </a:r>
            <a:r>
              <a:rPr lang="zh-CN" altLang="en-US" sz="2000"/>
              <a:t>// or "Login failed"</a:t>
            </a:r>
            <a:endParaRPr lang="zh-CN" altLang="en-US" sz="2000"/>
          </a:p>
          <a:p>
            <a:r>
              <a:rPr lang="zh-CN" altLang="en-US" sz="2000"/>
              <a:t>    }</a:t>
            </a:r>
            <a:endParaRPr lang="zh-CN" altLang="en-US" sz="2000"/>
          </a:p>
          <a:p>
            <a:r>
              <a:rPr lang="zh-CN" altLang="en-US" sz="2000"/>
              <a:t>}</a:t>
            </a:r>
            <a:endParaRPr lang="zh-CN" altLang="en-US" sz="2000"/>
          </a:p>
          <a:p>
            <a:endParaRPr lang="zh-CN" altLang="en-US" sz="2000"/>
          </a:p>
          <a:p>
            <a:endParaRPr lang="zh-CN" altLang="en-US" sz="2000"/>
          </a:p>
        </p:txBody>
      </p:sp>
      <p:sp>
        <p:nvSpPr>
          <p:cNvPr id="3" name="文本框 2"/>
          <p:cNvSpPr txBox="1"/>
          <p:nvPr/>
        </p:nvSpPr>
        <p:spPr>
          <a:xfrm>
            <a:off x="6194425" y="937895"/>
            <a:ext cx="6096000" cy="2553335"/>
          </a:xfrm>
          <a:prstGeom prst="rect">
            <a:avLst/>
          </a:prstGeom>
          <a:noFill/>
        </p:spPr>
        <p:txBody>
          <a:bodyPr wrap="square" rtlCol="0" anchor="t">
            <a:spAutoFit/>
          </a:bodyPr>
          <a:p>
            <a:r>
              <a:rPr lang="zh-CN" altLang="en-US" sz="2000">
                <a:sym typeface="+mn-ea"/>
              </a:rPr>
              <a:t>// 控制器类</a:t>
            </a:r>
            <a:endParaRPr lang="zh-CN" altLang="en-US" sz="2000"/>
          </a:p>
          <a:p>
            <a:r>
              <a:rPr lang="zh-CN" altLang="en-US" sz="2000">
                <a:sym typeface="+mn-ea"/>
              </a:rPr>
              <a:t>class </a:t>
            </a:r>
            <a:r>
              <a:rPr lang="zh-CN" altLang="en-US" sz="2000" b="1">
                <a:solidFill>
                  <a:srgbClr val="1F7BDC"/>
                </a:solidFill>
                <a:sym typeface="+mn-ea"/>
              </a:rPr>
              <a:t>Controller </a:t>
            </a:r>
            <a:r>
              <a:rPr lang="zh-CN" altLang="en-US" sz="2000">
                <a:sym typeface="+mn-ea"/>
              </a:rPr>
              <a:t>{</a:t>
            </a:r>
            <a:endParaRPr lang="zh-CN" altLang="en-US" sz="2000"/>
          </a:p>
          <a:p>
            <a:r>
              <a:rPr lang="zh-CN" altLang="en-US" sz="2000">
                <a:sym typeface="+mn-ea"/>
              </a:rPr>
              <a:t>    </a:t>
            </a:r>
            <a:r>
              <a:rPr lang="en-US" altLang="zh-CN" sz="2000">
                <a:sym typeface="+mn-ea"/>
              </a:rPr>
              <a:t>bool </a:t>
            </a:r>
            <a:r>
              <a:rPr lang="zh-CN" altLang="en-US" sz="2000" b="1">
                <a:sym typeface="+mn-ea"/>
              </a:rPr>
              <a:t>handleLogin</a:t>
            </a:r>
            <a:r>
              <a:rPr lang="zh-CN" altLang="en-US" sz="2000">
                <a:sym typeface="+mn-ea"/>
              </a:rPr>
              <a:t>(User user) {</a:t>
            </a:r>
            <a:endParaRPr lang="zh-CN" altLang="en-US" sz="2000"/>
          </a:p>
          <a:p>
            <a:r>
              <a:rPr lang="zh-CN" altLang="en-US" sz="2000">
                <a:sym typeface="+mn-ea"/>
              </a:rPr>
              <a:t>        AuthService authService = new AuthService();</a:t>
            </a:r>
            <a:endParaRPr lang="zh-CN" altLang="en-US" sz="2000"/>
          </a:p>
          <a:p>
            <a:r>
              <a:rPr lang="zh-CN" altLang="en-US" sz="2000">
                <a:sym typeface="+mn-ea"/>
              </a:rPr>
              <a:t>        String result = authService.</a:t>
            </a:r>
            <a:r>
              <a:rPr lang="zh-CN" altLang="en-US" sz="2000" b="1">
                <a:sym typeface="+mn-ea"/>
              </a:rPr>
              <a:t>authenticate</a:t>
            </a:r>
            <a:r>
              <a:rPr lang="zh-CN" altLang="en-US" sz="2000">
                <a:sym typeface="+mn-ea"/>
              </a:rPr>
              <a:t>(user);</a:t>
            </a:r>
            <a:endParaRPr lang="zh-CN" altLang="en-US" sz="2000"/>
          </a:p>
          <a:p>
            <a:r>
              <a:rPr lang="zh-CN" altLang="en-US" sz="2000">
                <a:sym typeface="+mn-ea"/>
              </a:rPr>
              <a:t>      </a:t>
            </a:r>
            <a:r>
              <a:rPr lang="en-US" altLang="zh-CN" sz="2000">
                <a:sym typeface="+mn-ea"/>
              </a:rPr>
              <a:t>  return</a:t>
            </a:r>
            <a:r>
              <a:rPr lang="zh-CN" altLang="en-US" sz="2000">
                <a:sym typeface="+mn-ea"/>
              </a:rPr>
              <a:t>  user.receiveLoginResult(result);</a:t>
            </a:r>
            <a:endParaRPr lang="zh-CN" altLang="en-US" sz="2000"/>
          </a:p>
          <a:p>
            <a:r>
              <a:rPr lang="zh-CN" altLang="en-US" sz="2000">
                <a:sym typeface="+mn-ea"/>
              </a:rPr>
              <a:t>    }</a:t>
            </a:r>
            <a:endParaRPr lang="zh-CN" altLang="en-US" sz="2000"/>
          </a:p>
          <a:p>
            <a:r>
              <a:rPr lang="zh-CN" altLang="en-US" sz="2000">
                <a:sym typeface="+mn-ea"/>
              </a:rPr>
              <a:t>}</a:t>
            </a:r>
            <a:endParaRPr lang="zh-CN" altLang="en-US" sz="2000">
              <a:sym typeface="+mn-ea"/>
            </a:endParaRPr>
          </a:p>
        </p:txBody>
      </p:sp>
      <p:sp>
        <p:nvSpPr>
          <p:cNvPr id="4" name="文本框 3"/>
          <p:cNvSpPr txBox="1"/>
          <p:nvPr/>
        </p:nvSpPr>
        <p:spPr>
          <a:xfrm>
            <a:off x="6461125" y="3622675"/>
            <a:ext cx="5141595" cy="2245360"/>
          </a:xfrm>
          <a:prstGeom prst="rect">
            <a:avLst/>
          </a:prstGeom>
          <a:noFill/>
        </p:spPr>
        <p:txBody>
          <a:bodyPr wrap="square" rtlCol="0" anchor="t">
            <a:spAutoFit/>
          </a:bodyPr>
          <a:p>
            <a:r>
              <a:rPr lang="zh-CN" altLang="en-US" sz="2000">
                <a:sym typeface="+mn-ea"/>
              </a:rPr>
              <a:t>// 主程序</a:t>
            </a:r>
            <a:endParaRPr lang="zh-CN" altLang="en-US" sz="2000"/>
          </a:p>
          <a:p>
            <a:r>
              <a:rPr lang="zh-CN" altLang="en-US" sz="2000">
                <a:sym typeface="+mn-ea"/>
              </a:rPr>
              <a:t>public class </a:t>
            </a:r>
            <a:r>
              <a:rPr lang="zh-CN" altLang="en-US" sz="2000" b="1">
                <a:solidFill>
                  <a:srgbClr val="1F7BDC"/>
                </a:solidFill>
                <a:sym typeface="+mn-ea"/>
              </a:rPr>
              <a:t>Main </a:t>
            </a:r>
            <a:r>
              <a:rPr lang="zh-CN" altLang="en-US" sz="2000">
                <a:sym typeface="+mn-ea"/>
              </a:rPr>
              <a:t>{</a:t>
            </a:r>
            <a:endParaRPr lang="zh-CN" altLang="en-US" sz="2000"/>
          </a:p>
          <a:p>
            <a:r>
              <a:rPr lang="zh-CN" altLang="en-US" sz="2000">
                <a:sym typeface="+mn-ea"/>
              </a:rPr>
              <a:t>    public static void main(String[] args) {</a:t>
            </a:r>
            <a:endParaRPr lang="zh-CN" altLang="en-US" sz="2000"/>
          </a:p>
          <a:p>
            <a:r>
              <a:rPr lang="zh-CN" altLang="en-US" sz="2000">
                <a:sym typeface="+mn-ea"/>
              </a:rPr>
              <a:t>        User user = new User();</a:t>
            </a:r>
            <a:endParaRPr lang="zh-CN" altLang="en-US" sz="2000"/>
          </a:p>
          <a:p>
            <a:r>
              <a:rPr lang="zh-CN" altLang="en-US" sz="2000">
                <a:sym typeface="+mn-ea"/>
              </a:rPr>
              <a:t>        user.</a:t>
            </a:r>
            <a:r>
              <a:rPr lang="zh-CN" altLang="en-US" sz="2000" b="1">
                <a:sym typeface="+mn-ea"/>
              </a:rPr>
              <a:t>login</a:t>
            </a:r>
            <a:r>
              <a:rPr lang="zh-CN" altLang="en-US" sz="2000">
                <a:sym typeface="+mn-ea"/>
              </a:rPr>
              <a:t>();</a:t>
            </a:r>
            <a:endParaRPr lang="zh-CN" altLang="en-US" sz="2000"/>
          </a:p>
          <a:p>
            <a:r>
              <a:rPr lang="zh-CN" altLang="en-US" sz="2000">
                <a:sym typeface="+mn-ea"/>
              </a:rPr>
              <a:t>    }</a:t>
            </a:r>
            <a:endParaRPr lang="zh-CN" altLang="en-US" sz="2000"/>
          </a:p>
          <a:p>
            <a:r>
              <a:rPr lang="zh-CN" altLang="en-US" sz="2000">
                <a:sym typeface="+mn-ea"/>
              </a:rPr>
              <a:t>}</a:t>
            </a:r>
            <a:endParaRPr lang="zh-CN" altLang="en-US" sz="2000">
              <a:sym typeface="+mn-ea"/>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顺序图的元素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74040" y="934085"/>
            <a:ext cx="9070975" cy="521970"/>
          </a:xfrm>
          <a:prstGeom prst="rect">
            <a:avLst/>
          </a:prstGeom>
          <a:noFill/>
        </p:spPr>
        <p:txBody>
          <a:bodyPr wrap="square" rtlCol="0" anchor="t">
            <a:spAutoFit/>
          </a:bodyPr>
          <a:p>
            <a:r>
              <a:rPr lang="zh-CN" altLang="en-US" sz="2800" b="1"/>
              <a:t>根据下列顺序图写出</a:t>
            </a:r>
            <a:r>
              <a:rPr lang="en-US" altLang="zh-CN" sz="2800" b="1"/>
              <a:t>JAVA</a:t>
            </a:r>
            <a:r>
              <a:rPr lang="zh-CN" altLang="en-US" sz="2800" b="1"/>
              <a:t>类的方法定义框架</a:t>
            </a:r>
            <a:endParaRPr lang="zh-CN" altLang="en-US" sz="2800" b="1"/>
          </a:p>
        </p:txBody>
      </p:sp>
      <p:pic>
        <p:nvPicPr>
          <p:cNvPr id="2" name="图片 1"/>
          <p:cNvPicPr>
            <a:picLocks noChangeAspect="1"/>
          </p:cNvPicPr>
          <p:nvPr/>
        </p:nvPicPr>
        <p:blipFill>
          <a:blip r:embed="rId1"/>
          <a:stretch>
            <a:fillRect/>
          </a:stretch>
        </p:blipFill>
        <p:spPr>
          <a:xfrm>
            <a:off x="2000885" y="1767205"/>
            <a:ext cx="8849995" cy="4759325"/>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引言</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18" name="矩形 17"/>
          <p:cNvSpPr/>
          <p:nvPr/>
        </p:nvSpPr>
        <p:spPr>
          <a:xfrm>
            <a:off x="890394" y="5157146"/>
            <a:ext cx="10352701" cy="954107"/>
          </a:xfrm>
          <a:prstGeom prst="rect">
            <a:avLst/>
          </a:prstGeom>
        </p:spPr>
        <p:txBody>
          <a:bodyPr wrap="square">
            <a:spAutoFit/>
          </a:bodyPr>
          <a:lstStyle/>
          <a:p>
            <a:r>
              <a:rPr lang="en-US" altLang="zh-CN" sz="2800" dirty="0" smtClean="0"/>
              <a:t>UML</a:t>
            </a:r>
            <a:r>
              <a:rPr lang="zh-CN" altLang="en-US" sz="2800" dirty="0"/>
              <a:t>中，静态建模用以描述系统的组织和结构，而动态建模则用以描述系统的行为和动作。两者共同构建和描述系统的整体模型。</a:t>
            </a:r>
            <a:endParaRPr lang="zh-CN" altLang="en-US" sz="2800" dirty="0"/>
          </a:p>
        </p:txBody>
      </p:sp>
      <p:sp>
        <p:nvSpPr>
          <p:cNvPr id="19" name="Oval 4"/>
          <p:cNvSpPr>
            <a:spLocks noChangeArrowheads="1"/>
          </p:cNvSpPr>
          <p:nvPr/>
        </p:nvSpPr>
        <p:spPr bwMode="auto">
          <a:xfrm>
            <a:off x="1904423" y="1074581"/>
            <a:ext cx="2663825" cy="863600"/>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用例分析</a:t>
            </a:r>
            <a:endParaRPr lang="zh-CN" altLang="en-US" sz="2400" b="1">
              <a:solidFill>
                <a:schemeClr val="bg1"/>
              </a:solidFill>
            </a:endParaRPr>
          </a:p>
        </p:txBody>
      </p:sp>
      <p:sp>
        <p:nvSpPr>
          <p:cNvPr id="20" name="Rectangle 5"/>
          <p:cNvSpPr>
            <a:spLocks noChangeArrowheads="1"/>
          </p:cNvSpPr>
          <p:nvPr/>
        </p:nvSpPr>
        <p:spPr bwMode="auto">
          <a:xfrm>
            <a:off x="460040" y="3233582"/>
            <a:ext cx="1944687" cy="720725"/>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用例模型</a:t>
            </a:r>
            <a:endParaRPr lang="zh-CN" altLang="en-US" sz="2400" b="1">
              <a:solidFill>
                <a:schemeClr val="bg1"/>
              </a:solidFill>
            </a:endParaRPr>
          </a:p>
        </p:txBody>
      </p:sp>
      <p:sp>
        <p:nvSpPr>
          <p:cNvPr id="21" name="Line 6"/>
          <p:cNvSpPr>
            <a:spLocks noChangeShapeType="1"/>
          </p:cNvSpPr>
          <p:nvPr/>
        </p:nvSpPr>
        <p:spPr bwMode="auto">
          <a:xfrm flipV="1">
            <a:off x="1544061" y="1866744"/>
            <a:ext cx="936625" cy="129540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solidFill>
                <a:schemeClr val="bg1"/>
              </a:solidFill>
            </a:endParaRPr>
          </a:p>
        </p:txBody>
      </p:sp>
      <p:sp>
        <p:nvSpPr>
          <p:cNvPr id="22" name="Rectangle 7"/>
          <p:cNvSpPr>
            <a:spLocks noChangeArrowheads="1"/>
          </p:cNvSpPr>
          <p:nvPr/>
        </p:nvSpPr>
        <p:spPr bwMode="auto">
          <a:xfrm>
            <a:off x="3551845" y="3233582"/>
            <a:ext cx="2376488" cy="720725"/>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dirty="0">
                <a:solidFill>
                  <a:schemeClr val="bg1"/>
                </a:solidFill>
              </a:rPr>
              <a:t>静态模型</a:t>
            </a:r>
            <a:endParaRPr lang="zh-CN" altLang="en-US" sz="2400" b="1" dirty="0">
              <a:solidFill>
                <a:schemeClr val="bg1"/>
              </a:solidFill>
            </a:endParaRPr>
          </a:p>
          <a:p>
            <a:pPr algn="ctr"/>
            <a:r>
              <a:rPr lang="zh-CN" altLang="en-US" sz="2400" b="1" dirty="0">
                <a:solidFill>
                  <a:schemeClr val="bg1"/>
                </a:solidFill>
              </a:rPr>
              <a:t>（类图、对象图）</a:t>
            </a:r>
            <a:endParaRPr lang="zh-CN" altLang="en-US" sz="2400" b="1" dirty="0">
              <a:solidFill>
                <a:schemeClr val="bg1"/>
              </a:solidFill>
            </a:endParaRPr>
          </a:p>
        </p:txBody>
      </p:sp>
      <p:sp>
        <p:nvSpPr>
          <p:cNvPr id="23" name="Rectangle 8"/>
          <p:cNvSpPr>
            <a:spLocks noChangeArrowheads="1"/>
          </p:cNvSpPr>
          <p:nvPr/>
        </p:nvSpPr>
        <p:spPr bwMode="auto">
          <a:xfrm>
            <a:off x="6059524" y="3233581"/>
            <a:ext cx="5055615" cy="720725"/>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dirty="0" smtClean="0">
                <a:solidFill>
                  <a:schemeClr val="bg1"/>
                </a:solidFill>
              </a:rPr>
              <a:t>动态模型</a:t>
            </a:r>
            <a:endParaRPr lang="en-US" altLang="zh-CN" sz="2400" b="1" dirty="0" smtClean="0">
              <a:solidFill>
                <a:schemeClr val="bg1"/>
              </a:solidFill>
            </a:endParaRPr>
          </a:p>
          <a:p>
            <a:pPr algn="ctr"/>
            <a:r>
              <a:rPr lang="zh-CN" altLang="en-US" sz="2400" b="1" dirty="0" smtClean="0">
                <a:solidFill>
                  <a:schemeClr val="bg1"/>
                </a:solidFill>
              </a:rPr>
              <a:t>（顺序图、协作图、状态图、活动图）</a:t>
            </a:r>
            <a:endParaRPr lang="zh-CN" altLang="en-US" sz="2400" b="1" dirty="0">
              <a:solidFill>
                <a:schemeClr val="bg1"/>
              </a:solidFill>
            </a:endParaRPr>
          </a:p>
        </p:txBody>
      </p:sp>
      <p:sp>
        <p:nvSpPr>
          <p:cNvPr id="24" name="Rectangle 9"/>
          <p:cNvSpPr>
            <a:spLocks noChangeArrowheads="1"/>
          </p:cNvSpPr>
          <p:nvPr/>
        </p:nvSpPr>
        <p:spPr bwMode="auto">
          <a:xfrm>
            <a:off x="3201411" y="2874806"/>
            <a:ext cx="8007124" cy="129540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25" name="Text Box 10"/>
          <p:cNvSpPr txBox="1">
            <a:spLocks noChangeArrowheads="1"/>
          </p:cNvSpPr>
          <p:nvPr/>
        </p:nvSpPr>
        <p:spPr bwMode="auto">
          <a:xfrm>
            <a:off x="5484236" y="4170206"/>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t>分析模型的核心</a:t>
            </a:r>
            <a:endParaRPr lang="zh-CN" altLang="en-US"/>
          </a:p>
        </p:txBody>
      </p:sp>
      <p:sp>
        <p:nvSpPr>
          <p:cNvPr id="26" name="Line 12"/>
          <p:cNvSpPr>
            <a:spLocks noChangeShapeType="1"/>
          </p:cNvSpPr>
          <p:nvPr/>
        </p:nvSpPr>
        <p:spPr bwMode="auto">
          <a:xfrm>
            <a:off x="4207886" y="1649256"/>
            <a:ext cx="1728787" cy="122555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solidFill>
                <a:schemeClr val="bg1"/>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顺序图的元素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94310" y="1023620"/>
            <a:ext cx="5444490" cy="4707890"/>
          </a:xfrm>
          <a:prstGeom prst="rect">
            <a:avLst/>
          </a:prstGeom>
          <a:noFill/>
        </p:spPr>
        <p:txBody>
          <a:bodyPr wrap="square" rtlCol="0" anchor="t">
            <a:spAutoFit/>
          </a:bodyPr>
          <a:p>
            <a:r>
              <a:rPr lang="zh-CN" altLang="en-US" sz="2000"/>
              <a:t>class </a:t>
            </a:r>
            <a:r>
              <a:rPr lang="en-US" altLang="zh-CN" sz="2000" b="1">
                <a:solidFill>
                  <a:srgbClr val="1F7BDC"/>
                </a:solidFill>
              </a:rPr>
              <a:t>A</a:t>
            </a:r>
            <a:r>
              <a:rPr lang="zh-CN" altLang="en-US" sz="2000"/>
              <a:t>{</a:t>
            </a:r>
            <a:endParaRPr lang="zh-CN" altLang="en-US" sz="2000"/>
          </a:p>
          <a:p>
            <a:r>
              <a:rPr lang="zh-CN" altLang="en-US" sz="2000"/>
              <a:t>    void </a:t>
            </a:r>
            <a:r>
              <a:rPr lang="en-US" altLang="zh-CN" sz="2000" b="1"/>
              <a:t>do</a:t>
            </a:r>
            <a:r>
              <a:rPr lang="zh-CN" altLang="en-US" sz="2000"/>
              <a:t>() {</a:t>
            </a:r>
            <a:endParaRPr lang="zh-CN" altLang="en-US" sz="2000"/>
          </a:p>
          <a:p>
            <a:r>
              <a:rPr lang="zh-CN" altLang="en-US" sz="2000"/>
              <a:t>        </a:t>
            </a:r>
            <a:r>
              <a:rPr lang="en-US" altLang="zh-CN" sz="2000"/>
              <a:t>B  b</a:t>
            </a:r>
            <a:r>
              <a:rPr lang="zh-CN" altLang="en-US" sz="2000"/>
              <a:t>= new </a:t>
            </a:r>
            <a:r>
              <a:rPr lang="en-US" altLang="zh-CN" sz="2000"/>
              <a:t>B</a:t>
            </a:r>
            <a:r>
              <a:rPr lang="zh-CN" altLang="en-US" sz="2000"/>
              <a:t>();</a:t>
            </a:r>
            <a:endParaRPr lang="zh-CN" altLang="en-US" sz="2000"/>
          </a:p>
          <a:p>
            <a:r>
              <a:rPr lang="zh-CN" altLang="en-US" sz="2000"/>
              <a:t>        </a:t>
            </a:r>
            <a:r>
              <a:rPr lang="en-US" altLang="zh-CN" sz="2000"/>
              <a:t>b</a:t>
            </a:r>
            <a:r>
              <a:rPr lang="zh-CN" altLang="en-US" sz="2000"/>
              <a:t>.</a:t>
            </a:r>
            <a:r>
              <a:rPr lang="en-US" altLang="zh-CN" sz="2000" b="1"/>
              <a:t>do1</a:t>
            </a:r>
            <a:r>
              <a:rPr lang="zh-CN" altLang="en-US" sz="2000"/>
              <a:t>(this);</a:t>
            </a:r>
            <a:endParaRPr lang="zh-CN" altLang="en-US" sz="2000"/>
          </a:p>
          <a:p>
            <a:r>
              <a:rPr lang="zh-CN" altLang="en-US" sz="2000"/>
              <a:t>    }</a:t>
            </a:r>
            <a:endParaRPr lang="zh-CN" altLang="en-US" sz="2000"/>
          </a:p>
          <a:p>
            <a:r>
              <a:rPr lang="zh-CN" altLang="en-US" sz="2000"/>
              <a:t>    </a:t>
            </a:r>
            <a:endParaRPr lang="zh-CN" altLang="en-US" sz="2000"/>
          </a:p>
          <a:p>
            <a:r>
              <a:rPr lang="zh-CN" altLang="en-US" sz="2000"/>
              <a:t>  }</a:t>
            </a:r>
            <a:endParaRPr lang="zh-CN" altLang="en-US" sz="2000"/>
          </a:p>
          <a:p>
            <a:endParaRPr lang="zh-CN" altLang="en-US" sz="2000"/>
          </a:p>
          <a:p>
            <a:r>
              <a:rPr lang="zh-CN" altLang="en-US" sz="2000"/>
              <a:t>class </a:t>
            </a:r>
            <a:r>
              <a:rPr lang="en-US" altLang="zh-CN" sz="2000" b="1">
                <a:solidFill>
                  <a:srgbClr val="0070C0"/>
                </a:solidFill>
              </a:rPr>
              <a:t>C</a:t>
            </a:r>
            <a:r>
              <a:rPr lang="zh-CN" altLang="en-US" sz="2000"/>
              <a:t>{</a:t>
            </a:r>
            <a:endParaRPr lang="zh-CN" altLang="en-US" sz="2000"/>
          </a:p>
          <a:p>
            <a:r>
              <a:rPr lang="zh-CN" altLang="en-US" sz="2000"/>
              <a:t>    </a:t>
            </a:r>
            <a:r>
              <a:rPr lang="en-US" altLang="zh-CN" sz="2000"/>
              <a:t>bool </a:t>
            </a:r>
            <a:r>
              <a:rPr lang="en-US" altLang="zh-CN" sz="2000" b="1"/>
              <a:t>do3</a:t>
            </a:r>
            <a:r>
              <a:rPr lang="zh-CN" altLang="en-US" sz="2000"/>
              <a:t>() {</a:t>
            </a:r>
            <a:endParaRPr lang="zh-CN" altLang="en-US" sz="2000"/>
          </a:p>
          <a:p>
            <a:r>
              <a:rPr lang="zh-CN" altLang="en-US" sz="2000"/>
              <a:t>             return </a:t>
            </a:r>
            <a:r>
              <a:rPr lang="en-US" altLang="zh-CN" sz="2000"/>
              <a:t>true</a:t>
            </a:r>
            <a:r>
              <a:rPr lang="zh-CN" altLang="en-US" sz="2000"/>
              <a:t>; </a:t>
            </a:r>
            <a:endParaRPr lang="zh-CN" altLang="en-US" sz="2000"/>
          </a:p>
          <a:p>
            <a:r>
              <a:rPr lang="zh-CN" altLang="en-US" sz="2000"/>
              <a:t> </a:t>
            </a:r>
            <a:r>
              <a:rPr lang="en-US" altLang="zh-CN" sz="2000"/>
              <a:t>   </a:t>
            </a:r>
            <a:r>
              <a:rPr lang="zh-CN" altLang="en-US" sz="2000"/>
              <a:t>    }</a:t>
            </a:r>
            <a:endParaRPr lang="zh-CN" altLang="en-US" sz="2000"/>
          </a:p>
          <a:p>
            <a:r>
              <a:rPr lang="zh-CN" altLang="en-US" sz="2000"/>
              <a:t>}</a:t>
            </a:r>
            <a:endParaRPr lang="zh-CN" altLang="en-US" sz="2000"/>
          </a:p>
          <a:p>
            <a:endParaRPr lang="zh-CN" altLang="en-US" sz="2000"/>
          </a:p>
          <a:p>
            <a:endParaRPr lang="zh-CN" altLang="en-US" sz="2000"/>
          </a:p>
        </p:txBody>
      </p:sp>
      <p:sp>
        <p:nvSpPr>
          <p:cNvPr id="5" name="文本框 4"/>
          <p:cNvSpPr txBox="1"/>
          <p:nvPr/>
        </p:nvSpPr>
        <p:spPr>
          <a:xfrm>
            <a:off x="6194425" y="937895"/>
            <a:ext cx="6096000" cy="2553335"/>
          </a:xfrm>
          <a:prstGeom prst="rect">
            <a:avLst/>
          </a:prstGeom>
          <a:noFill/>
        </p:spPr>
        <p:txBody>
          <a:bodyPr wrap="square" rtlCol="0" anchor="t">
            <a:spAutoFit/>
          </a:bodyPr>
          <a:p>
            <a:r>
              <a:rPr lang="zh-CN" altLang="en-US" sz="2000">
                <a:sym typeface="+mn-ea"/>
              </a:rPr>
              <a:t>class </a:t>
            </a:r>
            <a:r>
              <a:rPr lang="en-US" altLang="zh-CN" sz="2000" b="1">
                <a:solidFill>
                  <a:srgbClr val="1F7BDC"/>
                </a:solidFill>
                <a:sym typeface="+mn-ea"/>
              </a:rPr>
              <a:t>B</a:t>
            </a:r>
            <a:r>
              <a:rPr lang="zh-CN" altLang="en-US" sz="2000">
                <a:sym typeface="+mn-ea"/>
              </a:rPr>
              <a:t>{</a:t>
            </a:r>
            <a:endParaRPr lang="zh-CN" altLang="en-US" sz="2000"/>
          </a:p>
          <a:p>
            <a:r>
              <a:rPr lang="zh-CN" altLang="en-US" sz="2000">
                <a:sym typeface="+mn-ea"/>
              </a:rPr>
              <a:t>    </a:t>
            </a:r>
            <a:r>
              <a:rPr lang="en-US" altLang="zh-CN" sz="2000">
                <a:sym typeface="+mn-ea"/>
              </a:rPr>
              <a:t>bool </a:t>
            </a:r>
            <a:r>
              <a:rPr lang="en-US" altLang="zh-CN" sz="2000" b="1">
                <a:sym typeface="+mn-ea"/>
              </a:rPr>
              <a:t>do1</a:t>
            </a:r>
            <a:r>
              <a:rPr lang="zh-CN" altLang="en-US" sz="2000">
                <a:sym typeface="+mn-ea"/>
              </a:rPr>
              <a:t>(User user) {</a:t>
            </a:r>
            <a:endParaRPr lang="zh-CN" altLang="en-US" sz="2000"/>
          </a:p>
          <a:p>
            <a:r>
              <a:rPr lang="en-US" altLang="zh-CN" sz="2000">
                <a:sym typeface="+mn-ea"/>
              </a:rPr>
              <a:t>        </a:t>
            </a:r>
            <a:r>
              <a:rPr lang="en-US" altLang="zh-CN" sz="2000" b="1">
                <a:sym typeface="+mn-ea"/>
              </a:rPr>
              <a:t>do2</a:t>
            </a:r>
            <a:r>
              <a:rPr lang="en-US" altLang="zh-CN" sz="2000">
                <a:sym typeface="+mn-ea"/>
              </a:rPr>
              <a:t>();</a:t>
            </a:r>
            <a:r>
              <a:rPr lang="zh-CN" altLang="en-US" sz="2000">
                <a:sym typeface="+mn-ea"/>
              </a:rPr>
              <a:t>        </a:t>
            </a:r>
            <a:endParaRPr lang="zh-CN" altLang="en-US" sz="2000">
              <a:sym typeface="+mn-ea"/>
            </a:endParaRPr>
          </a:p>
          <a:p>
            <a:r>
              <a:rPr lang="en-US" altLang="zh-CN" sz="2000">
                <a:sym typeface="+mn-ea"/>
              </a:rPr>
              <a:t>        C   c</a:t>
            </a:r>
            <a:r>
              <a:rPr lang="zh-CN" altLang="en-US" sz="2000">
                <a:sym typeface="+mn-ea"/>
              </a:rPr>
              <a:t>= new </a:t>
            </a:r>
            <a:r>
              <a:rPr lang="en-US" altLang="zh-CN" sz="2000">
                <a:sym typeface="+mn-ea"/>
              </a:rPr>
              <a:t>C</a:t>
            </a:r>
            <a:r>
              <a:rPr lang="zh-CN" altLang="en-US" sz="2000">
                <a:sym typeface="+mn-ea"/>
              </a:rPr>
              <a:t>();</a:t>
            </a:r>
            <a:endParaRPr lang="zh-CN" altLang="en-US" sz="2000"/>
          </a:p>
          <a:p>
            <a:r>
              <a:rPr lang="zh-CN" altLang="en-US" sz="2000">
                <a:sym typeface="+mn-ea"/>
              </a:rPr>
              <a:t>        </a:t>
            </a:r>
            <a:r>
              <a:rPr lang="en-US" altLang="zh-CN" sz="2000">
                <a:sym typeface="+mn-ea"/>
              </a:rPr>
              <a:t>bool result=c.</a:t>
            </a:r>
            <a:r>
              <a:rPr lang="en-US" altLang="zh-CN" sz="2000" b="1">
                <a:sym typeface="+mn-ea"/>
              </a:rPr>
              <a:t>do3</a:t>
            </a:r>
            <a:r>
              <a:rPr lang="en-US" altLang="zh-CN" sz="2000">
                <a:sym typeface="+mn-ea"/>
              </a:rPr>
              <a:t>();</a:t>
            </a:r>
            <a:endParaRPr lang="zh-CN" altLang="en-US" sz="2000"/>
          </a:p>
          <a:p>
            <a:r>
              <a:rPr lang="zh-CN" altLang="en-US" sz="2000">
                <a:sym typeface="+mn-ea"/>
              </a:rPr>
              <a:t>      }</a:t>
            </a:r>
            <a:endParaRPr lang="zh-CN" altLang="en-US" sz="2000">
              <a:sym typeface="+mn-ea"/>
            </a:endParaRPr>
          </a:p>
          <a:p>
            <a:r>
              <a:rPr lang="zh-CN" altLang="en-US" sz="2000">
                <a:sym typeface="+mn-ea"/>
              </a:rPr>
              <a:t> </a:t>
            </a:r>
            <a:r>
              <a:rPr lang="en-US" altLang="zh-CN" sz="2000">
                <a:sym typeface="+mn-ea"/>
              </a:rPr>
              <a:t>  void </a:t>
            </a:r>
            <a:r>
              <a:rPr lang="en-US" altLang="zh-CN" sz="2000" b="1">
                <a:sym typeface="+mn-ea"/>
              </a:rPr>
              <a:t>do2</a:t>
            </a:r>
            <a:r>
              <a:rPr lang="en-US" altLang="zh-CN" sz="2000">
                <a:sym typeface="+mn-ea"/>
              </a:rPr>
              <a:t>(){}</a:t>
            </a:r>
            <a:endParaRPr lang="zh-CN" altLang="en-US" sz="2000"/>
          </a:p>
          <a:p>
            <a:r>
              <a:rPr lang="zh-CN" altLang="en-US" sz="2000">
                <a:sym typeface="+mn-ea"/>
              </a:rPr>
              <a:t>}</a:t>
            </a:r>
            <a:endParaRPr lang="zh-CN" altLang="en-US" sz="2000">
              <a:sym typeface="+mn-ea"/>
            </a:endParaRPr>
          </a:p>
        </p:txBody>
      </p:sp>
      <p:sp>
        <p:nvSpPr>
          <p:cNvPr id="7" name="文本框 6"/>
          <p:cNvSpPr txBox="1"/>
          <p:nvPr/>
        </p:nvSpPr>
        <p:spPr>
          <a:xfrm>
            <a:off x="6461125" y="3622675"/>
            <a:ext cx="5141595" cy="2245360"/>
          </a:xfrm>
          <a:prstGeom prst="rect">
            <a:avLst/>
          </a:prstGeom>
          <a:noFill/>
        </p:spPr>
        <p:txBody>
          <a:bodyPr wrap="square" rtlCol="0" anchor="t">
            <a:spAutoFit/>
          </a:bodyPr>
          <a:p>
            <a:r>
              <a:rPr lang="zh-CN" altLang="en-US" sz="2000">
                <a:sym typeface="+mn-ea"/>
              </a:rPr>
              <a:t>// 主程序</a:t>
            </a:r>
            <a:endParaRPr lang="zh-CN" altLang="en-US" sz="2000"/>
          </a:p>
          <a:p>
            <a:r>
              <a:rPr lang="zh-CN" altLang="en-US" sz="2000">
                <a:sym typeface="+mn-ea"/>
              </a:rPr>
              <a:t>public class </a:t>
            </a:r>
            <a:r>
              <a:rPr lang="zh-CN" altLang="en-US" sz="2000" b="1">
                <a:solidFill>
                  <a:srgbClr val="1F7BDC"/>
                </a:solidFill>
                <a:sym typeface="+mn-ea"/>
              </a:rPr>
              <a:t>Main </a:t>
            </a:r>
            <a:r>
              <a:rPr lang="zh-CN" altLang="en-US" sz="2000">
                <a:sym typeface="+mn-ea"/>
              </a:rPr>
              <a:t>{</a:t>
            </a:r>
            <a:endParaRPr lang="zh-CN" altLang="en-US" sz="2000"/>
          </a:p>
          <a:p>
            <a:r>
              <a:rPr lang="zh-CN" altLang="en-US" sz="2000">
                <a:sym typeface="+mn-ea"/>
              </a:rPr>
              <a:t>    public static void main(String[] args) {</a:t>
            </a:r>
            <a:endParaRPr lang="zh-CN" altLang="en-US" sz="2000"/>
          </a:p>
          <a:p>
            <a:r>
              <a:rPr lang="zh-CN" altLang="en-US" sz="2000">
                <a:sym typeface="+mn-ea"/>
              </a:rPr>
              <a:t>        </a:t>
            </a:r>
            <a:r>
              <a:rPr lang="en-US" altLang="zh-CN" sz="2000">
                <a:sym typeface="+mn-ea"/>
              </a:rPr>
              <a:t>A  a</a:t>
            </a:r>
            <a:r>
              <a:rPr lang="zh-CN" altLang="en-US" sz="2000">
                <a:sym typeface="+mn-ea"/>
              </a:rPr>
              <a:t>= new </a:t>
            </a:r>
            <a:r>
              <a:rPr lang="en-US" altLang="zh-CN" sz="2000">
                <a:sym typeface="+mn-ea"/>
              </a:rPr>
              <a:t>A</a:t>
            </a:r>
            <a:r>
              <a:rPr lang="zh-CN" altLang="en-US" sz="2000">
                <a:sym typeface="+mn-ea"/>
              </a:rPr>
              <a:t>();</a:t>
            </a:r>
            <a:endParaRPr lang="zh-CN" altLang="en-US" sz="2000"/>
          </a:p>
          <a:p>
            <a:r>
              <a:rPr lang="zh-CN" altLang="en-US" sz="2000">
                <a:sym typeface="+mn-ea"/>
              </a:rPr>
              <a:t>        </a:t>
            </a:r>
            <a:r>
              <a:rPr lang="en-US" altLang="zh-CN" sz="2000">
                <a:sym typeface="+mn-ea"/>
              </a:rPr>
              <a:t>a</a:t>
            </a:r>
            <a:r>
              <a:rPr lang="zh-CN" altLang="en-US" sz="2000">
                <a:sym typeface="+mn-ea"/>
              </a:rPr>
              <a:t>.</a:t>
            </a:r>
            <a:r>
              <a:rPr lang="en-US" altLang="zh-CN" sz="2000" b="1">
                <a:sym typeface="+mn-ea"/>
              </a:rPr>
              <a:t>do</a:t>
            </a:r>
            <a:r>
              <a:rPr lang="zh-CN" altLang="en-US" sz="2000">
                <a:sym typeface="+mn-ea"/>
              </a:rPr>
              <a:t>();</a:t>
            </a:r>
            <a:endParaRPr lang="zh-CN" altLang="en-US" sz="2000"/>
          </a:p>
          <a:p>
            <a:r>
              <a:rPr lang="zh-CN" altLang="en-US" sz="2000">
                <a:sym typeface="+mn-ea"/>
              </a:rPr>
              <a:t>    }</a:t>
            </a:r>
            <a:endParaRPr lang="zh-CN" altLang="en-US" sz="2000"/>
          </a:p>
          <a:p>
            <a:r>
              <a:rPr lang="zh-CN" altLang="en-US" sz="2000">
                <a:sym typeface="+mn-ea"/>
              </a:rPr>
              <a:t>}</a:t>
            </a:r>
            <a:endParaRPr lang="zh-CN" altLang="en-US" sz="2000">
              <a:sym typeface="+mn-ea"/>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顺序图的元素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标题 1"/>
          <p:cNvSpPr txBox="1"/>
          <p:nvPr/>
        </p:nvSpPr>
        <p:spPr>
          <a:xfrm>
            <a:off x="479376" y="854495"/>
            <a:ext cx="10515600" cy="63028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smtClean="0"/>
              <a:t>课堂练习</a:t>
            </a:r>
            <a:endParaRPr lang="zh-CN" altLang="en-US" dirty="0"/>
          </a:p>
        </p:txBody>
      </p:sp>
      <p:sp>
        <p:nvSpPr>
          <p:cNvPr id="4" name="内容占位符 2"/>
          <p:cNvSpPr txBox="1"/>
          <p:nvPr/>
        </p:nvSpPr>
        <p:spPr>
          <a:xfrm>
            <a:off x="479376" y="1772816"/>
            <a:ext cx="10515600" cy="435133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zh-CN" dirty="0" smtClean="0"/>
              <a:t>下列关于顺序图的说法不正确的是（</a:t>
            </a:r>
            <a:r>
              <a:rPr lang="en-US" altLang="zh-CN" dirty="0" smtClean="0"/>
              <a:t>    </a:t>
            </a:r>
            <a:r>
              <a:rPr lang="zh-CN" altLang="zh-CN" dirty="0" smtClean="0"/>
              <a:t>）。</a:t>
            </a:r>
            <a:endParaRPr lang="zh-CN" altLang="zh-CN" dirty="0" smtClean="0"/>
          </a:p>
          <a:p>
            <a:pPr marL="0" indent="0">
              <a:buFont typeface="Arial" panose="020B0604020202020204" pitchFamily="34" charset="0"/>
              <a:buNone/>
            </a:pPr>
            <a:r>
              <a:rPr lang="en-US" altLang="zh-CN" dirty="0" smtClean="0"/>
              <a:t>A.</a:t>
            </a:r>
            <a:r>
              <a:rPr lang="zh-CN" altLang="zh-CN" dirty="0" smtClean="0"/>
              <a:t>顺序图是对象间传递消息时间顺序的可视化表示</a:t>
            </a:r>
            <a:endParaRPr lang="zh-CN" altLang="zh-CN" dirty="0" smtClean="0"/>
          </a:p>
          <a:p>
            <a:pPr marL="0" indent="0">
              <a:buFont typeface="Arial" panose="020B0604020202020204" pitchFamily="34" charset="0"/>
              <a:buNone/>
            </a:pPr>
            <a:r>
              <a:rPr lang="en-US" altLang="zh-CN" dirty="0" smtClean="0"/>
              <a:t>B.</a:t>
            </a:r>
            <a:r>
              <a:rPr lang="zh-CN" altLang="zh-CN" dirty="0" smtClean="0"/>
              <a:t>顺序图比较详细地描述了用例表达的需求</a:t>
            </a:r>
            <a:endParaRPr lang="zh-CN" altLang="zh-CN" dirty="0" smtClean="0"/>
          </a:p>
          <a:p>
            <a:pPr marL="0" indent="0">
              <a:buFont typeface="Arial" panose="020B0604020202020204" pitchFamily="34" charset="0"/>
              <a:buNone/>
            </a:pPr>
            <a:r>
              <a:rPr lang="en-US" altLang="zh-CN" dirty="0" smtClean="0"/>
              <a:t>C.</a:t>
            </a:r>
            <a:r>
              <a:rPr lang="zh-CN" altLang="zh-CN" dirty="0" smtClean="0"/>
              <a:t>顺序图的目的在于描述系统中各个对象按时间顺序的交互</a:t>
            </a:r>
            <a:endParaRPr lang="zh-CN" altLang="zh-CN" dirty="0" smtClean="0"/>
          </a:p>
          <a:p>
            <a:pPr marL="0" indent="0">
              <a:buFont typeface="Arial" panose="020B0604020202020204" pitchFamily="34" charset="0"/>
              <a:buNone/>
            </a:pPr>
            <a:r>
              <a:rPr lang="en-US" altLang="zh-CN" dirty="0" smtClean="0"/>
              <a:t>D.</a:t>
            </a:r>
            <a:r>
              <a:rPr lang="zh-CN" altLang="zh-CN" dirty="0" smtClean="0"/>
              <a:t>在顺序图中，消息表示一组在对象间传送的数据，不能代表调用</a:t>
            </a:r>
            <a:endParaRPr lang="zh-CN" altLang="zh-CN" dirty="0" smtClean="0"/>
          </a:p>
          <a:p>
            <a:pPr marL="0" indent="0">
              <a:buFont typeface="Arial" panose="020B0604020202020204" pitchFamily="34" charset="0"/>
              <a:buNone/>
            </a:pPr>
            <a:endParaRPr lang="en-US" altLang="zh-CN" dirty="0" smtClean="0"/>
          </a:p>
          <a:p>
            <a:pPr marL="0" indent="0">
              <a:buFont typeface="Arial" panose="020B0604020202020204" pitchFamily="34" charset="0"/>
              <a:buNone/>
            </a:pPr>
            <a:endParaRPr lang="en-US" altLang="zh-CN" dirty="0" smtClean="0"/>
          </a:p>
          <a:p>
            <a:pPr marL="0" indent="0">
              <a:buFont typeface="Arial" panose="020B0604020202020204" pitchFamily="34" charset="0"/>
              <a:buNone/>
            </a:pPr>
            <a:r>
              <a:rPr lang="zh-CN" altLang="zh-CN" dirty="0" smtClean="0"/>
              <a:t>顺序图中的消息是以</a:t>
            </a:r>
            <a:r>
              <a:rPr lang="en-US" altLang="zh-CN" dirty="0" smtClean="0"/>
              <a:t>(     )</a:t>
            </a:r>
            <a:r>
              <a:rPr lang="zh-CN" altLang="zh-CN" dirty="0" smtClean="0"/>
              <a:t>顺序排列的</a:t>
            </a:r>
            <a:endParaRPr lang="zh-CN" altLang="zh-CN" dirty="0" smtClean="0"/>
          </a:p>
          <a:p>
            <a:pPr marL="0" indent="0">
              <a:buFont typeface="Arial" panose="020B0604020202020204" pitchFamily="34" charset="0"/>
              <a:buNone/>
            </a:pPr>
            <a:r>
              <a:rPr lang="en-US" altLang="zh-CN" dirty="0" smtClean="0"/>
              <a:t>A.</a:t>
            </a:r>
            <a:r>
              <a:rPr lang="zh-CN" altLang="zh-CN" dirty="0" smtClean="0"/>
              <a:t>时间</a:t>
            </a:r>
            <a:r>
              <a:rPr lang="en-US" altLang="zh-CN" dirty="0" smtClean="0"/>
              <a:t>       B.</a:t>
            </a:r>
            <a:r>
              <a:rPr lang="zh-CN" altLang="zh-CN" dirty="0" smtClean="0"/>
              <a:t>调用</a:t>
            </a:r>
            <a:r>
              <a:rPr lang="en-US" altLang="zh-CN" dirty="0" smtClean="0"/>
              <a:t>      C.</a:t>
            </a:r>
            <a:r>
              <a:rPr lang="zh-CN" altLang="zh-CN" dirty="0" smtClean="0"/>
              <a:t>发送者</a:t>
            </a:r>
            <a:r>
              <a:rPr lang="en-US" altLang="zh-CN" dirty="0" smtClean="0"/>
              <a:t>      D.</a:t>
            </a:r>
            <a:r>
              <a:rPr lang="zh-CN" altLang="zh-CN" dirty="0" smtClean="0"/>
              <a:t>接收者</a:t>
            </a:r>
            <a:endParaRPr lang="zh-CN" altLang="zh-CN" dirty="0" smtClean="0"/>
          </a:p>
          <a:p>
            <a:endParaRPr lang="zh-CN" alt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顺序图的元素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2" name="矩形 1"/>
          <p:cNvSpPr/>
          <p:nvPr/>
        </p:nvSpPr>
        <p:spPr>
          <a:xfrm>
            <a:off x="658968" y="1882239"/>
            <a:ext cx="10886941" cy="1814830"/>
          </a:xfrm>
          <a:prstGeom prst="rect">
            <a:avLst/>
          </a:prstGeom>
        </p:spPr>
        <p:txBody>
          <a:bodyPr wrap="square">
            <a:spAutoFit/>
          </a:bodyPr>
          <a:lstStyle/>
          <a:p>
            <a:r>
              <a:rPr lang="zh-CN" altLang="en-US" sz="2800" dirty="0"/>
              <a:t>用户登录火车票网上订票系统后，在</a:t>
            </a:r>
            <a:r>
              <a:rPr lang="zh-CN" altLang="en-US" sz="2800" b="1" dirty="0"/>
              <a:t>用户界面</a:t>
            </a:r>
            <a:r>
              <a:rPr lang="zh-CN" altLang="en-US" sz="2800" dirty="0"/>
              <a:t>上选择出发站、到站、日期和车次，提交订单给</a:t>
            </a:r>
            <a:r>
              <a:rPr lang="zh-CN" altLang="en-US" sz="2800" b="1" dirty="0"/>
              <a:t>处理中心</a:t>
            </a:r>
            <a:r>
              <a:rPr lang="zh-CN" altLang="en-US" sz="2800" dirty="0"/>
              <a:t>，处理中心返回订单处理成功消息，用户在</a:t>
            </a:r>
            <a:r>
              <a:rPr lang="en-US" altLang="zh-CN" sz="2800" dirty="0"/>
              <a:t>45</a:t>
            </a:r>
            <a:r>
              <a:rPr lang="zh-CN" altLang="en-US" sz="2800" dirty="0"/>
              <a:t>分钟之内在</a:t>
            </a:r>
            <a:r>
              <a:rPr lang="zh-CN" altLang="en-US" sz="2800" b="1" dirty="0"/>
              <a:t>支付中心</a:t>
            </a:r>
            <a:r>
              <a:rPr lang="zh-CN" altLang="en-US" sz="2800" dirty="0"/>
              <a:t>完成网上支付，返回订票成功</a:t>
            </a:r>
            <a:r>
              <a:rPr lang="zh-CN" altLang="en-US" sz="2800" dirty="0"/>
              <a:t>消息。画出顾客成功订票的序列</a:t>
            </a:r>
            <a:r>
              <a:rPr lang="zh-CN" altLang="en-US" sz="2800" dirty="0" smtClean="0"/>
              <a:t>图。</a:t>
            </a:r>
            <a:endParaRPr lang="zh-CN" altLang="en-US" sz="2800" dirty="0"/>
          </a:p>
        </p:txBody>
      </p:sp>
      <p:sp>
        <p:nvSpPr>
          <p:cNvPr id="4" name="标题 1"/>
          <p:cNvSpPr txBox="1"/>
          <p:nvPr/>
        </p:nvSpPr>
        <p:spPr>
          <a:xfrm>
            <a:off x="479376" y="854495"/>
            <a:ext cx="10515600" cy="63028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smtClean="0"/>
              <a:t>课堂练习</a:t>
            </a:r>
            <a:endParaRPr lang="zh-CN" alt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顺序图的元素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122680" y="1048385"/>
            <a:ext cx="9595485" cy="5602605"/>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顺序图的元素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47345" y="1577975"/>
            <a:ext cx="10699750" cy="2245360"/>
          </a:xfrm>
          <a:prstGeom prst="rect">
            <a:avLst/>
          </a:prstGeom>
          <a:noFill/>
        </p:spPr>
        <p:txBody>
          <a:bodyPr wrap="square" rtlCol="0" anchor="t">
            <a:spAutoFit/>
          </a:bodyPr>
          <a:p>
            <a:pPr marL="457200" indent="-457200">
              <a:buFont typeface="Wingdings" panose="05000000000000000000" charset="0"/>
              <a:buChar char="l"/>
            </a:pPr>
            <a:r>
              <a:rPr lang="zh-CN" altLang="en-US" sz="2800"/>
              <a:t>玩家通过操作弹弓拉动，发射小鸟。</a:t>
            </a:r>
            <a:endParaRPr lang="zh-CN" altLang="en-US" sz="2800"/>
          </a:p>
          <a:p>
            <a:pPr marL="457200" indent="-457200">
              <a:buFont typeface="Wingdings" panose="05000000000000000000" charset="0"/>
              <a:buChar char="l"/>
            </a:pPr>
            <a:r>
              <a:rPr lang="zh-CN" altLang="en-US" sz="2800"/>
              <a:t>小鸟在飞行中进行碰撞检测，检测是否与障碍物或敌对目标碰撞。</a:t>
            </a:r>
            <a:endParaRPr lang="zh-CN" altLang="en-US" sz="2800"/>
          </a:p>
          <a:p>
            <a:pPr marL="457200" indent="-457200">
              <a:buFont typeface="Wingdings" panose="05000000000000000000" charset="0"/>
              <a:buChar char="l"/>
            </a:pPr>
            <a:r>
              <a:rPr lang="zh-CN" altLang="en-US" sz="2800"/>
              <a:t>障碍物或敌对目标返回碰撞结果，如果小鸟成功命中目标，则会造成相应的效果。</a:t>
            </a:r>
            <a:endParaRPr lang="zh-CN" altLang="en-US" sz="2800"/>
          </a:p>
          <a:p>
            <a:pPr marL="457200" indent="-457200">
              <a:buFont typeface="Wingdings" panose="05000000000000000000" charset="0"/>
              <a:buChar char="l"/>
            </a:pPr>
            <a:r>
              <a:rPr lang="zh-CN" altLang="en-US" sz="2800"/>
              <a:t>最后，小鸟返回飞行状态给玩家，玩家可以继续操作。</a:t>
            </a:r>
            <a:endParaRPr lang="zh-CN" altLang="en-US" sz="2800"/>
          </a:p>
        </p:txBody>
      </p:sp>
      <p:pic>
        <p:nvPicPr>
          <p:cNvPr id="102" name="图片 101"/>
          <p:cNvPicPr/>
          <p:nvPr/>
        </p:nvPicPr>
        <p:blipFill>
          <a:blip r:embed="rId1"/>
          <a:stretch>
            <a:fillRect/>
          </a:stretch>
        </p:blipFill>
        <p:spPr>
          <a:xfrm>
            <a:off x="6692900" y="3823335"/>
            <a:ext cx="4732655" cy="2672715"/>
          </a:xfrm>
          <a:prstGeom prst="rect">
            <a:avLst/>
          </a:prstGeom>
          <a:noFill/>
          <a:ln w="9525">
            <a:noFill/>
          </a:ln>
        </p:spPr>
      </p:pic>
      <p:sp>
        <p:nvSpPr>
          <p:cNvPr id="4" name="标题 1"/>
          <p:cNvSpPr txBox="1"/>
          <p:nvPr/>
        </p:nvSpPr>
        <p:spPr>
          <a:xfrm>
            <a:off x="1313815" y="797560"/>
            <a:ext cx="6442710" cy="6305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smtClean="0"/>
              <a:t>课堂练习</a:t>
            </a:r>
            <a:endParaRPr lang="zh-CN" alt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顺序图的元素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1126901" y="1423114"/>
            <a:ext cx="1858888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4" name="图片 3"/>
          <p:cNvPicPr>
            <a:picLocks noChangeAspect="1"/>
          </p:cNvPicPr>
          <p:nvPr/>
        </p:nvPicPr>
        <p:blipFill>
          <a:blip r:embed="rId1"/>
          <a:stretch>
            <a:fillRect/>
          </a:stretch>
        </p:blipFill>
        <p:spPr>
          <a:xfrm>
            <a:off x="1127125" y="918210"/>
            <a:ext cx="10101580" cy="5664835"/>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3278462"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顺序图的组合交互</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6674371" y="862885"/>
            <a:ext cx="5021891" cy="5711780"/>
          </a:xfrm>
          <a:prstGeom prst="rect">
            <a:avLst/>
          </a:prstGeom>
        </p:spPr>
      </p:pic>
      <p:sp>
        <p:nvSpPr>
          <p:cNvPr id="5" name="矩形 4"/>
          <p:cNvSpPr/>
          <p:nvPr/>
        </p:nvSpPr>
        <p:spPr>
          <a:xfrm>
            <a:off x="0" y="1399366"/>
            <a:ext cx="6591051" cy="584775"/>
          </a:xfrm>
          <a:prstGeom prst="rect">
            <a:avLst/>
          </a:prstGeom>
        </p:spPr>
        <p:txBody>
          <a:bodyPr wrap="square">
            <a:spAutoFit/>
          </a:bodyPr>
          <a:lstStyle/>
          <a:p>
            <a:pPr algn="ctr"/>
            <a:r>
              <a:rPr lang="en-US" altLang="zh-CN" sz="3200" b="1" dirty="0">
                <a:solidFill>
                  <a:srgbClr val="FF0000"/>
                </a:solidFill>
              </a:rPr>
              <a:t>UML2.x</a:t>
            </a:r>
            <a:r>
              <a:rPr lang="zh-CN" altLang="en-US" sz="3200" b="1" dirty="0">
                <a:solidFill>
                  <a:srgbClr val="FF0000"/>
                </a:solidFill>
              </a:rPr>
              <a:t>中顺序图的组合交互片段</a:t>
            </a:r>
            <a:endParaRPr lang="zh-CN" altLang="en-US" sz="3200" b="1" dirty="0">
              <a:solidFill>
                <a:srgbClr val="FF0000"/>
              </a:solidFill>
            </a:endParaRPr>
          </a:p>
        </p:txBody>
      </p:sp>
      <p:sp>
        <p:nvSpPr>
          <p:cNvPr id="4" name="矩形 3"/>
          <p:cNvSpPr/>
          <p:nvPr/>
        </p:nvSpPr>
        <p:spPr>
          <a:xfrm>
            <a:off x="330558" y="2938306"/>
            <a:ext cx="6096000" cy="1477328"/>
          </a:xfrm>
          <a:prstGeom prst="rect">
            <a:avLst/>
          </a:prstGeom>
        </p:spPr>
        <p:txBody>
          <a:bodyPr>
            <a:spAutoFit/>
          </a:bodyPr>
          <a:lstStyle/>
          <a:p>
            <a:r>
              <a:rPr lang="zh-CN" altLang="en-US" b="1" dirty="0"/>
              <a:t>现实业务、系统流程中，总会有特殊情况，不可能完全按时间顺序、一条线走完</a:t>
            </a:r>
            <a:r>
              <a:rPr lang="zh-CN" altLang="en-US" dirty="0" smtClean="0"/>
              <a:t>。</a:t>
            </a:r>
            <a:endParaRPr lang="en-US" altLang="zh-CN" dirty="0" smtClean="0"/>
          </a:p>
          <a:p>
            <a:r>
              <a:rPr lang="zh-CN" altLang="en-US" dirty="0" smtClean="0"/>
              <a:t>这时</a:t>
            </a:r>
            <a:r>
              <a:rPr lang="zh-CN" altLang="en-US" dirty="0"/>
              <a:t>，就需要用到组合框</a:t>
            </a:r>
            <a:r>
              <a:rPr lang="en-US" altLang="zh-CN" dirty="0"/>
              <a:t>(frame) </a:t>
            </a:r>
            <a:r>
              <a:rPr lang="zh-CN" altLang="en-US" dirty="0"/>
              <a:t>来表示常见的特殊情况，如分支循环、并行等。遇到这些特殊情况时，就可以把相应的交互流程放入这个框中。</a:t>
            </a:r>
            <a:endParaRPr lang="zh-CN" alt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3278462"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顺序图的组合交互</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TextBox 76"/>
          <p:cNvSpPr txBox="1"/>
          <p:nvPr/>
        </p:nvSpPr>
        <p:spPr>
          <a:xfrm>
            <a:off x="1268964" y="1082489"/>
            <a:ext cx="8742783" cy="461665"/>
          </a:xfrm>
          <a:prstGeom prst="rect">
            <a:avLst/>
          </a:prstGeom>
          <a:noFill/>
          <a:ln w="15875">
            <a:solidFill>
              <a:schemeClr val="accent1"/>
            </a:solidFill>
            <a:prstDash val="dash"/>
          </a:ln>
        </p:spPr>
        <p:txBody>
          <a:bodyPr wrap="square" rtlCol="0">
            <a:spAutoFit/>
          </a:bodyPr>
          <a:lstStyle/>
          <a:p>
            <a:pPr lvl="1" algn="ctr"/>
            <a:r>
              <a:rPr kumimoji="1" lang="zh-CN" altLang="en-US" sz="2400" b="1" dirty="0">
                <a:solidFill>
                  <a:srgbClr val="FF0000"/>
                </a:solidFill>
                <a:latin typeface="Tahoma" panose="020B0604030504040204" pitchFamily="34" charset="0"/>
              </a:rPr>
              <a:t>常用的交互片段对应的操作符及其作用</a:t>
            </a:r>
            <a:endParaRPr kumimoji="1" lang="en-US" altLang="zh-CN" sz="2400" b="1" dirty="0" smtClean="0">
              <a:solidFill>
                <a:srgbClr val="FF0000"/>
              </a:solidFill>
              <a:latin typeface="Tahoma" panose="020B0604030504040204" pitchFamily="34" charset="0"/>
            </a:endParaRPr>
          </a:p>
        </p:txBody>
      </p:sp>
      <p:pic>
        <p:nvPicPr>
          <p:cNvPr id="4" name="图片 3"/>
          <p:cNvPicPr>
            <a:picLocks noChangeAspect="1"/>
          </p:cNvPicPr>
          <p:nvPr/>
        </p:nvPicPr>
        <p:blipFill>
          <a:blip r:embed="rId1"/>
          <a:stretch>
            <a:fillRect/>
          </a:stretch>
        </p:blipFill>
        <p:spPr>
          <a:xfrm>
            <a:off x="1387940" y="1699239"/>
            <a:ext cx="8725656" cy="4663844"/>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3278462"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顺序图的组合交互</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矩形 2"/>
          <p:cNvSpPr/>
          <p:nvPr/>
        </p:nvSpPr>
        <p:spPr>
          <a:xfrm>
            <a:off x="-72819" y="834702"/>
            <a:ext cx="10532435" cy="461665"/>
          </a:xfrm>
          <a:prstGeom prst="rect">
            <a:avLst/>
          </a:prstGeom>
        </p:spPr>
        <p:txBody>
          <a:bodyPr wrap="square">
            <a:spAutoFit/>
          </a:bodyPr>
          <a:lstStyle/>
          <a:p>
            <a:pPr lvl="1"/>
            <a:r>
              <a:rPr kumimoji="1" lang="zh-CN" altLang="en-US" sz="2400" b="1" dirty="0">
                <a:solidFill>
                  <a:srgbClr val="FF0000"/>
                </a:solidFill>
                <a:latin typeface="Tahoma" panose="020B0604030504040204" pitchFamily="34" charset="0"/>
              </a:rPr>
              <a:t> </a:t>
            </a:r>
            <a:r>
              <a:rPr kumimoji="1" lang="zh-CN" altLang="en-US" sz="2400" b="1" dirty="0" smtClean="0">
                <a:solidFill>
                  <a:srgbClr val="FF0000"/>
                </a:solidFill>
                <a:latin typeface="Tahoma" panose="020B0604030504040204" pitchFamily="34" charset="0"/>
              </a:rPr>
              <a:t> </a:t>
            </a:r>
            <a:r>
              <a:rPr kumimoji="1" lang="en-US" altLang="zh-CN" sz="2400" b="1" dirty="0" smtClean="0">
                <a:solidFill>
                  <a:srgbClr val="FF0000"/>
                </a:solidFill>
                <a:latin typeface="Tahoma" panose="020B0604030504040204" pitchFamily="34" charset="0"/>
              </a:rPr>
              <a:t>1</a:t>
            </a:r>
            <a:r>
              <a:rPr kumimoji="1" lang="en-US" altLang="zh-CN" sz="2400" b="1" dirty="0">
                <a:solidFill>
                  <a:srgbClr val="FF0000"/>
                </a:solidFill>
                <a:latin typeface="Tahoma" panose="020B0604030504040204" pitchFamily="34" charset="0"/>
              </a:rPr>
              <a:t>. ref </a:t>
            </a:r>
            <a:r>
              <a:rPr kumimoji="1" lang="zh-CN" altLang="en-US" sz="2400" b="1" dirty="0">
                <a:solidFill>
                  <a:srgbClr val="FF0000"/>
                </a:solidFill>
                <a:latin typeface="Tahoma" panose="020B0604030504040204" pitchFamily="34" charset="0"/>
              </a:rPr>
              <a:t>交互片段</a:t>
            </a:r>
            <a:r>
              <a:rPr kumimoji="1" lang="en-US" altLang="zh-CN" sz="2400" b="1" dirty="0">
                <a:solidFill>
                  <a:srgbClr val="FF0000"/>
                </a:solidFill>
                <a:latin typeface="Tahoma" panose="020B0604030504040204" pitchFamily="34" charset="0"/>
              </a:rPr>
              <a:t>---</a:t>
            </a:r>
            <a:r>
              <a:rPr kumimoji="1" lang="zh-CN" altLang="en-US" sz="2400" b="1" dirty="0">
                <a:solidFill>
                  <a:srgbClr val="FF0000"/>
                </a:solidFill>
                <a:latin typeface="Tahoma" panose="020B0604030504040204" pitchFamily="34" charset="0"/>
              </a:rPr>
              <a:t>（引用</a:t>
            </a:r>
            <a:r>
              <a:rPr kumimoji="1" lang="en-US" altLang="zh-CN" sz="2400" b="1" dirty="0">
                <a:solidFill>
                  <a:srgbClr val="FF0000"/>
                </a:solidFill>
                <a:latin typeface="Tahoma" panose="020B0604030504040204" pitchFamily="34" charset="0"/>
              </a:rPr>
              <a:t>reference</a:t>
            </a:r>
            <a:r>
              <a:rPr kumimoji="1" lang="zh-CN" altLang="en-US" sz="2400" b="1" dirty="0" smtClean="0">
                <a:solidFill>
                  <a:srgbClr val="FF0000"/>
                </a:solidFill>
                <a:latin typeface="Tahoma" panose="020B0604030504040204" pitchFamily="34" charset="0"/>
              </a:rPr>
              <a:t>）</a:t>
            </a:r>
            <a:endParaRPr kumimoji="1" lang="zh-CN" altLang="en-US" sz="2400" b="1" dirty="0">
              <a:solidFill>
                <a:srgbClr val="FF0000"/>
              </a:solidFill>
              <a:latin typeface="Tahoma" panose="020B0604030504040204" pitchFamily="34" charset="0"/>
            </a:endParaRPr>
          </a:p>
        </p:txBody>
      </p:sp>
      <p:sp>
        <p:nvSpPr>
          <p:cNvPr id="4" name="TextBox 76"/>
          <p:cNvSpPr txBox="1"/>
          <p:nvPr/>
        </p:nvSpPr>
        <p:spPr>
          <a:xfrm>
            <a:off x="479377" y="1456189"/>
            <a:ext cx="10728554" cy="4154984"/>
          </a:xfrm>
          <a:prstGeom prst="rect">
            <a:avLst/>
          </a:prstGeom>
          <a:noFill/>
          <a:ln w="15875">
            <a:solidFill>
              <a:schemeClr val="accent1"/>
            </a:solidFill>
            <a:prstDash val="dash"/>
          </a:ln>
        </p:spPr>
        <p:txBody>
          <a:bodyPr wrap="square" rtlCol="0">
            <a:spAutoFit/>
          </a:bodyPr>
          <a:lstStyle/>
          <a:p>
            <a:pPr marL="800100" lvl="1" indent="-342900">
              <a:buFont typeface="Wingdings" panose="05000000000000000000" pitchFamily="2" charset="2"/>
              <a:buChar char="n"/>
            </a:pPr>
            <a:r>
              <a:rPr kumimoji="1" lang="zh-CN" altLang="en-US" sz="2400" b="1" dirty="0" smtClean="0">
                <a:latin typeface="Tahoma" panose="020B0604030504040204" pitchFamily="34" charset="0"/>
              </a:rPr>
              <a:t>为</a:t>
            </a:r>
            <a:r>
              <a:rPr kumimoji="1" lang="zh-CN" altLang="en-US" sz="2400" b="1" dirty="0">
                <a:latin typeface="Tahoma" panose="020B0604030504040204" pitchFamily="34" charset="0"/>
              </a:rPr>
              <a:t>一个用例的多个场景创建实例顺序图，图和图之间的相当 一部分内容是重复的</a:t>
            </a:r>
            <a:r>
              <a:rPr kumimoji="1" lang="zh-CN" altLang="en-US" sz="2400" b="1" dirty="0" smtClean="0">
                <a:latin typeface="Tahoma" panose="020B0604030504040204" pitchFamily="34" charset="0"/>
              </a:rPr>
              <a:t>。</a:t>
            </a:r>
            <a:endParaRPr kumimoji="1" lang="en-US" altLang="zh-CN" sz="2400" b="1" dirty="0" smtClean="0">
              <a:latin typeface="Tahoma" panose="020B0604030504040204" pitchFamily="34" charset="0"/>
            </a:endParaRPr>
          </a:p>
          <a:p>
            <a:pPr lvl="1"/>
            <a:endParaRPr kumimoji="1" lang="en-US" altLang="zh-CN" sz="2400" b="1" dirty="0" smtClean="0">
              <a:latin typeface="Tahoma" panose="020B0604030504040204" pitchFamily="34" charset="0"/>
            </a:endParaRPr>
          </a:p>
          <a:p>
            <a:pPr marL="800100" lvl="1" indent="-342900">
              <a:buFont typeface="Wingdings" panose="05000000000000000000" pitchFamily="2" charset="2"/>
              <a:buChar char="n"/>
            </a:pPr>
            <a:r>
              <a:rPr kumimoji="1" lang="zh-CN" altLang="en-US" sz="2400" b="1" dirty="0" smtClean="0">
                <a:solidFill>
                  <a:srgbClr val="FF0000"/>
                </a:solidFill>
                <a:latin typeface="Tahoma" panose="020B0604030504040204" pitchFamily="34" charset="0"/>
              </a:rPr>
              <a:t> </a:t>
            </a:r>
            <a:r>
              <a:rPr kumimoji="1" lang="en-US" altLang="zh-CN" sz="2400" b="1" dirty="0">
                <a:solidFill>
                  <a:srgbClr val="0000FF"/>
                </a:solidFill>
                <a:latin typeface="Tahoma" panose="020B0604030504040204" pitchFamily="34" charset="0"/>
              </a:rPr>
              <a:t>ref</a:t>
            </a:r>
            <a:r>
              <a:rPr kumimoji="1" lang="zh-CN" altLang="en-US" sz="2400" b="1" dirty="0">
                <a:solidFill>
                  <a:srgbClr val="0000FF"/>
                </a:solidFill>
                <a:latin typeface="Tahoma" panose="020B0604030504040204" pitchFamily="34" charset="0"/>
              </a:rPr>
              <a:t>交互片段能够在一张顺序图中快速容易地复用另一张顺序 图的部分</a:t>
            </a:r>
            <a:r>
              <a:rPr kumimoji="1" lang="zh-CN" altLang="en-US" sz="2400" b="1" dirty="0" smtClean="0">
                <a:solidFill>
                  <a:srgbClr val="0000FF"/>
                </a:solidFill>
                <a:latin typeface="Tahoma" panose="020B0604030504040204" pitchFamily="34" charset="0"/>
              </a:rPr>
              <a:t>内容。</a:t>
            </a:r>
            <a:endParaRPr kumimoji="1" lang="en-US" altLang="zh-CN" sz="2400" b="1" dirty="0" smtClean="0">
              <a:solidFill>
                <a:srgbClr val="0000FF"/>
              </a:solidFill>
              <a:latin typeface="Tahoma" panose="020B0604030504040204" pitchFamily="34" charset="0"/>
            </a:endParaRPr>
          </a:p>
          <a:p>
            <a:pPr lvl="1"/>
            <a:endParaRPr kumimoji="1" lang="en-US" altLang="zh-CN" sz="2400" b="1" dirty="0" smtClean="0">
              <a:solidFill>
                <a:srgbClr val="FF0000"/>
              </a:solidFill>
              <a:latin typeface="Tahoma" panose="020B0604030504040204" pitchFamily="34" charset="0"/>
            </a:endParaRPr>
          </a:p>
          <a:p>
            <a:pPr marL="800100" lvl="1" indent="-342900">
              <a:buFont typeface="Wingdings" panose="05000000000000000000" pitchFamily="2" charset="2"/>
              <a:buChar char="n"/>
            </a:pPr>
            <a:r>
              <a:rPr kumimoji="1" lang="zh-CN" altLang="en-US" sz="2400" b="1" dirty="0">
                <a:solidFill>
                  <a:srgbClr val="FF0000"/>
                </a:solidFill>
                <a:latin typeface="Tahoma" panose="020B0604030504040204" pitchFamily="34" charset="0"/>
              </a:rPr>
              <a:t> </a:t>
            </a:r>
            <a:r>
              <a:rPr kumimoji="1" lang="zh-CN" altLang="en-US" sz="2400" b="1" dirty="0">
                <a:latin typeface="Tahoma" panose="020B0604030504040204" pitchFamily="34" charset="0"/>
              </a:rPr>
              <a:t>什么时候使用？当想要简化图时，将其中的一部分分解到另 一个图中，或者存在可复用的交互</a:t>
            </a:r>
            <a:r>
              <a:rPr kumimoji="1" lang="zh-CN" altLang="en-US" sz="2400" b="1" dirty="0" smtClean="0">
                <a:latin typeface="Tahoma" panose="020B0604030504040204" pitchFamily="34" charset="0"/>
              </a:rPr>
              <a:t>。</a:t>
            </a:r>
            <a:endParaRPr kumimoji="1" lang="en-US" altLang="zh-CN" sz="2400" b="1" dirty="0" smtClean="0">
              <a:latin typeface="Tahoma" panose="020B0604030504040204" pitchFamily="34" charset="0"/>
            </a:endParaRPr>
          </a:p>
          <a:p>
            <a:pPr lvl="1"/>
            <a:endParaRPr kumimoji="1" lang="zh-CN" altLang="en-US" sz="2400" b="1" dirty="0">
              <a:solidFill>
                <a:srgbClr val="FF0000"/>
              </a:solidFill>
              <a:latin typeface="Tahoma" panose="020B0604030504040204" pitchFamily="34" charset="0"/>
            </a:endParaRPr>
          </a:p>
          <a:p>
            <a:pPr marL="800100" lvl="1" indent="-342900">
              <a:buFont typeface="Wingdings" panose="05000000000000000000" pitchFamily="2" charset="2"/>
              <a:buChar char="n"/>
            </a:pPr>
            <a:r>
              <a:rPr kumimoji="1" lang="zh-CN" altLang="en-US" sz="2400" b="1" dirty="0">
                <a:solidFill>
                  <a:srgbClr val="FF0000"/>
                </a:solidFill>
                <a:latin typeface="Tahoma" panose="020B0604030504040204" pitchFamily="34" charset="0"/>
              </a:rPr>
              <a:t>使用方法：引用其它的顺序图 作为自身交互的一部分，使用 </a:t>
            </a:r>
            <a:r>
              <a:rPr kumimoji="1" lang="en-US" altLang="zh-CN" sz="2400" b="1" dirty="0">
                <a:solidFill>
                  <a:srgbClr val="FF0000"/>
                </a:solidFill>
                <a:latin typeface="Tahoma" panose="020B0604030504040204" pitchFamily="34" charset="0"/>
              </a:rPr>
              <a:t>ref</a:t>
            </a:r>
            <a:r>
              <a:rPr kumimoji="1" lang="zh-CN" altLang="en-US" sz="2400" b="1" dirty="0">
                <a:solidFill>
                  <a:srgbClr val="FF0000"/>
                </a:solidFill>
                <a:latin typeface="Tahoma" panose="020B0604030504040204" pitchFamily="34" charset="0"/>
              </a:rPr>
              <a:t>交互片段并写明要引用的交互图的名称</a:t>
            </a:r>
            <a:r>
              <a:rPr kumimoji="1" lang="zh-CN" altLang="en-US" sz="2400" b="1" dirty="0" smtClean="0">
                <a:solidFill>
                  <a:srgbClr val="FF0000"/>
                </a:solidFill>
                <a:latin typeface="Tahoma" panose="020B0604030504040204" pitchFamily="34" charset="0"/>
              </a:rPr>
              <a:t>。</a:t>
            </a:r>
            <a:endParaRPr kumimoji="1" lang="en-US" altLang="zh-CN" sz="2400" b="1" dirty="0" smtClean="0">
              <a:solidFill>
                <a:srgbClr val="FF0000"/>
              </a:solidFill>
              <a:latin typeface="Tahoma" panose="020B0604030504040204" pitchFamily="34"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3278462"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顺序图的组合交互</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矩形 2"/>
          <p:cNvSpPr/>
          <p:nvPr/>
        </p:nvSpPr>
        <p:spPr>
          <a:xfrm>
            <a:off x="-467681" y="714651"/>
            <a:ext cx="10532435" cy="461665"/>
          </a:xfrm>
          <a:prstGeom prst="rect">
            <a:avLst/>
          </a:prstGeom>
        </p:spPr>
        <p:txBody>
          <a:bodyPr wrap="square">
            <a:spAutoFit/>
          </a:bodyPr>
          <a:lstStyle/>
          <a:p>
            <a:pPr lvl="1"/>
            <a:r>
              <a:rPr kumimoji="1" lang="zh-CN" altLang="en-US" sz="2400" b="1" dirty="0">
                <a:solidFill>
                  <a:srgbClr val="FF0000"/>
                </a:solidFill>
                <a:latin typeface="Tahoma" panose="020B0604030504040204" pitchFamily="34" charset="0"/>
              </a:rPr>
              <a:t> </a:t>
            </a:r>
            <a:r>
              <a:rPr kumimoji="1" lang="zh-CN" altLang="en-US" sz="2400" b="1" dirty="0" smtClean="0">
                <a:solidFill>
                  <a:srgbClr val="FF0000"/>
                </a:solidFill>
                <a:latin typeface="Tahoma" panose="020B0604030504040204" pitchFamily="34" charset="0"/>
              </a:rPr>
              <a:t> </a:t>
            </a:r>
            <a:r>
              <a:rPr kumimoji="1" lang="en-US" altLang="zh-CN" sz="2400" b="1" dirty="0" smtClean="0">
                <a:solidFill>
                  <a:srgbClr val="FF0000"/>
                </a:solidFill>
                <a:latin typeface="Tahoma" panose="020B0604030504040204" pitchFamily="34" charset="0"/>
              </a:rPr>
              <a:t>1</a:t>
            </a:r>
            <a:r>
              <a:rPr kumimoji="1" lang="en-US" altLang="zh-CN" sz="2400" b="1" dirty="0">
                <a:solidFill>
                  <a:srgbClr val="FF0000"/>
                </a:solidFill>
                <a:latin typeface="Tahoma" panose="020B0604030504040204" pitchFamily="34" charset="0"/>
              </a:rPr>
              <a:t>. ref </a:t>
            </a:r>
            <a:r>
              <a:rPr kumimoji="1" lang="zh-CN" altLang="en-US" sz="2400" b="1" dirty="0">
                <a:solidFill>
                  <a:srgbClr val="FF0000"/>
                </a:solidFill>
                <a:latin typeface="Tahoma" panose="020B0604030504040204" pitchFamily="34" charset="0"/>
              </a:rPr>
              <a:t>交互片段</a:t>
            </a:r>
            <a:r>
              <a:rPr kumimoji="1" lang="en-US" altLang="zh-CN" sz="2400" b="1" dirty="0">
                <a:solidFill>
                  <a:srgbClr val="FF0000"/>
                </a:solidFill>
                <a:latin typeface="Tahoma" panose="020B0604030504040204" pitchFamily="34" charset="0"/>
              </a:rPr>
              <a:t>---</a:t>
            </a:r>
            <a:r>
              <a:rPr kumimoji="1" lang="zh-CN" altLang="en-US" sz="2400" b="1" dirty="0">
                <a:solidFill>
                  <a:srgbClr val="FF0000"/>
                </a:solidFill>
                <a:latin typeface="Tahoma" panose="020B0604030504040204" pitchFamily="34" charset="0"/>
              </a:rPr>
              <a:t>（引用</a:t>
            </a:r>
            <a:r>
              <a:rPr kumimoji="1" lang="en-US" altLang="zh-CN" sz="2400" b="1" dirty="0">
                <a:solidFill>
                  <a:srgbClr val="FF0000"/>
                </a:solidFill>
                <a:latin typeface="Tahoma" panose="020B0604030504040204" pitchFamily="34" charset="0"/>
              </a:rPr>
              <a:t>reference</a:t>
            </a:r>
            <a:r>
              <a:rPr kumimoji="1" lang="zh-CN" altLang="en-US" sz="2400" b="1" dirty="0" smtClean="0">
                <a:solidFill>
                  <a:srgbClr val="FF0000"/>
                </a:solidFill>
                <a:latin typeface="Tahoma" panose="020B0604030504040204" pitchFamily="34" charset="0"/>
              </a:rPr>
              <a:t>）</a:t>
            </a:r>
            <a:endParaRPr kumimoji="1" lang="zh-CN" altLang="en-US" sz="2400" b="1" dirty="0">
              <a:solidFill>
                <a:srgbClr val="FF0000"/>
              </a:solidFill>
              <a:latin typeface="Tahoma" panose="020B0604030504040204" pitchFamily="34" charset="0"/>
            </a:endParaRPr>
          </a:p>
        </p:txBody>
      </p:sp>
      <p:pic>
        <p:nvPicPr>
          <p:cNvPr id="4" name="图片 3"/>
          <p:cNvPicPr>
            <a:picLocks noChangeAspect="1"/>
          </p:cNvPicPr>
          <p:nvPr/>
        </p:nvPicPr>
        <p:blipFill>
          <a:blip r:embed="rId1"/>
          <a:stretch>
            <a:fillRect/>
          </a:stretch>
        </p:blipFill>
        <p:spPr>
          <a:xfrm>
            <a:off x="1775520" y="1168770"/>
            <a:ext cx="7854640" cy="5500388"/>
          </a:xfrm>
          <a:prstGeom prst="rect">
            <a:avLst/>
          </a:prstGeom>
        </p:spPr>
      </p:pic>
      <p:sp>
        <p:nvSpPr>
          <p:cNvPr id="5" name="TextBox 76"/>
          <p:cNvSpPr txBox="1"/>
          <p:nvPr/>
        </p:nvSpPr>
        <p:spPr>
          <a:xfrm>
            <a:off x="3719736" y="6325371"/>
            <a:ext cx="8024327" cy="400110"/>
          </a:xfrm>
          <a:prstGeom prst="rect">
            <a:avLst/>
          </a:prstGeom>
          <a:noFill/>
          <a:ln w="15875">
            <a:solidFill>
              <a:schemeClr val="accent1"/>
            </a:solidFill>
            <a:prstDash val="dash"/>
          </a:ln>
        </p:spPr>
        <p:txBody>
          <a:bodyPr wrap="square" rtlCol="0">
            <a:spAutoFit/>
          </a:bodyPr>
          <a:lstStyle/>
          <a:p>
            <a:pPr lvl="1" algn="ctr"/>
            <a:r>
              <a:rPr kumimoji="1" lang="zh-CN" altLang="en-US" sz="2000" b="1" dirty="0">
                <a:solidFill>
                  <a:srgbClr val="FF0000"/>
                </a:solidFill>
                <a:latin typeface="Tahoma" panose="020B0604030504040204" pitchFamily="34" charset="0"/>
              </a:rPr>
              <a:t>引用其它的顺序图 作为自身交互的</a:t>
            </a:r>
            <a:r>
              <a:rPr kumimoji="1" lang="zh-CN" altLang="en-US" sz="2000" b="1" dirty="0" smtClean="0">
                <a:solidFill>
                  <a:srgbClr val="FF0000"/>
                </a:solidFill>
                <a:latin typeface="Tahoma" panose="020B0604030504040204" pitchFamily="34" charset="0"/>
              </a:rPr>
              <a:t>一部分</a:t>
            </a:r>
            <a:endParaRPr kumimoji="1" lang="en-US" altLang="zh-CN" sz="2000" b="1" dirty="0" smtClean="0">
              <a:solidFill>
                <a:srgbClr val="FF0000"/>
              </a:solidFill>
              <a:latin typeface="Tahoma" panose="020B0604030504040204"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a:solidFill>
                  <a:schemeClr val="accent1"/>
                </a:solidFill>
                <a:latin typeface="微软雅黑" panose="020B0503020204020204" pitchFamily="34" charset="-122"/>
                <a:ea typeface="微软雅黑" panose="020B0503020204020204" pitchFamily="34" charset="-122"/>
              </a:rPr>
              <a:t>动</a:t>
            </a:r>
            <a:r>
              <a:rPr lang="zh-CN" altLang="en-US" sz="2800" b="1" dirty="0" smtClean="0">
                <a:solidFill>
                  <a:schemeClr val="accent1"/>
                </a:solidFill>
                <a:latin typeface="微软雅黑" panose="020B0503020204020204" pitchFamily="34" charset="-122"/>
                <a:ea typeface="微软雅黑" panose="020B0503020204020204" pitchFamily="34" charset="-122"/>
              </a:rPr>
              <a:t>态建模概述</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8" name="矩形 7"/>
          <p:cNvSpPr/>
          <p:nvPr/>
        </p:nvSpPr>
        <p:spPr>
          <a:xfrm>
            <a:off x="252730" y="980440"/>
            <a:ext cx="4396740" cy="4523105"/>
          </a:xfrm>
          <a:prstGeom prst="rect">
            <a:avLst/>
          </a:prstGeom>
        </p:spPr>
        <p:txBody>
          <a:bodyPr wrap="square">
            <a:spAutoFit/>
          </a:bodyPr>
          <a:lstStyle/>
          <a:p>
            <a:pPr marL="342900" lvl="1" indent="-342900" fontAlgn="auto">
              <a:lnSpc>
                <a:spcPct val="150000"/>
              </a:lnSpc>
              <a:buFont typeface="Wingdings" panose="05000000000000000000" charset="0"/>
              <a:buChar char="p"/>
            </a:pPr>
            <a:r>
              <a:rPr kumimoji="1" lang="zh-CN" altLang="en-US" sz="2400" b="1" dirty="0">
                <a:latin typeface="Tahoma" panose="020B0604030504040204" pitchFamily="34" charset="0"/>
              </a:rPr>
              <a:t>用例图描述系统需求，类图描述组成系统结构的类关系</a:t>
            </a:r>
            <a:r>
              <a:rPr kumimoji="1" lang="zh-CN" altLang="en-US" sz="2400" b="1" dirty="0" smtClean="0">
                <a:latin typeface="Tahoma" panose="020B0604030504040204" pitchFamily="34" charset="0"/>
              </a:rPr>
              <a:t>。</a:t>
            </a:r>
            <a:endParaRPr kumimoji="1" lang="en-US" altLang="zh-CN" sz="2400" b="1" dirty="0" smtClean="0">
              <a:latin typeface="Tahoma" panose="020B0604030504040204" pitchFamily="34" charset="0"/>
            </a:endParaRPr>
          </a:p>
          <a:p>
            <a:pPr marL="342900" lvl="1" indent="-342900" fontAlgn="auto">
              <a:lnSpc>
                <a:spcPct val="150000"/>
              </a:lnSpc>
              <a:buFont typeface="Wingdings" panose="05000000000000000000" charset="0"/>
              <a:buChar char="p"/>
            </a:pPr>
            <a:r>
              <a:rPr kumimoji="1" lang="zh-CN" altLang="zh-CN" sz="2400" b="1" dirty="0" smtClean="0">
                <a:latin typeface="Tahoma" panose="020B0604030504040204" pitchFamily="34" charset="0"/>
              </a:rPr>
              <a:t>但</a:t>
            </a:r>
            <a:r>
              <a:rPr kumimoji="1" lang="zh-CN" altLang="zh-CN" sz="2400" b="1" dirty="0">
                <a:solidFill>
                  <a:srgbClr val="FF0000"/>
                </a:solidFill>
                <a:latin typeface="Tahoma" panose="020B0604030504040204" pitchFamily="34" charset="0"/>
              </a:rPr>
              <a:t>类图的很多行为或职责 我们还是不</a:t>
            </a:r>
            <a:r>
              <a:rPr kumimoji="1" lang="zh-CN" altLang="zh-CN" sz="2400" b="1" dirty="0" smtClean="0">
                <a:solidFill>
                  <a:srgbClr val="FF0000"/>
                </a:solidFill>
                <a:latin typeface="Tahoma" panose="020B0604030504040204" pitchFamily="34" charset="0"/>
              </a:rPr>
              <a:t>清楚</a:t>
            </a:r>
            <a:r>
              <a:rPr kumimoji="1" lang="zh-CN" altLang="en-US" sz="2400" b="1" dirty="0" smtClean="0">
                <a:solidFill>
                  <a:srgbClr val="FF0000"/>
                </a:solidFill>
                <a:latin typeface="Tahoma" panose="020B0604030504040204" pitchFamily="34" charset="0"/>
              </a:rPr>
              <a:t>。</a:t>
            </a:r>
            <a:endParaRPr kumimoji="1" lang="en-US" altLang="zh-CN" sz="2400" b="1" dirty="0" smtClean="0">
              <a:solidFill>
                <a:srgbClr val="FF0000"/>
              </a:solidFill>
              <a:latin typeface="Tahoma" panose="020B0604030504040204" pitchFamily="34" charset="0"/>
            </a:endParaRPr>
          </a:p>
          <a:p>
            <a:pPr marL="342900" lvl="1" indent="-342900" fontAlgn="auto">
              <a:lnSpc>
                <a:spcPct val="150000"/>
              </a:lnSpc>
              <a:buFont typeface="Wingdings" panose="05000000000000000000" charset="0"/>
              <a:buChar char="p"/>
            </a:pPr>
            <a:r>
              <a:rPr kumimoji="1" lang="zh-CN" altLang="en-US" sz="2400" b="1" dirty="0" smtClean="0">
                <a:latin typeface="Tahoma" panose="020B0604030504040204" pitchFamily="34" charset="0"/>
              </a:rPr>
              <a:t>用</a:t>
            </a:r>
            <a:r>
              <a:rPr kumimoji="1" lang="zh-CN" altLang="en-US" sz="2400" b="1" dirty="0">
                <a:latin typeface="Tahoma" panose="020B0604030504040204" pitchFamily="34" charset="0"/>
              </a:rPr>
              <a:t>例图和类图无法描述</a:t>
            </a:r>
            <a:r>
              <a:rPr kumimoji="1" lang="zh-CN" altLang="en-US" sz="2400" b="1" dirty="0">
                <a:solidFill>
                  <a:srgbClr val="FF0000"/>
                </a:solidFill>
                <a:latin typeface="Tahoma" panose="020B0604030504040204" pitchFamily="34" charset="0"/>
              </a:rPr>
              <a:t>系统动态行为</a:t>
            </a:r>
            <a:r>
              <a:rPr kumimoji="1" lang="zh-CN" altLang="en-US" sz="2400" b="1" dirty="0" smtClean="0">
                <a:solidFill>
                  <a:srgbClr val="FF0000"/>
                </a:solidFill>
                <a:latin typeface="Tahoma" panose="020B0604030504040204" pitchFamily="34" charset="0"/>
              </a:rPr>
              <a:t>。</a:t>
            </a:r>
            <a:endParaRPr kumimoji="1" lang="en-US" altLang="zh-CN" sz="2400" b="1" dirty="0" smtClean="0">
              <a:solidFill>
                <a:srgbClr val="FF0000"/>
              </a:solidFill>
              <a:latin typeface="Tahoma" panose="020B0604030504040204" pitchFamily="34" charset="0"/>
            </a:endParaRPr>
          </a:p>
          <a:p>
            <a:pPr marL="342900" lvl="1" indent="-342900" fontAlgn="auto">
              <a:lnSpc>
                <a:spcPct val="150000"/>
              </a:lnSpc>
              <a:buFont typeface="Wingdings" panose="05000000000000000000" charset="0"/>
              <a:buChar char="p"/>
            </a:pPr>
            <a:r>
              <a:rPr kumimoji="1" lang="zh-CN" altLang="zh-CN" sz="2400" b="1" dirty="0" smtClean="0">
                <a:latin typeface="Tahoma" panose="020B0604030504040204" pitchFamily="34" charset="0"/>
              </a:rPr>
              <a:t>而</a:t>
            </a:r>
            <a:r>
              <a:rPr kumimoji="1" lang="zh-CN" altLang="zh-CN" sz="2400" b="1" dirty="0">
                <a:latin typeface="Tahoma" panose="020B0604030504040204" pitchFamily="34" charset="0"/>
              </a:rPr>
              <a:t>对象的职责或行为 常常时通过</a:t>
            </a:r>
            <a:r>
              <a:rPr kumimoji="1" lang="zh-CN" altLang="zh-CN" sz="2400" b="1" dirty="0">
                <a:solidFill>
                  <a:srgbClr val="FF0000"/>
                </a:solidFill>
                <a:latin typeface="Tahoma" panose="020B0604030504040204" pitchFamily="34" charset="0"/>
              </a:rPr>
              <a:t>对象间的交互得到</a:t>
            </a:r>
            <a:r>
              <a:rPr kumimoji="1" lang="zh-CN" altLang="zh-CN" sz="2400" b="1" dirty="0">
                <a:latin typeface="Tahoma" panose="020B0604030504040204" pitchFamily="34" charset="0"/>
              </a:rPr>
              <a:t>的</a:t>
            </a:r>
            <a:endParaRPr lang="en-US" altLang="zh-CN" sz="2400" dirty="0"/>
          </a:p>
        </p:txBody>
      </p:sp>
      <p:pic>
        <p:nvPicPr>
          <p:cNvPr id="9" name="图片 8"/>
          <p:cNvPicPr>
            <a:picLocks noChangeAspect="1"/>
          </p:cNvPicPr>
          <p:nvPr/>
        </p:nvPicPr>
        <p:blipFill>
          <a:blip r:embed="rId1"/>
          <a:stretch>
            <a:fillRect/>
          </a:stretch>
        </p:blipFill>
        <p:spPr>
          <a:xfrm>
            <a:off x="4537842" y="879124"/>
            <a:ext cx="7520760" cy="5623496"/>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3278462"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顺序图的组合交互</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矩形 2"/>
          <p:cNvSpPr/>
          <p:nvPr/>
        </p:nvSpPr>
        <p:spPr>
          <a:xfrm>
            <a:off x="-72819" y="834702"/>
            <a:ext cx="10532435" cy="461665"/>
          </a:xfrm>
          <a:prstGeom prst="rect">
            <a:avLst/>
          </a:prstGeom>
        </p:spPr>
        <p:txBody>
          <a:bodyPr wrap="square">
            <a:spAutoFit/>
          </a:bodyPr>
          <a:lstStyle/>
          <a:p>
            <a:pPr lvl="1"/>
            <a:r>
              <a:rPr kumimoji="1" lang="en-US" altLang="zh-CN" sz="2400" b="1" dirty="0" smtClean="0">
                <a:solidFill>
                  <a:srgbClr val="FF0000"/>
                </a:solidFill>
                <a:latin typeface="Tahoma" panose="020B0604030504040204" pitchFamily="34" charset="0"/>
              </a:rPr>
              <a:t>2.loop</a:t>
            </a:r>
            <a:r>
              <a:rPr kumimoji="1" lang="zh-CN" altLang="en-US" sz="2400" b="1" dirty="0">
                <a:solidFill>
                  <a:srgbClr val="FF0000"/>
                </a:solidFill>
                <a:latin typeface="Tahoma" panose="020B0604030504040204" pitchFamily="34" charset="0"/>
              </a:rPr>
              <a:t>交互片段</a:t>
            </a:r>
            <a:r>
              <a:rPr kumimoji="1" lang="en-US" altLang="zh-CN" sz="2400" b="1" dirty="0">
                <a:solidFill>
                  <a:srgbClr val="FF0000"/>
                </a:solidFill>
                <a:latin typeface="Tahoma" panose="020B0604030504040204" pitchFamily="34" charset="0"/>
              </a:rPr>
              <a:t>---</a:t>
            </a:r>
            <a:r>
              <a:rPr kumimoji="1" lang="zh-CN" altLang="en-US" sz="2400" b="1" dirty="0">
                <a:solidFill>
                  <a:srgbClr val="FF0000"/>
                </a:solidFill>
                <a:latin typeface="Tahoma" panose="020B0604030504040204" pitchFamily="34" charset="0"/>
              </a:rPr>
              <a:t>（循环交互片段</a:t>
            </a:r>
            <a:r>
              <a:rPr kumimoji="1" lang="zh-CN" altLang="en-US" sz="2400" b="1" dirty="0" smtClean="0">
                <a:solidFill>
                  <a:srgbClr val="FF0000"/>
                </a:solidFill>
                <a:latin typeface="Tahoma" panose="020B0604030504040204" pitchFamily="34" charset="0"/>
              </a:rPr>
              <a:t>）</a:t>
            </a:r>
            <a:endParaRPr kumimoji="1" lang="zh-CN" altLang="en-US" sz="2400" b="1" dirty="0">
              <a:solidFill>
                <a:srgbClr val="FF0000"/>
              </a:solidFill>
              <a:latin typeface="Tahoma" panose="020B0604030504040204" pitchFamily="34" charset="0"/>
            </a:endParaRPr>
          </a:p>
        </p:txBody>
      </p:sp>
      <p:sp>
        <p:nvSpPr>
          <p:cNvPr id="4" name="矩形 3"/>
          <p:cNvSpPr/>
          <p:nvPr/>
        </p:nvSpPr>
        <p:spPr>
          <a:xfrm>
            <a:off x="185630" y="1935970"/>
            <a:ext cx="3882517" cy="1938992"/>
          </a:xfrm>
          <a:prstGeom prst="rect">
            <a:avLst/>
          </a:prstGeom>
        </p:spPr>
        <p:txBody>
          <a:bodyPr wrap="square">
            <a:spAutoFit/>
          </a:bodyPr>
          <a:lstStyle/>
          <a:p>
            <a:pPr lvl="1"/>
            <a:r>
              <a:rPr kumimoji="1" lang="zh-CN" altLang="en-US" sz="2000" b="1" dirty="0">
                <a:latin typeface="Tahoma" panose="020B0604030504040204" pitchFamily="34" charset="0"/>
              </a:rPr>
              <a:t>用</a:t>
            </a:r>
            <a:r>
              <a:rPr kumimoji="1" lang="en-US" altLang="zh-CN" sz="2000" b="1" dirty="0">
                <a:solidFill>
                  <a:srgbClr val="FF0000"/>
                </a:solidFill>
                <a:latin typeface="Tahoma" panose="020B0604030504040204" pitchFamily="34" charset="0"/>
              </a:rPr>
              <a:t>loop</a:t>
            </a:r>
            <a:r>
              <a:rPr kumimoji="1" lang="zh-CN" altLang="en-US" sz="2000" b="1" dirty="0">
                <a:solidFill>
                  <a:srgbClr val="FF0000"/>
                </a:solidFill>
                <a:latin typeface="Tahoma" panose="020B0604030504040204" pitchFamily="34" charset="0"/>
              </a:rPr>
              <a:t>操作符</a:t>
            </a:r>
            <a:r>
              <a:rPr kumimoji="1" lang="zh-CN" altLang="en-US" sz="2000" b="1" dirty="0">
                <a:latin typeface="Tahoma" panose="020B0604030504040204" pitchFamily="34" charset="0"/>
              </a:rPr>
              <a:t>来表 示交互判断，表明 该片段内的交互被 循环执行多次，</a:t>
            </a:r>
            <a:r>
              <a:rPr kumimoji="1" lang="zh-CN" altLang="en-US" sz="2000" b="1" dirty="0" smtClean="0">
                <a:latin typeface="Tahoma" panose="020B0604030504040204" pitchFamily="34" charset="0"/>
              </a:rPr>
              <a:t>而具体</a:t>
            </a:r>
            <a:r>
              <a:rPr kumimoji="1" lang="zh-CN" altLang="en-US" sz="2000" b="1" dirty="0">
                <a:latin typeface="Tahoma" panose="020B0604030504040204" pitchFamily="34" charset="0"/>
              </a:rPr>
              <a:t>的次数由</a:t>
            </a:r>
            <a:r>
              <a:rPr kumimoji="1" lang="zh-CN" altLang="en-US" sz="2000" b="1" dirty="0" smtClean="0">
                <a:solidFill>
                  <a:srgbClr val="FF0000"/>
                </a:solidFill>
                <a:latin typeface="Tahoma" panose="020B0604030504040204" pitchFamily="34" charset="0"/>
              </a:rPr>
              <a:t>循环次数</a:t>
            </a:r>
            <a:r>
              <a:rPr kumimoji="1" lang="zh-CN" altLang="en-US" sz="2000" b="1" dirty="0">
                <a:solidFill>
                  <a:srgbClr val="FF0000"/>
                </a:solidFill>
                <a:latin typeface="Tahoma" panose="020B0604030504040204" pitchFamily="34" charset="0"/>
              </a:rPr>
              <a:t>和监护条件</a:t>
            </a:r>
            <a:r>
              <a:rPr kumimoji="1" lang="zh-CN" altLang="en-US" sz="2000" b="1" dirty="0">
                <a:latin typeface="Tahoma" panose="020B0604030504040204" pitchFamily="34" charset="0"/>
              </a:rPr>
              <a:t>表 达式来</a:t>
            </a:r>
            <a:r>
              <a:rPr kumimoji="1" lang="zh-CN" altLang="en-US" sz="2000" b="1" dirty="0" smtClean="0">
                <a:latin typeface="Tahoma" panose="020B0604030504040204" pitchFamily="34" charset="0"/>
              </a:rPr>
              <a:t>说明</a:t>
            </a:r>
            <a:r>
              <a:rPr kumimoji="1" lang="zh-CN" altLang="en-US" sz="2000" b="1" dirty="0" smtClean="0">
                <a:solidFill>
                  <a:srgbClr val="FF0000"/>
                </a:solidFill>
                <a:latin typeface="Tahoma" panose="020B0604030504040204" pitchFamily="34" charset="0"/>
              </a:rPr>
              <a:t>（监护条件为真，执行）</a:t>
            </a:r>
            <a:endParaRPr kumimoji="1" lang="zh-CN" altLang="en-US" sz="2000" b="1" dirty="0">
              <a:solidFill>
                <a:srgbClr val="FF0000"/>
              </a:solidFill>
              <a:latin typeface="Tahoma" panose="020B0604030504040204" pitchFamily="34" charset="0"/>
            </a:endParaRPr>
          </a:p>
        </p:txBody>
      </p:sp>
      <p:pic>
        <p:nvPicPr>
          <p:cNvPr id="5" name="图片 4"/>
          <p:cNvPicPr>
            <a:picLocks noChangeAspect="1"/>
          </p:cNvPicPr>
          <p:nvPr/>
        </p:nvPicPr>
        <p:blipFill>
          <a:blip r:embed="rId1"/>
          <a:stretch>
            <a:fillRect/>
          </a:stretch>
        </p:blipFill>
        <p:spPr>
          <a:xfrm>
            <a:off x="4171185" y="1346374"/>
            <a:ext cx="6356786" cy="5057177"/>
          </a:xfrm>
          <a:prstGeom prst="rect">
            <a:avLst/>
          </a:prstGeom>
        </p:spPr>
      </p:pic>
      <p:sp>
        <p:nvSpPr>
          <p:cNvPr id="6" name="矩形标注 5"/>
          <p:cNvSpPr/>
          <p:nvPr/>
        </p:nvSpPr>
        <p:spPr>
          <a:xfrm>
            <a:off x="475861" y="4648795"/>
            <a:ext cx="3965019" cy="1792079"/>
          </a:xfrm>
          <a:prstGeom prst="wedgeRectCallout">
            <a:avLst>
              <a:gd name="adj1" fmla="val 57255"/>
              <a:gd name="adj2" fmla="val -108226"/>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sz="2400" dirty="0"/>
              <a:t>（</a:t>
            </a:r>
            <a:r>
              <a:rPr lang="en-US" altLang="zh-CN" sz="2400" dirty="0"/>
              <a:t>1</a:t>
            </a:r>
            <a:r>
              <a:rPr lang="zh-CN" altLang="en-US" sz="2400" dirty="0"/>
              <a:t>）</a:t>
            </a:r>
            <a:r>
              <a:rPr lang="en-US" altLang="zh-CN" sz="2400" dirty="0"/>
              <a:t>loop(</a:t>
            </a:r>
            <a:r>
              <a:rPr lang="en-US" altLang="zh-CN" sz="2400" dirty="0" err="1">
                <a:solidFill>
                  <a:srgbClr val="FF0000"/>
                </a:solidFill>
              </a:rPr>
              <a:t>minint</a:t>
            </a:r>
            <a:r>
              <a:rPr lang="zh-CN" altLang="en-US" sz="2400" dirty="0">
                <a:solidFill>
                  <a:srgbClr val="FF0000"/>
                </a:solidFill>
              </a:rPr>
              <a:t>，</a:t>
            </a:r>
            <a:r>
              <a:rPr lang="en-US" altLang="zh-CN" sz="2400" dirty="0" err="1">
                <a:solidFill>
                  <a:srgbClr val="FF0000"/>
                </a:solidFill>
              </a:rPr>
              <a:t>maxint</a:t>
            </a:r>
            <a:r>
              <a:rPr lang="en-US" altLang="zh-CN" sz="2400" dirty="0"/>
              <a:t>) </a:t>
            </a:r>
            <a:r>
              <a:rPr lang="en-US" altLang="zh-CN" sz="2400" dirty="0" err="1">
                <a:solidFill>
                  <a:srgbClr val="FF0000"/>
                </a:solidFill>
              </a:rPr>
              <a:t>minint</a:t>
            </a:r>
            <a:r>
              <a:rPr lang="zh-CN" altLang="en-US" sz="2400" dirty="0"/>
              <a:t>表示循环的最小次数 </a:t>
            </a:r>
            <a:r>
              <a:rPr lang="en-US" altLang="zh-CN" sz="2400" dirty="0" err="1">
                <a:solidFill>
                  <a:srgbClr val="FF0000"/>
                </a:solidFill>
              </a:rPr>
              <a:t>maxint</a:t>
            </a:r>
            <a:r>
              <a:rPr lang="zh-CN" altLang="en-US" sz="2400" dirty="0"/>
              <a:t>表示循环的最多次数</a:t>
            </a:r>
            <a:endParaRPr lang="zh-CN" altLang="en-US" sz="2400" dirty="0"/>
          </a:p>
          <a:p>
            <a:pPr algn="ctr"/>
            <a:endParaRPr lang="zh-CN" altLang="en-US" dirty="0"/>
          </a:p>
        </p:txBody>
      </p:sp>
      <p:sp>
        <p:nvSpPr>
          <p:cNvPr id="7" name="文本框 6"/>
          <p:cNvSpPr txBox="1"/>
          <p:nvPr/>
        </p:nvSpPr>
        <p:spPr>
          <a:xfrm>
            <a:off x="6232849" y="989138"/>
            <a:ext cx="2339102" cy="461665"/>
          </a:xfrm>
          <a:prstGeom prst="rect">
            <a:avLst/>
          </a:prstGeom>
          <a:noFill/>
        </p:spPr>
        <p:txBody>
          <a:bodyPr wrap="none" rtlCol="0">
            <a:spAutoFit/>
          </a:bodyPr>
          <a:lstStyle/>
          <a:p>
            <a:r>
              <a:rPr lang="zh-CN" altLang="en-US" sz="2400" dirty="0" smtClean="0"/>
              <a:t>循环运算迭代器</a:t>
            </a:r>
            <a:endParaRPr lang="zh-CN" altLang="en-US" sz="2400"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3278462"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顺序图的组合交互</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矩形 2"/>
          <p:cNvSpPr/>
          <p:nvPr/>
        </p:nvSpPr>
        <p:spPr>
          <a:xfrm>
            <a:off x="-72819" y="834702"/>
            <a:ext cx="10532435" cy="461665"/>
          </a:xfrm>
          <a:prstGeom prst="rect">
            <a:avLst/>
          </a:prstGeom>
        </p:spPr>
        <p:txBody>
          <a:bodyPr wrap="square">
            <a:spAutoFit/>
          </a:bodyPr>
          <a:lstStyle/>
          <a:p>
            <a:pPr lvl="1"/>
            <a:r>
              <a:rPr kumimoji="1" lang="en-US" altLang="zh-CN" sz="2400" b="1" dirty="0" smtClean="0">
                <a:solidFill>
                  <a:srgbClr val="FF0000"/>
                </a:solidFill>
                <a:latin typeface="Tahoma" panose="020B0604030504040204" pitchFamily="34" charset="0"/>
              </a:rPr>
              <a:t>2.loop</a:t>
            </a:r>
            <a:r>
              <a:rPr kumimoji="1" lang="zh-CN" altLang="en-US" sz="2400" b="1" dirty="0">
                <a:solidFill>
                  <a:srgbClr val="FF0000"/>
                </a:solidFill>
                <a:latin typeface="Tahoma" panose="020B0604030504040204" pitchFamily="34" charset="0"/>
              </a:rPr>
              <a:t>交互片段</a:t>
            </a:r>
            <a:r>
              <a:rPr kumimoji="1" lang="en-US" altLang="zh-CN" sz="2400" b="1" dirty="0">
                <a:solidFill>
                  <a:srgbClr val="FF0000"/>
                </a:solidFill>
                <a:latin typeface="Tahoma" panose="020B0604030504040204" pitchFamily="34" charset="0"/>
              </a:rPr>
              <a:t>---</a:t>
            </a:r>
            <a:r>
              <a:rPr kumimoji="1" lang="zh-CN" altLang="en-US" sz="2400" b="1" dirty="0">
                <a:solidFill>
                  <a:srgbClr val="FF0000"/>
                </a:solidFill>
                <a:latin typeface="Tahoma" panose="020B0604030504040204" pitchFamily="34" charset="0"/>
              </a:rPr>
              <a:t>（循环交互片段</a:t>
            </a:r>
            <a:r>
              <a:rPr kumimoji="1" lang="zh-CN" altLang="en-US" sz="2400" b="1" dirty="0" smtClean="0">
                <a:solidFill>
                  <a:srgbClr val="FF0000"/>
                </a:solidFill>
                <a:latin typeface="Tahoma" panose="020B0604030504040204" pitchFamily="34" charset="0"/>
              </a:rPr>
              <a:t>）</a:t>
            </a:r>
            <a:endParaRPr kumimoji="1" lang="zh-CN" altLang="en-US" sz="2400" b="1" dirty="0">
              <a:solidFill>
                <a:srgbClr val="FF0000"/>
              </a:solidFill>
              <a:latin typeface="Tahoma" panose="020B0604030504040204" pitchFamily="34" charset="0"/>
            </a:endParaRPr>
          </a:p>
        </p:txBody>
      </p:sp>
      <p:sp>
        <p:nvSpPr>
          <p:cNvPr id="4" name="矩形 3"/>
          <p:cNvSpPr/>
          <p:nvPr/>
        </p:nvSpPr>
        <p:spPr>
          <a:xfrm>
            <a:off x="185629" y="1390595"/>
            <a:ext cx="3882517" cy="461665"/>
          </a:xfrm>
          <a:prstGeom prst="rect">
            <a:avLst/>
          </a:prstGeom>
        </p:spPr>
        <p:txBody>
          <a:bodyPr wrap="square">
            <a:spAutoFit/>
          </a:bodyPr>
          <a:lstStyle/>
          <a:p>
            <a:pPr lvl="1"/>
            <a:r>
              <a:rPr kumimoji="1" lang="zh-CN" altLang="en-US" sz="2400" b="1" dirty="0">
                <a:latin typeface="Tahoma" panose="020B0604030504040204" pitchFamily="34" charset="0"/>
              </a:rPr>
              <a:t>（</a:t>
            </a:r>
            <a:r>
              <a:rPr kumimoji="1" lang="en-US" altLang="zh-CN" sz="2400" b="1" dirty="0">
                <a:latin typeface="Tahoma" panose="020B0604030504040204" pitchFamily="34" charset="0"/>
              </a:rPr>
              <a:t>2</a:t>
            </a:r>
            <a:r>
              <a:rPr kumimoji="1" lang="zh-CN" altLang="en-US" sz="2400" b="1" dirty="0">
                <a:latin typeface="Tahoma" panose="020B0604030504040204" pitchFamily="34" charset="0"/>
              </a:rPr>
              <a:t>）</a:t>
            </a:r>
            <a:r>
              <a:rPr kumimoji="1" lang="en-US" altLang="zh-CN" sz="2400" b="1" dirty="0">
                <a:latin typeface="Tahoma" panose="020B0604030504040204" pitchFamily="34" charset="0"/>
              </a:rPr>
              <a:t>loop(</a:t>
            </a:r>
            <a:r>
              <a:rPr kumimoji="1" lang="en-US" altLang="zh-CN" sz="2400" b="1" dirty="0" err="1">
                <a:latin typeface="Tahoma" panose="020B0604030504040204" pitchFamily="34" charset="0"/>
              </a:rPr>
              <a:t>minint</a:t>
            </a:r>
            <a:r>
              <a:rPr kumimoji="1" lang="en-US" altLang="zh-CN" sz="2400" b="1" dirty="0">
                <a:latin typeface="Tahoma" panose="020B0604030504040204" pitchFamily="34" charset="0"/>
              </a:rPr>
              <a:t>)</a:t>
            </a:r>
            <a:endParaRPr kumimoji="1" lang="en-US" altLang="zh-CN" sz="2400" b="1" dirty="0">
              <a:latin typeface="Tahoma" panose="020B0604030504040204" pitchFamily="34" charset="0"/>
            </a:endParaRPr>
          </a:p>
        </p:txBody>
      </p:sp>
      <p:pic>
        <p:nvPicPr>
          <p:cNvPr id="5" name="图片 4"/>
          <p:cNvPicPr>
            <a:picLocks noChangeAspect="1"/>
          </p:cNvPicPr>
          <p:nvPr/>
        </p:nvPicPr>
        <p:blipFill>
          <a:blip r:embed="rId1"/>
          <a:stretch>
            <a:fillRect/>
          </a:stretch>
        </p:blipFill>
        <p:spPr>
          <a:xfrm>
            <a:off x="1291730" y="2024880"/>
            <a:ext cx="2088061" cy="1874682"/>
          </a:xfrm>
          <a:prstGeom prst="rect">
            <a:avLst/>
          </a:prstGeom>
        </p:spPr>
      </p:pic>
      <p:sp>
        <p:nvSpPr>
          <p:cNvPr id="6" name="矩形 5"/>
          <p:cNvSpPr/>
          <p:nvPr/>
        </p:nvSpPr>
        <p:spPr>
          <a:xfrm>
            <a:off x="5944164" y="1417710"/>
            <a:ext cx="3882517" cy="461665"/>
          </a:xfrm>
          <a:prstGeom prst="rect">
            <a:avLst/>
          </a:prstGeom>
        </p:spPr>
        <p:txBody>
          <a:bodyPr wrap="square">
            <a:spAutoFit/>
          </a:bodyPr>
          <a:lstStyle/>
          <a:p>
            <a:pPr lvl="1"/>
            <a:r>
              <a:rPr kumimoji="1" lang="zh-CN" altLang="en-US" sz="2400" b="1" dirty="0">
                <a:latin typeface="Tahoma" panose="020B0604030504040204" pitchFamily="34" charset="0"/>
              </a:rPr>
              <a:t>（</a:t>
            </a:r>
            <a:r>
              <a:rPr kumimoji="1" lang="en-US" altLang="zh-CN" sz="2400" b="1" dirty="0">
                <a:latin typeface="Tahoma" panose="020B0604030504040204" pitchFamily="34" charset="0"/>
              </a:rPr>
              <a:t>3</a:t>
            </a:r>
            <a:r>
              <a:rPr kumimoji="1" lang="zh-CN" altLang="en-US" sz="2400" b="1" dirty="0">
                <a:latin typeface="Tahoma" panose="020B0604030504040204" pitchFamily="34" charset="0"/>
              </a:rPr>
              <a:t>）</a:t>
            </a:r>
            <a:r>
              <a:rPr kumimoji="1" lang="en-US" altLang="zh-CN" sz="2400" b="1" dirty="0">
                <a:latin typeface="Tahoma" panose="020B0604030504040204" pitchFamily="34" charset="0"/>
              </a:rPr>
              <a:t>loop</a:t>
            </a:r>
            <a:endParaRPr kumimoji="1" lang="en-US" altLang="zh-CN" sz="2400" b="1" dirty="0">
              <a:latin typeface="Tahoma" panose="020B0604030504040204" pitchFamily="34" charset="0"/>
            </a:endParaRPr>
          </a:p>
        </p:txBody>
      </p:sp>
      <p:pic>
        <p:nvPicPr>
          <p:cNvPr id="7" name="图片 6"/>
          <p:cNvPicPr>
            <a:picLocks noChangeAspect="1"/>
          </p:cNvPicPr>
          <p:nvPr/>
        </p:nvPicPr>
        <p:blipFill>
          <a:blip r:embed="rId2"/>
          <a:stretch>
            <a:fillRect/>
          </a:stretch>
        </p:blipFill>
        <p:spPr>
          <a:xfrm>
            <a:off x="6564115" y="2056113"/>
            <a:ext cx="2293819" cy="1615580"/>
          </a:xfrm>
          <a:prstGeom prst="rect">
            <a:avLst/>
          </a:prstGeom>
        </p:spPr>
      </p:pic>
      <p:sp>
        <p:nvSpPr>
          <p:cNvPr id="8" name="矩形 7"/>
          <p:cNvSpPr/>
          <p:nvPr/>
        </p:nvSpPr>
        <p:spPr>
          <a:xfrm>
            <a:off x="301579" y="4156237"/>
            <a:ext cx="6579065" cy="461665"/>
          </a:xfrm>
          <a:prstGeom prst="rect">
            <a:avLst/>
          </a:prstGeom>
        </p:spPr>
        <p:txBody>
          <a:bodyPr wrap="square">
            <a:spAutoFit/>
          </a:bodyPr>
          <a:lstStyle/>
          <a:p>
            <a:pPr lvl="1"/>
            <a:r>
              <a:rPr kumimoji="1" lang="zh-CN" altLang="en-US" sz="2400" b="1" dirty="0" smtClean="0">
                <a:latin typeface="Tahoma" panose="020B0604030504040204" pitchFamily="34" charset="0"/>
              </a:rPr>
              <a:t>（</a:t>
            </a:r>
            <a:r>
              <a:rPr kumimoji="1" lang="en-US" altLang="zh-CN" sz="2400" b="1" dirty="0">
                <a:latin typeface="Tahoma" panose="020B0604030504040204" pitchFamily="34" charset="0"/>
              </a:rPr>
              <a:t>4</a:t>
            </a:r>
            <a:r>
              <a:rPr kumimoji="1" lang="zh-CN" altLang="en-US" sz="2400" b="1" dirty="0" smtClean="0">
                <a:latin typeface="Tahoma" panose="020B0604030504040204" pitchFamily="34" charset="0"/>
              </a:rPr>
              <a:t>）</a:t>
            </a:r>
            <a:r>
              <a:rPr kumimoji="1" lang="en-US" altLang="zh-CN" sz="2400" b="1" dirty="0" smtClean="0">
                <a:latin typeface="Tahoma" panose="020B0604030504040204" pitchFamily="34" charset="0"/>
              </a:rPr>
              <a:t>loop(</a:t>
            </a:r>
            <a:r>
              <a:rPr kumimoji="1" lang="en-US" altLang="zh-CN" sz="2400" b="1" dirty="0" err="1" smtClean="0">
                <a:latin typeface="Tahoma" panose="020B0604030504040204" pitchFamily="34" charset="0"/>
              </a:rPr>
              <a:t>minint</a:t>
            </a:r>
            <a:r>
              <a:rPr kumimoji="1" lang="zh-CN" altLang="en-US" sz="2400" b="1" dirty="0">
                <a:latin typeface="Tahoma" panose="020B0604030504040204" pitchFamily="34" charset="0"/>
              </a:rPr>
              <a:t>，</a:t>
            </a:r>
            <a:r>
              <a:rPr kumimoji="1" lang="en-US" altLang="zh-CN" sz="2400" b="1" dirty="0" err="1">
                <a:latin typeface="Tahoma" panose="020B0604030504040204" pitchFamily="34" charset="0"/>
              </a:rPr>
              <a:t>maxint</a:t>
            </a:r>
            <a:r>
              <a:rPr kumimoji="1" lang="en-US" altLang="zh-CN" sz="2400" b="1" dirty="0">
                <a:latin typeface="Tahoma" panose="020B0604030504040204" pitchFamily="34" charset="0"/>
              </a:rPr>
              <a:t>) +</a:t>
            </a:r>
            <a:r>
              <a:rPr kumimoji="1" lang="zh-CN" altLang="en-US" sz="2400" b="1" dirty="0">
                <a:latin typeface="Tahoma" panose="020B0604030504040204" pitchFamily="34" charset="0"/>
              </a:rPr>
              <a:t>监护条件</a:t>
            </a:r>
            <a:endParaRPr kumimoji="1" lang="en-US" altLang="zh-CN" sz="2400" b="1" dirty="0">
              <a:latin typeface="Tahoma" panose="020B0604030504040204" pitchFamily="34" charset="0"/>
            </a:endParaRPr>
          </a:p>
        </p:txBody>
      </p:sp>
      <p:pic>
        <p:nvPicPr>
          <p:cNvPr id="9" name="图片 8"/>
          <p:cNvPicPr>
            <a:picLocks noChangeAspect="1"/>
          </p:cNvPicPr>
          <p:nvPr/>
        </p:nvPicPr>
        <p:blipFill>
          <a:blip r:embed="rId3"/>
          <a:stretch>
            <a:fillRect/>
          </a:stretch>
        </p:blipFill>
        <p:spPr>
          <a:xfrm>
            <a:off x="3505804" y="4652736"/>
            <a:ext cx="2591025" cy="2194750"/>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3278462"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顺序图的组合交互</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4737833" y="921281"/>
            <a:ext cx="4788722" cy="5905168"/>
          </a:xfrm>
          <a:prstGeom prst="rect">
            <a:avLst/>
          </a:prstGeom>
        </p:spPr>
      </p:pic>
      <p:sp>
        <p:nvSpPr>
          <p:cNvPr id="4" name="矩形 3"/>
          <p:cNvSpPr/>
          <p:nvPr/>
        </p:nvSpPr>
        <p:spPr>
          <a:xfrm>
            <a:off x="-72819" y="834702"/>
            <a:ext cx="10532435" cy="461665"/>
          </a:xfrm>
          <a:prstGeom prst="rect">
            <a:avLst/>
          </a:prstGeom>
        </p:spPr>
        <p:txBody>
          <a:bodyPr wrap="square">
            <a:spAutoFit/>
          </a:bodyPr>
          <a:lstStyle/>
          <a:p>
            <a:pPr lvl="1"/>
            <a:r>
              <a:rPr kumimoji="1" lang="en-US" altLang="zh-CN" sz="2400" b="1" dirty="0">
                <a:solidFill>
                  <a:srgbClr val="FF0000"/>
                </a:solidFill>
                <a:latin typeface="Tahoma" panose="020B0604030504040204" pitchFamily="34" charset="0"/>
              </a:rPr>
              <a:t>loop </a:t>
            </a:r>
            <a:r>
              <a:rPr kumimoji="1" lang="zh-CN" altLang="en-US" sz="2400" b="1" dirty="0" smtClean="0">
                <a:solidFill>
                  <a:srgbClr val="FF0000"/>
                </a:solidFill>
                <a:latin typeface="Tahoma" panose="020B0604030504040204" pitchFamily="34" charset="0"/>
              </a:rPr>
              <a:t>实例</a:t>
            </a:r>
            <a:endParaRPr kumimoji="1" lang="zh-CN" altLang="en-US" sz="2400" b="1" dirty="0">
              <a:solidFill>
                <a:srgbClr val="FF0000"/>
              </a:solidFill>
              <a:latin typeface="Tahoma" panose="020B0604030504040204" pitchFamily="34" charset="0"/>
            </a:endParaRPr>
          </a:p>
        </p:txBody>
      </p:sp>
      <p:sp>
        <p:nvSpPr>
          <p:cNvPr id="5" name="矩形标注 4"/>
          <p:cNvSpPr/>
          <p:nvPr/>
        </p:nvSpPr>
        <p:spPr>
          <a:xfrm>
            <a:off x="470687" y="2009428"/>
            <a:ext cx="3965019" cy="1545535"/>
          </a:xfrm>
          <a:prstGeom prst="wedgeRectCallout">
            <a:avLst>
              <a:gd name="adj1" fmla="val 69021"/>
              <a:gd name="adj2" fmla="val 35597"/>
            </a:avLst>
          </a:prstGeom>
        </p:spPr>
        <p:style>
          <a:lnRef idx="1">
            <a:schemeClr val="accent4"/>
          </a:lnRef>
          <a:fillRef idx="2">
            <a:schemeClr val="accent4"/>
          </a:fillRef>
          <a:effectRef idx="1">
            <a:schemeClr val="accent4"/>
          </a:effectRef>
          <a:fontRef idx="minor">
            <a:schemeClr val="dk1"/>
          </a:fontRef>
        </p:style>
        <p:txBody>
          <a:bodyPr rtlCol="0" anchor="ctr"/>
          <a:lstStyle/>
          <a:p>
            <a:r>
              <a:rPr lang="zh-CN" altLang="en-US" sz="2400" dirty="0">
                <a:solidFill>
                  <a:srgbClr val="FF0000"/>
                </a:solidFill>
              </a:rPr>
              <a:t>至少执行</a:t>
            </a:r>
            <a:r>
              <a:rPr lang="en-US" altLang="zh-CN" sz="2400" dirty="0">
                <a:solidFill>
                  <a:srgbClr val="FF0000"/>
                </a:solidFill>
              </a:rPr>
              <a:t>4</a:t>
            </a:r>
            <a:r>
              <a:rPr lang="zh-CN" altLang="en-US" sz="2400" dirty="0">
                <a:solidFill>
                  <a:srgbClr val="FF0000"/>
                </a:solidFill>
              </a:rPr>
              <a:t>次循环，每次输入一数字，即</a:t>
            </a:r>
            <a:r>
              <a:rPr lang="en-US" altLang="zh-CN" sz="2400" dirty="0">
                <a:solidFill>
                  <a:srgbClr val="FF0000"/>
                </a:solidFill>
              </a:rPr>
              <a:t>loop</a:t>
            </a:r>
            <a:r>
              <a:rPr lang="zh-CN" altLang="en-US" sz="2400" dirty="0">
                <a:solidFill>
                  <a:srgbClr val="FF0000"/>
                </a:solidFill>
              </a:rPr>
              <a:t>组合片段至少输入</a:t>
            </a:r>
            <a:r>
              <a:rPr lang="en-US" altLang="zh-CN" sz="2400" dirty="0">
                <a:solidFill>
                  <a:srgbClr val="FF0000"/>
                </a:solidFill>
              </a:rPr>
              <a:t>4</a:t>
            </a:r>
            <a:r>
              <a:rPr lang="zh-CN" altLang="en-US" sz="2400" dirty="0">
                <a:solidFill>
                  <a:srgbClr val="FF0000"/>
                </a:solidFill>
              </a:rPr>
              <a:t>个</a:t>
            </a:r>
            <a:r>
              <a:rPr lang="zh-CN" altLang="en-US" sz="2400" dirty="0" smtClean="0">
                <a:solidFill>
                  <a:srgbClr val="FF0000"/>
                </a:solidFill>
              </a:rPr>
              <a:t>数字</a:t>
            </a:r>
            <a:endParaRPr lang="zh-CN" altLang="en-US" sz="2400" dirty="0">
              <a:solidFill>
                <a:srgbClr val="FF0000"/>
              </a:solidFill>
            </a:endParaRPr>
          </a:p>
        </p:txBody>
      </p:sp>
      <p:sp>
        <p:nvSpPr>
          <p:cNvPr id="6" name="矩形标注 5"/>
          <p:cNvSpPr/>
          <p:nvPr/>
        </p:nvSpPr>
        <p:spPr>
          <a:xfrm>
            <a:off x="470687" y="3720040"/>
            <a:ext cx="3965019" cy="1545535"/>
          </a:xfrm>
          <a:prstGeom prst="wedgeRectCallout">
            <a:avLst>
              <a:gd name="adj1" fmla="val 63609"/>
              <a:gd name="adj2" fmla="val 1789"/>
            </a:avLst>
          </a:prstGeom>
        </p:spPr>
        <p:style>
          <a:lnRef idx="1">
            <a:schemeClr val="accent4"/>
          </a:lnRef>
          <a:fillRef idx="2">
            <a:schemeClr val="accent4"/>
          </a:fillRef>
          <a:effectRef idx="1">
            <a:schemeClr val="accent4"/>
          </a:effectRef>
          <a:fontRef idx="minor">
            <a:schemeClr val="dk1"/>
          </a:fontRef>
        </p:style>
        <p:txBody>
          <a:bodyPr rtlCol="0" anchor="ctr"/>
          <a:lstStyle/>
          <a:p>
            <a:r>
              <a:rPr lang="zh-CN" altLang="en-US" sz="2400" dirty="0">
                <a:solidFill>
                  <a:srgbClr val="FF0000"/>
                </a:solidFill>
              </a:rPr>
              <a:t>当</a:t>
            </a:r>
            <a:r>
              <a:rPr lang="en-US" altLang="zh-CN" sz="2400" dirty="0">
                <a:solidFill>
                  <a:srgbClr val="FF0000"/>
                </a:solidFill>
              </a:rPr>
              <a:t>wrong Pin</a:t>
            </a:r>
            <a:r>
              <a:rPr lang="zh-CN" altLang="en-US" sz="2400" dirty="0">
                <a:solidFill>
                  <a:srgbClr val="FF0000"/>
                </a:solidFill>
              </a:rPr>
              <a:t>条件成立，执 行循环体，不成立不执行， 循环体最多执行</a:t>
            </a:r>
            <a:r>
              <a:rPr lang="en-US" altLang="zh-CN" sz="2400" dirty="0">
                <a:solidFill>
                  <a:srgbClr val="FF0000"/>
                </a:solidFill>
              </a:rPr>
              <a:t>2</a:t>
            </a:r>
            <a:r>
              <a:rPr lang="zh-CN" altLang="en-US" sz="2400" dirty="0">
                <a:solidFill>
                  <a:srgbClr val="FF0000"/>
                </a:solidFill>
              </a:rPr>
              <a:t>次 </a:t>
            </a:r>
            <a:endParaRPr lang="zh-CN" altLang="en-US" sz="2400" dirty="0">
              <a:solidFill>
                <a:srgbClr val="FF0000"/>
              </a:solidFill>
            </a:endParaRPr>
          </a:p>
        </p:txBody>
      </p:sp>
      <p:sp>
        <p:nvSpPr>
          <p:cNvPr id="7" name="矩形 6"/>
          <p:cNvSpPr/>
          <p:nvPr/>
        </p:nvSpPr>
        <p:spPr>
          <a:xfrm>
            <a:off x="185630" y="5740599"/>
            <a:ext cx="4602542" cy="400110"/>
          </a:xfrm>
          <a:prstGeom prst="rect">
            <a:avLst/>
          </a:prstGeom>
        </p:spPr>
        <p:txBody>
          <a:bodyPr wrap="none">
            <a:spAutoFit/>
          </a:bodyPr>
          <a:lstStyle/>
          <a:p>
            <a:r>
              <a:rPr lang="zh-CN" altLang="en-US" sz="2000" dirty="0">
                <a:solidFill>
                  <a:srgbClr val="FF0000"/>
                </a:solidFill>
              </a:rPr>
              <a:t>思考： 和我们生活中的什么业务相似？</a:t>
            </a:r>
            <a:endParaRPr lang="zh-CN" altLang="en-US" sz="2000" dirty="0">
              <a:solidFill>
                <a:srgbClr val="FF0000"/>
              </a:solidFill>
            </a:endParaRPr>
          </a:p>
        </p:txBody>
      </p:sp>
      <p:pic>
        <p:nvPicPr>
          <p:cNvPr id="2" name="图片 1"/>
          <p:cNvPicPr>
            <a:picLocks noChangeAspect="1"/>
          </p:cNvPicPr>
          <p:nvPr/>
        </p:nvPicPr>
        <p:blipFill>
          <a:blip r:embed="rId2"/>
          <a:stretch>
            <a:fillRect/>
          </a:stretch>
        </p:blipFill>
        <p:spPr>
          <a:xfrm>
            <a:off x="9975850" y="2615565"/>
            <a:ext cx="2028825" cy="1838325"/>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3278462"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顺序图的组合交互</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6" name="矩形 5"/>
          <p:cNvSpPr/>
          <p:nvPr/>
        </p:nvSpPr>
        <p:spPr>
          <a:xfrm>
            <a:off x="-72819" y="834702"/>
            <a:ext cx="10532435" cy="461665"/>
          </a:xfrm>
          <a:prstGeom prst="rect">
            <a:avLst/>
          </a:prstGeom>
        </p:spPr>
        <p:txBody>
          <a:bodyPr wrap="square">
            <a:spAutoFit/>
          </a:bodyPr>
          <a:lstStyle/>
          <a:p>
            <a:pPr lvl="1"/>
            <a:r>
              <a:rPr kumimoji="1" lang="en-US" altLang="zh-CN" sz="2400" b="1" dirty="0" smtClean="0">
                <a:solidFill>
                  <a:srgbClr val="FF0000"/>
                </a:solidFill>
                <a:latin typeface="Tahoma" panose="020B0604030504040204" pitchFamily="34" charset="0"/>
              </a:rPr>
              <a:t>3.opt </a:t>
            </a:r>
            <a:r>
              <a:rPr kumimoji="1" lang="zh-CN" altLang="en-US" sz="2400" b="1" dirty="0">
                <a:solidFill>
                  <a:srgbClr val="FF0000"/>
                </a:solidFill>
                <a:latin typeface="Tahoma" panose="020B0604030504040204" pitchFamily="34" charset="0"/>
              </a:rPr>
              <a:t>和</a:t>
            </a:r>
            <a:r>
              <a:rPr kumimoji="1" lang="en-US" altLang="zh-CN" sz="2400" b="1" dirty="0">
                <a:solidFill>
                  <a:srgbClr val="FF0000"/>
                </a:solidFill>
                <a:latin typeface="Tahoma" panose="020B0604030504040204" pitchFamily="34" charset="0"/>
              </a:rPr>
              <a:t>alt</a:t>
            </a:r>
            <a:r>
              <a:rPr kumimoji="1" lang="zh-CN" altLang="en-US" sz="2400" b="1" dirty="0">
                <a:solidFill>
                  <a:srgbClr val="FF0000"/>
                </a:solidFill>
                <a:latin typeface="Tahoma" panose="020B0604030504040204" pitchFamily="34" charset="0"/>
              </a:rPr>
              <a:t>交互片段</a:t>
            </a:r>
            <a:r>
              <a:rPr kumimoji="1" lang="en-US" altLang="zh-CN" sz="2400" b="1" dirty="0">
                <a:solidFill>
                  <a:srgbClr val="FF0000"/>
                </a:solidFill>
                <a:latin typeface="Tahoma" panose="020B0604030504040204" pitchFamily="34" charset="0"/>
              </a:rPr>
              <a:t>---</a:t>
            </a:r>
            <a:r>
              <a:rPr kumimoji="1" lang="zh-CN" altLang="en-US" sz="2400" b="1" dirty="0">
                <a:solidFill>
                  <a:srgbClr val="FF0000"/>
                </a:solidFill>
                <a:latin typeface="Tahoma" panose="020B0604030504040204" pitchFamily="34" charset="0"/>
              </a:rPr>
              <a:t>（表示分支</a:t>
            </a:r>
            <a:r>
              <a:rPr kumimoji="1" lang="zh-CN" altLang="en-US" sz="2400" b="1" dirty="0" smtClean="0">
                <a:solidFill>
                  <a:srgbClr val="FF0000"/>
                </a:solidFill>
                <a:latin typeface="Tahoma" panose="020B0604030504040204" pitchFamily="34" charset="0"/>
              </a:rPr>
              <a:t>）</a:t>
            </a:r>
            <a:endParaRPr kumimoji="1" lang="zh-CN" altLang="en-US" sz="2400" b="1" dirty="0">
              <a:solidFill>
                <a:srgbClr val="FF0000"/>
              </a:solidFill>
              <a:latin typeface="Tahoma" panose="020B0604030504040204" pitchFamily="34" charset="0"/>
            </a:endParaRPr>
          </a:p>
        </p:txBody>
      </p:sp>
      <p:sp>
        <p:nvSpPr>
          <p:cNvPr id="7" name="矩形 6"/>
          <p:cNvSpPr/>
          <p:nvPr/>
        </p:nvSpPr>
        <p:spPr>
          <a:xfrm>
            <a:off x="-72819" y="1487047"/>
            <a:ext cx="12193722" cy="1015663"/>
          </a:xfrm>
          <a:prstGeom prst="rect">
            <a:avLst/>
          </a:prstGeom>
        </p:spPr>
        <p:txBody>
          <a:bodyPr wrap="square">
            <a:spAutoFit/>
          </a:bodyPr>
          <a:lstStyle/>
          <a:p>
            <a:pPr lvl="1"/>
            <a:r>
              <a:rPr kumimoji="1" lang="en-US" altLang="zh-CN" sz="2000" b="1" dirty="0" smtClean="0">
                <a:latin typeface="Tahoma" panose="020B0604030504040204" pitchFamily="34" charset="0"/>
              </a:rPr>
              <a:t>•</a:t>
            </a:r>
            <a:r>
              <a:rPr kumimoji="1" lang="zh-CN" altLang="en-US" sz="2000" b="1" dirty="0" smtClean="0">
                <a:latin typeface="Tahoma" panose="020B0604030504040204" pitchFamily="34" charset="0"/>
              </a:rPr>
              <a:t>分支</a:t>
            </a:r>
            <a:r>
              <a:rPr kumimoji="1" lang="zh-CN" altLang="en-US" sz="2000" b="1" dirty="0">
                <a:latin typeface="Tahoma" panose="020B0604030504040204" pitchFamily="34" charset="0"/>
              </a:rPr>
              <a:t>：表明交互的控制流程取决于某个特定的条件。 </a:t>
            </a:r>
            <a:endParaRPr kumimoji="1" lang="en-US" altLang="zh-CN" sz="2000" b="1" dirty="0" smtClean="0">
              <a:latin typeface="Tahoma" panose="020B0604030504040204" pitchFamily="34" charset="0"/>
            </a:endParaRPr>
          </a:p>
          <a:p>
            <a:pPr lvl="1"/>
            <a:endParaRPr kumimoji="1" lang="en-US" altLang="zh-CN" sz="2000" b="1" dirty="0" smtClean="0">
              <a:latin typeface="Tahoma" panose="020B0604030504040204" pitchFamily="34" charset="0"/>
            </a:endParaRPr>
          </a:p>
          <a:p>
            <a:pPr lvl="1"/>
            <a:r>
              <a:rPr kumimoji="1" lang="en-US" altLang="zh-CN" sz="2000" b="1" dirty="0" smtClean="0">
                <a:latin typeface="Tahoma" panose="020B0604030504040204" pitchFamily="34" charset="0"/>
              </a:rPr>
              <a:t>• </a:t>
            </a:r>
            <a:r>
              <a:rPr kumimoji="1" lang="zh-CN" altLang="en-US" sz="2000" b="1" dirty="0">
                <a:latin typeface="Tahoma" panose="020B0604030504040204" pitchFamily="34" charset="0"/>
              </a:rPr>
              <a:t>可以表示分支的操作符有两个：支持单条件的</a:t>
            </a:r>
            <a:r>
              <a:rPr kumimoji="1" lang="en-US" altLang="zh-CN" sz="2000" b="1" dirty="0">
                <a:latin typeface="Tahoma" panose="020B0604030504040204" pitchFamily="34" charset="0"/>
              </a:rPr>
              <a:t>opt</a:t>
            </a:r>
            <a:r>
              <a:rPr kumimoji="1" lang="zh-CN" altLang="en-US" sz="2000" b="1" dirty="0">
                <a:latin typeface="Tahoma" panose="020B0604030504040204" pitchFamily="34" charset="0"/>
              </a:rPr>
              <a:t>和支持多条件的</a:t>
            </a:r>
            <a:r>
              <a:rPr kumimoji="1" lang="en-US" altLang="zh-CN" sz="2000" b="1" dirty="0">
                <a:latin typeface="Tahoma" panose="020B0604030504040204" pitchFamily="34" charset="0"/>
              </a:rPr>
              <a:t>alt</a:t>
            </a:r>
            <a:r>
              <a:rPr kumimoji="1" lang="zh-CN" altLang="en-US" sz="2000" b="1" dirty="0" smtClean="0">
                <a:latin typeface="Tahoma" panose="020B0604030504040204" pitchFamily="34" charset="0"/>
              </a:rPr>
              <a:t>。</a:t>
            </a:r>
            <a:endParaRPr kumimoji="1" lang="zh-CN" altLang="en-US" sz="2000" b="1" dirty="0">
              <a:latin typeface="Tahoma" panose="020B0604030504040204" pitchFamily="34" charset="0"/>
            </a:endParaRPr>
          </a:p>
        </p:txBody>
      </p:sp>
      <p:pic>
        <p:nvPicPr>
          <p:cNvPr id="8" name="图片 7"/>
          <p:cNvPicPr>
            <a:picLocks noChangeAspect="1"/>
          </p:cNvPicPr>
          <p:nvPr/>
        </p:nvPicPr>
        <p:blipFill>
          <a:blip r:embed="rId1"/>
          <a:stretch>
            <a:fillRect/>
          </a:stretch>
        </p:blipFill>
        <p:spPr>
          <a:xfrm>
            <a:off x="1034492" y="2502710"/>
            <a:ext cx="8070279" cy="2103302"/>
          </a:xfrm>
          <a:prstGeom prst="rect">
            <a:avLst/>
          </a:prstGeom>
        </p:spPr>
      </p:pic>
      <p:pic>
        <p:nvPicPr>
          <p:cNvPr id="9" name="图片 8"/>
          <p:cNvPicPr>
            <a:picLocks noChangeAspect="1"/>
          </p:cNvPicPr>
          <p:nvPr/>
        </p:nvPicPr>
        <p:blipFill>
          <a:blip r:embed="rId2"/>
          <a:stretch>
            <a:fillRect/>
          </a:stretch>
        </p:blipFill>
        <p:spPr>
          <a:xfrm>
            <a:off x="1034492" y="4760247"/>
            <a:ext cx="8847587" cy="2088061"/>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3278462"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顺序图的组合交互</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18" name="矩形 17"/>
          <p:cNvSpPr/>
          <p:nvPr/>
        </p:nvSpPr>
        <p:spPr>
          <a:xfrm>
            <a:off x="-72819" y="834702"/>
            <a:ext cx="10532435" cy="461665"/>
          </a:xfrm>
          <a:prstGeom prst="rect">
            <a:avLst/>
          </a:prstGeom>
        </p:spPr>
        <p:txBody>
          <a:bodyPr wrap="square">
            <a:spAutoFit/>
          </a:bodyPr>
          <a:lstStyle/>
          <a:p>
            <a:pPr lvl="1"/>
            <a:r>
              <a:rPr kumimoji="1" lang="en-US" altLang="zh-CN" sz="2400" b="1" dirty="0" smtClean="0">
                <a:solidFill>
                  <a:srgbClr val="FF0000"/>
                </a:solidFill>
                <a:latin typeface="Tahoma" panose="020B0604030504040204" pitchFamily="34" charset="0"/>
              </a:rPr>
              <a:t>opt</a:t>
            </a:r>
            <a:r>
              <a:rPr kumimoji="1" lang="zh-CN" altLang="en-US" sz="2400" b="1" dirty="0">
                <a:solidFill>
                  <a:srgbClr val="FF0000"/>
                </a:solidFill>
                <a:latin typeface="Tahoma" panose="020B0604030504040204" pitchFamily="34" charset="0"/>
              </a:rPr>
              <a:t>交互片段</a:t>
            </a:r>
            <a:r>
              <a:rPr kumimoji="1" lang="en-US" altLang="zh-CN" sz="2400" b="1" dirty="0">
                <a:solidFill>
                  <a:srgbClr val="FF0000"/>
                </a:solidFill>
                <a:latin typeface="Tahoma" panose="020B0604030504040204" pitchFamily="34" charset="0"/>
              </a:rPr>
              <a:t>---</a:t>
            </a:r>
            <a:r>
              <a:rPr kumimoji="1" lang="zh-CN" altLang="en-US" sz="2400" b="1" dirty="0">
                <a:solidFill>
                  <a:srgbClr val="FF0000"/>
                </a:solidFill>
                <a:latin typeface="Tahoma" panose="020B0604030504040204" pitchFamily="34" charset="0"/>
              </a:rPr>
              <a:t>（单分支</a:t>
            </a:r>
            <a:r>
              <a:rPr kumimoji="1" lang="zh-CN" altLang="en-US" sz="2400" b="1" dirty="0" smtClean="0">
                <a:solidFill>
                  <a:srgbClr val="FF0000"/>
                </a:solidFill>
                <a:latin typeface="Tahoma" panose="020B0604030504040204" pitchFamily="34" charset="0"/>
              </a:rPr>
              <a:t>）</a:t>
            </a:r>
            <a:endParaRPr kumimoji="1" lang="zh-CN" altLang="en-US" sz="2400" b="1" dirty="0">
              <a:solidFill>
                <a:srgbClr val="FF0000"/>
              </a:solidFill>
              <a:latin typeface="Tahoma" panose="020B0604030504040204" pitchFamily="34" charset="0"/>
            </a:endParaRPr>
          </a:p>
        </p:txBody>
      </p:sp>
      <p:pic>
        <p:nvPicPr>
          <p:cNvPr id="19" name="图片 18"/>
          <p:cNvPicPr>
            <a:picLocks noChangeAspect="1"/>
          </p:cNvPicPr>
          <p:nvPr/>
        </p:nvPicPr>
        <p:blipFill>
          <a:blip r:embed="rId1"/>
          <a:stretch>
            <a:fillRect/>
          </a:stretch>
        </p:blipFill>
        <p:spPr>
          <a:xfrm>
            <a:off x="1739067" y="2184653"/>
            <a:ext cx="7239627" cy="4336156"/>
          </a:xfrm>
          <a:prstGeom prst="rect">
            <a:avLst/>
          </a:prstGeom>
        </p:spPr>
      </p:pic>
      <p:sp>
        <p:nvSpPr>
          <p:cNvPr id="20" name="矩形 19"/>
          <p:cNvSpPr/>
          <p:nvPr/>
        </p:nvSpPr>
        <p:spPr>
          <a:xfrm>
            <a:off x="-72819" y="1487047"/>
            <a:ext cx="12193722" cy="400110"/>
          </a:xfrm>
          <a:prstGeom prst="rect">
            <a:avLst/>
          </a:prstGeom>
        </p:spPr>
        <p:txBody>
          <a:bodyPr wrap="square">
            <a:spAutoFit/>
          </a:bodyPr>
          <a:lstStyle/>
          <a:p>
            <a:pPr lvl="1"/>
            <a:r>
              <a:rPr kumimoji="1" lang="en-US" altLang="zh-CN" sz="2000" b="1" dirty="0" smtClean="0">
                <a:latin typeface="Tahoma" panose="020B0604030504040204" pitchFamily="34" charset="0"/>
              </a:rPr>
              <a:t>•</a:t>
            </a:r>
            <a:r>
              <a:rPr kumimoji="1" lang="zh-CN" altLang="en-US" sz="2000" b="1" dirty="0">
                <a:latin typeface="Tahoma" panose="020B0604030504040204" pitchFamily="34" charset="0"/>
              </a:rPr>
              <a:t>包含在此片段中的交互只有在判断条件为真时才执行</a:t>
            </a:r>
            <a:r>
              <a:rPr kumimoji="1" lang="zh-CN" altLang="en-US" sz="2000" b="1" dirty="0" smtClean="0">
                <a:latin typeface="Tahoma" panose="020B0604030504040204" pitchFamily="34" charset="0"/>
              </a:rPr>
              <a:t>。</a:t>
            </a:r>
            <a:endParaRPr kumimoji="1" lang="en-US" altLang="zh-CN" sz="2000" b="1" dirty="0" smtClean="0">
              <a:latin typeface="Tahoma" panose="020B0604030504040204" pitchFamily="34"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3278462"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顺序图的组合交互</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pic>
        <p:nvPicPr>
          <p:cNvPr id="4" name="Picture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26095" y="1140049"/>
            <a:ext cx="8065373" cy="5209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AutoShape 7"/>
          <p:cNvSpPr>
            <a:spLocks noChangeArrowheads="1"/>
          </p:cNvSpPr>
          <p:nvPr/>
        </p:nvSpPr>
        <p:spPr bwMode="auto">
          <a:xfrm>
            <a:off x="893674" y="3387189"/>
            <a:ext cx="1368425" cy="504825"/>
          </a:xfrm>
          <a:prstGeom prst="wedgeRoundRectCallout">
            <a:avLst>
              <a:gd name="adj1" fmla="val 120880"/>
              <a:gd name="adj2" fmla="val 74213"/>
              <a:gd name="adj3" fmla="val 16667"/>
            </a:avLst>
          </a:prstGeom>
          <a:solidFill>
            <a:srgbClr val="99CCFF"/>
          </a:solidFill>
          <a:ln w="9525">
            <a:solidFill>
              <a:schemeClr val="tx1"/>
            </a:solidFill>
            <a:miter lim="800000"/>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600" b="1">
                <a:solidFill>
                  <a:schemeClr val="accent2"/>
                </a:solidFill>
              </a:rPr>
              <a:t>单条件判断</a:t>
            </a:r>
            <a:endParaRPr lang="zh-CN" altLang="en-US" sz="1600" b="1">
              <a:solidFill>
                <a:schemeClr val="accent2"/>
              </a:solidFill>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3278462"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顺序图的组合交互</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矩形 2"/>
          <p:cNvSpPr/>
          <p:nvPr/>
        </p:nvSpPr>
        <p:spPr>
          <a:xfrm>
            <a:off x="-72819" y="834702"/>
            <a:ext cx="10532435" cy="461665"/>
          </a:xfrm>
          <a:prstGeom prst="rect">
            <a:avLst/>
          </a:prstGeom>
        </p:spPr>
        <p:txBody>
          <a:bodyPr wrap="square">
            <a:spAutoFit/>
          </a:bodyPr>
          <a:lstStyle/>
          <a:p>
            <a:pPr lvl="1"/>
            <a:r>
              <a:rPr kumimoji="1" lang="en-US" altLang="zh-CN" sz="2400" b="1" dirty="0" smtClean="0">
                <a:solidFill>
                  <a:srgbClr val="FF0000"/>
                </a:solidFill>
                <a:latin typeface="Tahoma" panose="020B0604030504040204" pitchFamily="34" charset="0"/>
              </a:rPr>
              <a:t>alt</a:t>
            </a:r>
            <a:r>
              <a:rPr kumimoji="1" lang="zh-CN" altLang="en-US" sz="2400" b="1" dirty="0">
                <a:solidFill>
                  <a:srgbClr val="FF0000"/>
                </a:solidFill>
                <a:latin typeface="Tahoma" panose="020B0604030504040204" pitchFamily="34" charset="0"/>
              </a:rPr>
              <a:t>交互片段</a:t>
            </a:r>
            <a:r>
              <a:rPr kumimoji="1" lang="en-US" altLang="zh-CN" sz="2400" b="1" dirty="0">
                <a:solidFill>
                  <a:srgbClr val="FF0000"/>
                </a:solidFill>
                <a:latin typeface="Tahoma" panose="020B0604030504040204" pitchFamily="34" charset="0"/>
              </a:rPr>
              <a:t>---</a:t>
            </a:r>
            <a:r>
              <a:rPr kumimoji="1" lang="zh-CN" altLang="en-US" sz="2400" b="1" dirty="0">
                <a:solidFill>
                  <a:srgbClr val="FF0000"/>
                </a:solidFill>
                <a:latin typeface="Tahoma" panose="020B0604030504040204" pitchFamily="34" charset="0"/>
              </a:rPr>
              <a:t>（多分支</a:t>
            </a:r>
            <a:r>
              <a:rPr kumimoji="1" lang="zh-CN" altLang="en-US" sz="2400" b="1" dirty="0" smtClean="0">
                <a:solidFill>
                  <a:srgbClr val="FF0000"/>
                </a:solidFill>
                <a:latin typeface="Tahoma" panose="020B0604030504040204" pitchFamily="34" charset="0"/>
              </a:rPr>
              <a:t>）</a:t>
            </a:r>
            <a:endParaRPr kumimoji="1" lang="zh-CN" altLang="en-US" sz="2400" b="1" dirty="0">
              <a:solidFill>
                <a:srgbClr val="FF0000"/>
              </a:solidFill>
              <a:latin typeface="Tahoma" panose="020B0604030504040204" pitchFamily="34" charset="0"/>
            </a:endParaRPr>
          </a:p>
        </p:txBody>
      </p:sp>
      <p:sp>
        <p:nvSpPr>
          <p:cNvPr id="4" name="矩形 3"/>
          <p:cNvSpPr/>
          <p:nvPr/>
        </p:nvSpPr>
        <p:spPr>
          <a:xfrm>
            <a:off x="-72819" y="1296367"/>
            <a:ext cx="12193722" cy="707886"/>
          </a:xfrm>
          <a:prstGeom prst="rect">
            <a:avLst/>
          </a:prstGeom>
        </p:spPr>
        <p:txBody>
          <a:bodyPr wrap="square">
            <a:spAutoFit/>
          </a:bodyPr>
          <a:lstStyle/>
          <a:p>
            <a:pPr lvl="1"/>
            <a:r>
              <a:rPr kumimoji="1" lang="en-US" altLang="zh-CN" sz="2000" b="1" dirty="0" smtClean="0">
                <a:solidFill>
                  <a:srgbClr val="FF0000"/>
                </a:solidFill>
                <a:latin typeface="Tahoma" panose="020B0604030504040204" pitchFamily="34" charset="0"/>
              </a:rPr>
              <a:t>•</a:t>
            </a:r>
            <a:r>
              <a:rPr kumimoji="1" lang="en-US" altLang="zh-CN" sz="2000" b="1" dirty="0">
                <a:solidFill>
                  <a:srgbClr val="FF0000"/>
                </a:solidFill>
                <a:latin typeface="Tahoma" panose="020B0604030504040204" pitchFamily="34" charset="0"/>
              </a:rPr>
              <a:t>alt</a:t>
            </a:r>
            <a:r>
              <a:rPr kumimoji="1" lang="zh-CN" altLang="en-US" sz="2000" b="1" dirty="0">
                <a:latin typeface="Tahoma" panose="020B0604030504040204" pitchFamily="34" charset="0"/>
              </a:rPr>
              <a:t>交互片段中可以有多个区域，不同的区域用虚线分割，</a:t>
            </a:r>
            <a:r>
              <a:rPr kumimoji="1" lang="zh-CN" altLang="en-US" sz="2000" b="1" dirty="0" smtClean="0">
                <a:latin typeface="Tahoma" panose="020B0604030504040204" pitchFamily="34" charset="0"/>
              </a:rPr>
              <a:t>每一</a:t>
            </a:r>
            <a:r>
              <a:rPr kumimoji="1" lang="zh-CN" altLang="en-US" sz="2000" b="1" dirty="0">
                <a:latin typeface="Tahoma" panose="020B0604030504040204" pitchFamily="34" charset="0"/>
              </a:rPr>
              <a:t>个区域设置一个监护条件，代表一个分支。根据判断条件， 选择片段中的一个区域中的交互执行。</a:t>
            </a:r>
            <a:endParaRPr kumimoji="1" lang="en-US" altLang="zh-CN" sz="2000" b="1" dirty="0" smtClean="0">
              <a:latin typeface="Tahoma" panose="020B0604030504040204" pitchFamily="34" charset="0"/>
            </a:endParaRPr>
          </a:p>
        </p:txBody>
      </p:sp>
      <p:pic>
        <p:nvPicPr>
          <p:cNvPr id="5" name="图片 4"/>
          <p:cNvPicPr>
            <a:picLocks noChangeAspect="1"/>
          </p:cNvPicPr>
          <p:nvPr/>
        </p:nvPicPr>
        <p:blipFill>
          <a:blip r:embed="rId1"/>
          <a:stretch>
            <a:fillRect/>
          </a:stretch>
        </p:blipFill>
        <p:spPr>
          <a:xfrm>
            <a:off x="1996913" y="1972933"/>
            <a:ext cx="8199831" cy="2019475"/>
          </a:xfrm>
          <a:prstGeom prst="rect">
            <a:avLst/>
          </a:prstGeom>
        </p:spPr>
      </p:pic>
      <p:pic>
        <p:nvPicPr>
          <p:cNvPr id="6" name="图片 5"/>
          <p:cNvPicPr>
            <a:picLocks noChangeAspect="1"/>
          </p:cNvPicPr>
          <p:nvPr/>
        </p:nvPicPr>
        <p:blipFill>
          <a:blip r:embed="rId2"/>
          <a:stretch>
            <a:fillRect/>
          </a:stretch>
        </p:blipFill>
        <p:spPr>
          <a:xfrm>
            <a:off x="1996913" y="4158324"/>
            <a:ext cx="8215636" cy="2615700"/>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3278462"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顺序图的组合交互</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矩形 2"/>
          <p:cNvSpPr/>
          <p:nvPr/>
        </p:nvSpPr>
        <p:spPr>
          <a:xfrm>
            <a:off x="189245" y="951111"/>
            <a:ext cx="10532435" cy="461665"/>
          </a:xfrm>
          <a:prstGeom prst="rect">
            <a:avLst/>
          </a:prstGeom>
        </p:spPr>
        <p:txBody>
          <a:bodyPr wrap="square">
            <a:spAutoFit/>
          </a:bodyPr>
          <a:lstStyle/>
          <a:p>
            <a:pPr lvl="1"/>
            <a:r>
              <a:rPr kumimoji="1" lang="en-US" altLang="zh-CN" sz="2400" b="1" dirty="0">
                <a:solidFill>
                  <a:srgbClr val="FF0000"/>
                </a:solidFill>
                <a:latin typeface="Tahoma" panose="020B0604030504040204" pitchFamily="34" charset="0"/>
              </a:rPr>
              <a:t>4.par</a:t>
            </a:r>
            <a:r>
              <a:rPr kumimoji="1" lang="zh-CN" altLang="en-US" sz="2400" b="1" dirty="0">
                <a:solidFill>
                  <a:srgbClr val="FF0000"/>
                </a:solidFill>
                <a:latin typeface="Tahoma" panose="020B0604030504040204" pitchFamily="34" charset="0"/>
              </a:rPr>
              <a:t>交互片段</a:t>
            </a:r>
            <a:r>
              <a:rPr kumimoji="1" lang="en-US" altLang="zh-CN" sz="2400" b="1" dirty="0">
                <a:solidFill>
                  <a:srgbClr val="FF0000"/>
                </a:solidFill>
                <a:latin typeface="Tahoma" panose="020B0604030504040204" pitchFamily="34" charset="0"/>
              </a:rPr>
              <a:t>---</a:t>
            </a:r>
            <a:r>
              <a:rPr kumimoji="1" lang="zh-CN" altLang="en-US" sz="2400" b="1" dirty="0">
                <a:solidFill>
                  <a:srgbClr val="FF0000"/>
                </a:solidFill>
                <a:latin typeface="Tahoma" panose="020B0604030504040204" pitchFamily="34" charset="0"/>
              </a:rPr>
              <a:t>（表示并发）</a:t>
            </a:r>
            <a:endParaRPr kumimoji="1" lang="zh-CN" altLang="en-US" sz="2400" b="1" dirty="0">
              <a:solidFill>
                <a:srgbClr val="FF0000"/>
              </a:solidFill>
              <a:latin typeface="Tahoma" panose="020B0604030504040204" pitchFamily="34" charset="0"/>
            </a:endParaRPr>
          </a:p>
        </p:txBody>
      </p:sp>
      <p:sp>
        <p:nvSpPr>
          <p:cNvPr id="4" name="矩形 3"/>
          <p:cNvSpPr/>
          <p:nvPr/>
        </p:nvSpPr>
        <p:spPr>
          <a:xfrm>
            <a:off x="189245" y="1815917"/>
            <a:ext cx="5486400" cy="4154984"/>
          </a:xfrm>
          <a:prstGeom prst="rect">
            <a:avLst/>
          </a:prstGeom>
        </p:spPr>
        <p:txBody>
          <a:bodyPr wrap="square">
            <a:spAutoFit/>
          </a:bodyPr>
          <a:lstStyle/>
          <a:p>
            <a:pPr lvl="1"/>
            <a:r>
              <a:rPr kumimoji="1" lang="en-US" altLang="zh-CN" sz="2400" b="1" dirty="0">
                <a:latin typeface="Tahoma" panose="020B0604030504040204" pitchFamily="34" charset="0"/>
              </a:rPr>
              <a:t>• </a:t>
            </a:r>
            <a:r>
              <a:rPr kumimoji="1" lang="zh-CN" altLang="en-US" sz="2400" b="1" dirty="0">
                <a:latin typeface="Tahoma" panose="020B0604030504040204" pitchFamily="34" charset="0"/>
              </a:rPr>
              <a:t>在</a:t>
            </a:r>
            <a:r>
              <a:rPr kumimoji="1" lang="en-US" altLang="zh-CN" sz="2400" b="1" dirty="0">
                <a:solidFill>
                  <a:srgbClr val="FF0000"/>
                </a:solidFill>
                <a:latin typeface="Tahoma" panose="020B0604030504040204" pitchFamily="34" charset="0"/>
              </a:rPr>
              <a:t>par</a:t>
            </a:r>
            <a:r>
              <a:rPr kumimoji="1" lang="zh-CN" altLang="en-US" sz="2400" b="1" dirty="0">
                <a:solidFill>
                  <a:srgbClr val="FF0000"/>
                </a:solidFill>
                <a:latin typeface="Tahoma" panose="020B0604030504040204" pitchFamily="34" charset="0"/>
              </a:rPr>
              <a:t>交互片段</a:t>
            </a:r>
            <a:r>
              <a:rPr kumimoji="1" lang="zh-CN" altLang="en-US" sz="2400" b="1" dirty="0">
                <a:latin typeface="Tahoma" panose="020B0604030504040204" pitchFamily="34" charset="0"/>
              </a:rPr>
              <a:t>中，每个区域中的 交互并发工作而不会互相交互。</a:t>
            </a:r>
            <a:r>
              <a:rPr kumimoji="1" lang="zh-CN" altLang="en-US" sz="2400" b="1" dirty="0" smtClean="0">
                <a:latin typeface="Tahoma" panose="020B0604030504040204" pitchFamily="34" charset="0"/>
              </a:rPr>
              <a:t>用于</a:t>
            </a:r>
            <a:r>
              <a:rPr kumimoji="1" lang="zh-CN" altLang="en-US" sz="2400" b="1" dirty="0">
                <a:latin typeface="Tahoma" panose="020B0604030504040204" pitchFamily="34" charset="0"/>
              </a:rPr>
              <a:t>各个片段并行执行</a:t>
            </a:r>
            <a:r>
              <a:rPr kumimoji="1" lang="zh-CN" altLang="en-US" sz="2400" b="1" dirty="0" smtClean="0">
                <a:latin typeface="Tahoma" panose="020B0604030504040204" pitchFamily="34" charset="0"/>
              </a:rPr>
              <a:t>。</a:t>
            </a:r>
            <a:endParaRPr kumimoji="1" lang="en-US" altLang="zh-CN" sz="2400" b="1" dirty="0" smtClean="0">
              <a:latin typeface="Tahoma" panose="020B0604030504040204" pitchFamily="34" charset="0"/>
            </a:endParaRPr>
          </a:p>
          <a:p>
            <a:pPr lvl="1"/>
            <a:endParaRPr kumimoji="1" lang="en-US" altLang="zh-CN" sz="2400" b="1" dirty="0">
              <a:solidFill>
                <a:srgbClr val="FF0000"/>
              </a:solidFill>
              <a:latin typeface="Tahoma" panose="020B0604030504040204" pitchFamily="34" charset="0"/>
            </a:endParaRPr>
          </a:p>
          <a:p>
            <a:pPr lvl="1"/>
            <a:endParaRPr kumimoji="1" lang="zh-CN" altLang="en-US" sz="2400" b="1" dirty="0">
              <a:solidFill>
                <a:srgbClr val="FF0000"/>
              </a:solidFill>
              <a:latin typeface="Tahoma" panose="020B0604030504040204" pitchFamily="34" charset="0"/>
            </a:endParaRPr>
          </a:p>
          <a:p>
            <a:pPr lvl="1"/>
            <a:r>
              <a:rPr kumimoji="1" lang="en-US" altLang="zh-CN" sz="2400" b="1" dirty="0">
                <a:latin typeface="Tahoma" panose="020B0604030504040204" pitchFamily="34" charset="0"/>
              </a:rPr>
              <a:t>• </a:t>
            </a:r>
            <a:r>
              <a:rPr kumimoji="1" lang="zh-CN" altLang="en-US" sz="2400" b="1" dirty="0">
                <a:latin typeface="Tahoma" panose="020B0604030504040204" pitchFamily="34" charset="0"/>
              </a:rPr>
              <a:t>操作符</a:t>
            </a:r>
            <a:r>
              <a:rPr kumimoji="1" lang="en-US" altLang="zh-CN" sz="2400" b="1" dirty="0">
                <a:latin typeface="Tahoma" panose="020B0604030504040204" pitchFamily="34" charset="0"/>
              </a:rPr>
              <a:t>par</a:t>
            </a:r>
            <a:r>
              <a:rPr kumimoji="1" lang="zh-CN" altLang="en-US" sz="2400" b="1" dirty="0">
                <a:latin typeface="Tahoma" panose="020B0604030504040204" pitchFamily="34" charset="0"/>
              </a:rPr>
              <a:t>是用来表示“并行”的， 也就是用来表示两个或多个并发执 行的子片段，并行子片段中，</a:t>
            </a:r>
            <a:r>
              <a:rPr kumimoji="1" lang="zh-CN" altLang="en-US" sz="2400" b="1" dirty="0" smtClean="0">
                <a:latin typeface="Tahoma" panose="020B0604030504040204" pitchFamily="34" charset="0"/>
              </a:rPr>
              <a:t>单个元素</a:t>
            </a:r>
            <a:r>
              <a:rPr kumimoji="1" lang="zh-CN" altLang="en-US" sz="2400" b="1" dirty="0">
                <a:latin typeface="Tahoma" panose="020B0604030504040204" pitchFamily="34" charset="0"/>
              </a:rPr>
              <a:t>的执行次序可以以任何可能</a:t>
            </a:r>
            <a:r>
              <a:rPr kumimoji="1" lang="zh-CN" altLang="en-US" sz="2400" b="1" dirty="0" smtClean="0">
                <a:latin typeface="Tahoma" panose="020B0604030504040204" pitchFamily="34" charset="0"/>
              </a:rPr>
              <a:t>的顺序</a:t>
            </a:r>
            <a:r>
              <a:rPr kumimoji="1" lang="zh-CN" altLang="en-US" sz="2400" b="1" dirty="0">
                <a:latin typeface="Tahoma" panose="020B0604030504040204" pitchFamily="34" charset="0"/>
              </a:rPr>
              <a:t>相互操作（除非采用</a:t>
            </a:r>
            <a:r>
              <a:rPr kumimoji="1" lang="en-US" altLang="zh-CN" sz="2400" b="1" dirty="0">
                <a:latin typeface="Tahoma" panose="020B0604030504040204" pitchFamily="34" charset="0"/>
              </a:rPr>
              <a:t>critical </a:t>
            </a:r>
            <a:r>
              <a:rPr kumimoji="1" lang="zh-CN" altLang="en-US" sz="2400" b="1" dirty="0">
                <a:latin typeface="Tahoma" panose="020B0604030504040204" pitchFamily="34" charset="0"/>
              </a:rPr>
              <a:t>禁止）</a:t>
            </a:r>
            <a:r>
              <a:rPr kumimoji="1" lang="zh-CN" altLang="en-US" sz="2400" b="1" dirty="0">
                <a:solidFill>
                  <a:srgbClr val="FF0000"/>
                </a:solidFill>
                <a:latin typeface="Tahoma" panose="020B0604030504040204" pitchFamily="34" charset="0"/>
              </a:rPr>
              <a:t>。</a:t>
            </a:r>
            <a:endParaRPr kumimoji="1" lang="en-US" altLang="zh-CN" sz="2400" b="1" dirty="0" smtClean="0">
              <a:latin typeface="Tahoma" panose="020B0604030504040204" pitchFamily="34" charset="0"/>
            </a:endParaRPr>
          </a:p>
        </p:txBody>
      </p:sp>
      <p:pic>
        <p:nvPicPr>
          <p:cNvPr id="5" name="图片 4"/>
          <p:cNvPicPr>
            <a:picLocks noChangeAspect="1"/>
          </p:cNvPicPr>
          <p:nvPr/>
        </p:nvPicPr>
        <p:blipFill>
          <a:blip r:embed="rId1"/>
          <a:stretch>
            <a:fillRect/>
          </a:stretch>
        </p:blipFill>
        <p:spPr>
          <a:xfrm>
            <a:off x="6451494" y="1097245"/>
            <a:ext cx="4568683" cy="4640293"/>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3278462"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顺序图的组合交互</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矩形 2"/>
          <p:cNvSpPr/>
          <p:nvPr/>
        </p:nvSpPr>
        <p:spPr>
          <a:xfrm>
            <a:off x="189245" y="951111"/>
            <a:ext cx="10532435" cy="461665"/>
          </a:xfrm>
          <a:prstGeom prst="rect">
            <a:avLst/>
          </a:prstGeom>
        </p:spPr>
        <p:txBody>
          <a:bodyPr wrap="square">
            <a:spAutoFit/>
          </a:bodyPr>
          <a:lstStyle/>
          <a:p>
            <a:pPr lvl="1"/>
            <a:r>
              <a:rPr kumimoji="1" lang="en-US" altLang="zh-CN" sz="2400" b="1" dirty="0">
                <a:solidFill>
                  <a:srgbClr val="FF0000"/>
                </a:solidFill>
                <a:latin typeface="Tahoma" panose="020B0604030504040204" pitchFamily="34" charset="0"/>
              </a:rPr>
              <a:t>4.par</a:t>
            </a:r>
            <a:r>
              <a:rPr kumimoji="1" lang="zh-CN" altLang="en-US" sz="2400" b="1" dirty="0">
                <a:solidFill>
                  <a:srgbClr val="FF0000"/>
                </a:solidFill>
                <a:latin typeface="Tahoma" panose="020B0604030504040204" pitchFamily="34" charset="0"/>
              </a:rPr>
              <a:t>交互片段</a:t>
            </a:r>
            <a:r>
              <a:rPr kumimoji="1" lang="en-US" altLang="zh-CN" sz="2400" b="1" dirty="0">
                <a:solidFill>
                  <a:srgbClr val="FF0000"/>
                </a:solidFill>
                <a:latin typeface="Tahoma" panose="020B0604030504040204" pitchFamily="34" charset="0"/>
              </a:rPr>
              <a:t>---</a:t>
            </a:r>
            <a:r>
              <a:rPr kumimoji="1" lang="zh-CN" altLang="en-US" sz="2400" b="1" dirty="0">
                <a:solidFill>
                  <a:srgbClr val="FF0000"/>
                </a:solidFill>
                <a:latin typeface="Tahoma" panose="020B0604030504040204" pitchFamily="34" charset="0"/>
              </a:rPr>
              <a:t>（表示并发）</a:t>
            </a:r>
            <a:endParaRPr kumimoji="1" lang="zh-CN" altLang="en-US" sz="2400" b="1" dirty="0">
              <a:solidFill>
                <a:srgbClr val="FF0000"/>
              </a:solidFill>
              <a:latin typeface="Tahoma" panose="020B0604030504040204" pitchFamily="34" charset="0"/>
            </a:endParaRPr>
          </a:p>
        </p:txBody>
      </p:sp>
      <p:pic>
        <p:nvPicPr>
          <p:cNvPr id="6" name="Picture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21128" y="2160320"/>
            <a:ext cx="7421361" cy="410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AutoShape 7"/>
          <p:cNvSpPr>
            <a:spLocks noChangeArrowheads="1"/>
          </p:cNvSpPr>
          <p:nvPr/>
        </p:nvSpPr>
        <p:spPr bwMode="auto">
          <a:xfrm>
            <a:off x="1324758" y="3671263"/>
            <a:ext cx="1081087" cy="504825"/>
          </a:xfrm>
          <a:prstGeom prst="wedgeRoundRectCallout">
            <a:avLst>
              <a:gd name="adj1" fmla="val 152495"/>
              <a:gd name="adj2" fmla="val 46227"/>
              <a:gd name="adj3" fmla="val 16667"/>
            </a:avLst>
          </a:prstGeom>
          <a:solidFill>
            <a:srgbClr val="99CCFF"/>
          </a:solidFill>
          <a:ln w="9525">
            <a:solidFill>
              <a:schemeClr val="tx1"/>
            </a:solidFill>
            <a:miter lim="800000"/>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600" b="1">
                <a:solidFill>
                  <a:schemeClr val="accent2"/>
                </a:solidFill>
              </a:rPr>
              <a:t>并发</a:t>
            </a:r>
            <a:endParaRPr lang="zh-CN" altLang="en-US" sz="1600" b="1">
              <a:solidFill>
                <a:schemeClr val="accent2"/>
              </a:solidFill>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3278462"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顺序图的组合交互</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矩形 2"/>
          <p:cNvSpPr/>
          <p:nvPr/>
        </p:nvSpPr>
        <p:spPr>
          <a:xfrm>
            <a:off x="-96688" y="735224"/>
            <a:ext cx="10532435" cy="461665"/>
          </a:xfrm>
          <a:prstGeom prst="rect">
            <a:avLst/>
          </a:prstGeom>
        </p:spPr>
        <p:txBody>
          <a:bodyPr wrap="square">
            <a:spAutoFit/>
          </a:bodyPr>
          <a:lstStyle/>
          <a:p>
            <a:pPr lvl="1"/>
            <a:r>
              <a:rPr kumimoji="1" lang="zh-CN" altLang="en-US" sz="2400" b="1" dirty="0" smtClean="0">
                <a:solidFill>
                  <a:srgbClr val="FF0000"/>
                </a:solidFill>
                <a:latin typeface="Tahoma" panose="020B0604030504040204" pitchFamily="34" charset="0"/>
              </a:rPr>
              <a:t>交互</a:t>
            </a:r>
            <a:r>
              <a:rPr kumimoji="1" lang="zh-CN" altLang="en-US" sz="2400" b="1" dirty="0">
                <a:solidFill>
                  <a:srgbClr val="FF0000"/>
                </a:solidFill>
                <a:latin typeface="Tahoma" panose="020B0604030504040204" pitchFamily="34" charset="0"/>
              </a:rPr>
              <a:t>片段的嵌套</a:t>
            </a:r>
            <a:endParaRPr kumimoji="1" lang="zh-CN" altLang="en-US" sz="2400" b="1" dirty="0">
              <a:solidFill>
                <a:srgbClr val="FF0000"/>
              </a:solidFill>
              <a:latin typeface="Tahoma" panose="020B0604030504040204" pitchFamily="34" charset="0"/>
            </a:endParaRPr>
          </a:p>
        </p:txBody>
      </p:sp>
      <p:sp>
        <p:nvSpPr>
          <p:cNvPr id="4" name="矩形 3"/>
          <p:cNvSpPr/>
          <p:nvPr/>
        </p:nvSpPr>
        <p:spPr>
          <a:xfrm>
            <a:off x="-96688" y="1416798"/>
            <a:ext cx="12193722" cy="830997"/>
          </a:xfrm>
          <a:prstGeom prst="rect">
            <a:avLst/>
          </a:prstGeom>
        </p:spPr>
        <p:txBody>
          <a:bodyPr wrap="square">
            <a:spAutoFit/>
          </a:bodyPr>
          <a:lstStyle/>
          <a:p>
            <a:pPr lvl="1"/>
            <a:r>
              <a:rPr kumimoji="1" lang="en-US" altLang="zh-CN" sz="2400" b="1" dirty="0" smtClean="0">
                <a:solidFill>
                  <a:srgbClr val="FF0000"/>
                </a:solidFill>
                <a:latin typeface="Tahoma" panose="020B0604030504040204" pitchFamily="34" charset="0"/>
              </a:rPr>
              <a:t>•</a:t>
            </a:r>
            <a:r>
              <a:rPr kumimoji="1" lang="en-US" altLang="zh-CN" sz="2400" b="1" dirty="0">
                <a:solidFill>
                  <a:srgbClr val="FF0000"/>
                </a:solidFill>
                <a:latin typeface="Tahoma" panose="020B0604030504040204" pitchFamily="34" charset="0"/>
              </a:rPr>
              <a:t>alt</a:t>
            </a:r>
            <a:r>
              <a:rPr kumimoji="1" lang="zh-CN" altLang="en-US" sz="2400" b="1" dirty="0">
                <a:latin typeface="Tahoma" panose="020B0604030504040204" pitchFamily="34" charset="0"/>
              </a:rPr>
              <a:t>交互片段中可以有多个区域，不同的区域用虚线分割，</a:t>
            </a:r>
            <a:r>
              <a:rPr kumimoji="1" lang="zh-CN" altLang="en-US" sz="2400" b="1" dirty="0" smtClean="0">
                <a:latin typeface="Tahoma" panose="020B0604030504040204" pitchFamily="34" charset="0"/>
              </a:rPr>
              <a:t>每一</a:t>
            </a:r>
            <a:r>
              <a:rPr kumimoji="1" lang="zh-CN" altLang="en-US" sz="2400" b="1" dirty="0">
                <a:latin typeface="Tahoma" panose="020B0604030504040204" pitchFamily="34" charset="0"/>
              </a:rPr>
              <a:t>个区域设置一个监护条件，代表一个分支。根据判断条件， 选择片段中的一个区域中的交互执行。</a:t>
            </a:r>
            <a:endParaRPr kumimoji="1" lang="en-US" altLang="zh-CN" sz="2400" b="1" dirty="0" smtClean="0">
              <a:latin typeface="Tahoma" panose="020B0604030504040204" pitchFamily="34" charset="0"/>
            </a:endParaRPr>
          </a:p>
        </p:txBody>
      </p:sp>
      <p:pic>
        <p:nvPicPr>
          <p:cNvPr id="5" name="图片 4"/>
          <p:cNvPicPr>
            <a:picLocks noChangeAspect="1"/>
          </p:cNvPicPr>
          <p:nvPr/>
        </p:nvPicPr>
        <p:blipFill>
          <a:blip r:embed="rId1"/>
          <a:stretch>
            <a:fillRect/>
          </a:stretch>
        </p:blipFill>
        <p:spPr>
          <a:xfrm>
            <a:off x="1703512" y="2488800"/>
            <a:ext cx="8493601" cy="3964536"/>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a:solidFill>
                  <a:schemeClr val="accent1"/>
                </a:solidFill>
                <a:latin typeface="微软雅黑" panose="020B0503020204020204" pitchFamily="34" charset="-122"/>
                <a:ea typeface="微软雅黑" panose="020B0503020204020204" pitchFamily="34" charset="-122"/>
              </a:rPr>
              <a:t>动</a:t>
            </a:r>
            <a:r>
              <a:rPr lang="zh-CN" altLang="en-US" sz="2800" b="1" dirty="0" smtClean="0">
                <a:solidFill>
                  <a:schemeClr val="accent1"/>
                </a:solidFill>
                <a:latin typeface="微软雅黑" panose="020B0503020204020204" pitchFamily="34" charset="-122"/>
                <a:ea typeface="微软雅黑" panose="020B0503020204020204" pitchFamily="34" charset="-122"/>
              </a:rPr>
              <a:t>态建模概述</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5" name="矩形 4"/>
          <p:cNvSpPr/>
          <p:nvPr/>
        </p:nvSpPr>
        <p:spPr>
          <a:xfrm>
            <a:off x="440690" y="836930"/>
            <a:ext cx="11012805" cy="4892675"/>
          </a:xfrm>
          <a:prstGeom prst="rect">
            <a:avLst/>
          </a:prstGeom>
        </p:spPr>
        <p:txBody>
          <a:bodyPr wrap="square">
            <a:spAutoFit/>
          </a:bodyPr>
          <a:lstStyle/>
          <a:p>
            <a:pPr marL="0" lvl="1" indent="-342900" fontAlgn="auto">
              <a:buFont typeface="Wingdings" panose="05000000000000000000" pitchFamily="2" charset="2"/>
              <a:buChar char="n"/>
            </a:pPr>
            <a:r>
              <a:rPr kumimoji="1" lang="zh-CN" altLang="en-US" sz="2400" b="1" dirty="0">
                <a:latin typeface="Tahoma" panose="020B0604030504040204" pitchFamily="34" charset="0"/>
              </a:rPr>
              <a:t>动态模型主要描述系统的动态行为和控制结构。</a:t>
            </a:r>
            <a:r>
              <a:rPr kumimoji="1" lang="zh-CN" altLang="en-US" sz="2400" b="1" dirty="0">
                <a:solidFill>
                  <a:srgbClr val="FF0000"/>
                </a:solidFill>
                <a:latin typeface="Tahoma" panose="020B0604030504040204" pitchFamily="34" charset="0"/>
              </a:rPr>
              <a:t>包括</a:t>
            </a:r>
            <a:r>
              <a:rPr kumimoji="1" lang="en-US" altLang="zh-CN" sz="2400" b="1" dirty="0">
                <a:solidFill>
                  <a:srgbClr val="FF0000"/>
                </a:solidFill>
                <a:latin typeface="Tahoma" panose="020B0604030504040204" pitchFamily="34" charset="0"/>
              </a:rPr>
              <a:t>4</a:t>
            </a:r>
            <a:r>
              <a:rPr kumimoji="1" lang="zh-CN" altLang="en-US" sz="2400" b="1" dirty="0">
                <a:solidFill>
                  <a:srgbClr val="FF0000"/>
                </a:solidFill>
                <a:latin typeface="Tahoma" panose="020B0604030504040204" pitchFamily="34" charset="0"/>
              </a:rPr>
              <a:t>类图：顺序图、协作图、状态图、活动图。</a:t>
            </a:r>
            <a:endParaRPr kumimoji="1" lang="en-US" altLang="zh-CN" sz="2400" b="1" dirty="0">
              <a:solidFill>
                <a:srgbClr val="FF0000"/>
              </a:solidFill>
              <a:latin typeface="Tahoma" panose="020B0604030504040204" pitchFamily="34" charset="0"/>
            </a:endParaRPr>
          </a:p>
          <a:p>
            <a:pPr marL="0" lvl="1" indent="-342900" fontAlgn="auto">
              <a:buFont typeface="Wingdings" panose="05000000000000000000" pitchFamily="2" charset="2"/>
              <a:buChar char="n"/>
            </a:pPr>
            <a:endParaRPr kumimoji="1" lang="en-US" altLang="zh-CN" sz="2400" b="1" dirty="0">
              <a:solidFill>
                <a:srgbClr val="FF0000"/>
              </a:solidFill>
              <a:latin typeface="Tahoma" panose="020B0604030504040204" pitchFamily="34" charset="0"/>
            </a:endParaRPr>
          </a:p>
          <a:p>
            <a:pPr marL="0" lvl="1" indent="-342900" fontAlgn="auto">
              <a:buFont typeface="Wingdings" panose="05000000000000000000" pitchFamily="2" charset="2"/>
              <a:buChar char="n"/>
            </a:pPr>
            <a:r>
              <a:rPr kumimoji="1" lang="zh-CN" altLang="en-US" sz="2400" b="1" dirty="0">
                <a:solidFill>
                  <a:srgbClr val="FF0000"/>
                </a:solidFill>
                <a:latin typeface="Tahoma" panose="020B0604030504040204" pitchFamily="34" charset="0"/>
              </a:rPr>
              <a:t>顺序图</a:t>
            </a:r>
            <a:r>
              <a:rPr kumimoji="1" lang="en-US" altLang="zh-CN" sz="2400" b="1" dirty="0">
                <a:solidFill>
                  <a:srgbClr val="FF0000"/>
                </a:solidFill>
                <a:latin typeface="Tahoma" panose="020B0604030504040204" pitchFamily="34" charset="0"/>
              </a:rPr>
              <a:t>(sequence diagram) </a:t>
            </a:r>
            <a:r>
              <a:rPr kumimoji="1" lang="zh-CN" altLang="en-US" sz="2400" b="1" dirty="0">
                <a:solidFill>
                  <a:srgbClr val="FF0000"/>
                </a:solidFill>
                <a:latin typeface="Tahoma" panose="020B0604030504040204" pitchFamily="34" charset="0"/>
              </a:rPr>
              <a:t>：</a:t>
            </a:r>
            <a:r>
              <a:rPr kumimoji="1" lang="zh-CN" altLang="en-US" sz="2400" b="1" dirty="0">
                <a:latin typeface="Tahoma" panose="020B0604030504040204" pitchFamily="34" charset="0"/>
              </a:rPr>
              <a:t>是一种交互图，主要描述对象之间的动态合作关系以及合作过程中的行为次序，常用来描述一个用例的行为。</a:t>
            </a:r>
            <a:endParaRPr kumimoji="1" lang="zh-CN" altLang="en-US" sz="2400" b="1" dirty="0">
              <a:latin typeface="Tahoma" panose="020B0604030504040204" pitchFamily="34" charset="0"/>
            </a:endParaRPr>
          </a:p>
          <a:p>
            <a:pPr marL="0" lvl="1" fontAlgn="auto"/>
            <a:endParaRPr lang="en-US" altLang="zh-CN" sz="2400" dirty="0"/>
          </a:p>
          <a:p>
            <a:pPr marL="0" lvl="1" indent="-342900" fontAlgn="auto">
              <a:buFont typeface="Wingdings" panose="05000000000000000000" pitchFamily="2" charset="2"/>
              <a:buChar char="n"/>
            </a:pPr>
            <a:r>
              <a:rPr kumimoji="1" lang="zh-CN" altLang="en-US" sz="2400" b="1" dirty="0">
                <a:solidFill>
                  <a:srgbClr val="FF0000"/>
                </a:solidFill>
                <a:latin typeface="Tahoma" panose="020B0604030504040204" pitchFamily="34" charset="0"/>
              </a:rPr>
              <a:t>协作图</a:t>
            </a:r>
            <a:r>
              <a:rPr kumimoji="1" lang="en-US" altLang="zh-CN" sz="2400" b="1" dirty="0">
                <a:solidFill>
                  <a:srgbClr val="FF0000"/>
                </a:solidFill>
                <a:latin typeface="Tahoma" panose="020B0604030504040204" pitchFamily="34" charset="0"/>
              </a:rPr>
              <a:t>(collaboration diagram) </a:t>
            </a:r>
            <a:r>
              <a:rPr kumimoji="1" lang="zh-CN" altLang="en-US" sz="2400" b="1" dirty="0">
                <a:latin typeface="Tahoma" panose="020B0604030504040204" pitchFamily="34" charset="0"/>
              </a:rPr>
              <a:t>：用于描述相互合作的对象间的交互关系，它描述的交互关系是对象间的消息连接关系。</a:t>
            </a:r>
            <a:endParaRPr kumimoji="1" lang="zh-CN" altLang="en-US" sz="2400" b="1" dirty="0">
              <a:latin typeface="Tahoma" panose="020B0604030504040204" pitchFamily="34" charset="0"/>
            </a:endParaRPr>
          </a:p>
          <a:p>
            <a:pPr marL="0" lvl="1" indent="-342900" fontAlgn="auto">
              <a:buFont typeface="Wingdings" panose="05000000000000000000" pitchFamily="2" charset="2"/>
              <a:buChar char="n"/>
            </a:pPr>
            <a:endParaRPr kumimoji="1" lang="en-US" altLang="zh-CN" sz="2400" b="1" dirty="0">
              <a:latin typeface="Tahoma" panose="020B0604030504040204" pitchFamily="34" charset="0"/>
            </a:endParaRPr>
          </a:p>
          <a:p>
            <a:pPr marL="0" lvl="1" indent="-342900" fontAlgn="auto">
              <a:buFont typeface="Wingdings" panose="05000000000000000000" pitchFamily="2" charset="2"/>
              <a:buChar char="n"/>
            </a:pPr>
            <a:r>
              <a:rPr lang="zh-CN" altLang="en-US" sz="2400" b="1" dirty="0">
                <a:solidFill>
                  <a:srgbClr val="FF0000"/>
                </a:solidFill>
              </a:rPr>
              <a:t>状态图</a:t>
            </a:r>
            <a:r>
              <a:rPr lang="en-US" altLang="zh-CN" sz="2400" b="1" dirty="0">
                <a:solidFill>
                  <a:srgbClr val="FF0000"/>
                </a:solidFill>
              </a:rPr>
              <a:t>(state diagram)</a:t>
            </a:r>
            <a:r>
              <a:rPr lang="zh-CN" altLang="en-US" sz="2400" dirty="0"/>
              <a:t>：状态图用来描述对象，子系统，系统的生命周期。</a:t>
            </a:r>
            <a:endParaRPr lang="zh-CN" altLang="en-US" sz="2400" dirty="0"/>
          </a:p>
          <a:p>
            <a:pPr marL="0" lvl="1" indent="-342900" fontAlgn="auto">
              <a:buFont typeface="Wingdings" panose="05000000000000000000" pitchFamily="2" charset="2"/>
              <a:buChar char="n"/>
            </a:pPr>
            <a:endParaRPr lang="en-US" altLang="zh-CN" sz="2400" dirty="0"/>
          </a:p>
          <a:p>
            <a:pPr marL="0" lvl="1" indent="-342900" fontAlgn="auto">
              <a:buFont typeface="Wingdings" panose="05000000000000000000" pitchFamily="2" charset="2"/>
              <a:buChar char="n"/>
            </a:pPr>
            <a:r>
              <a:rPr kumimoji="1" lang="zh-CN" altLang="en-US" sz="2400" b="1" dirty="0">
                <a:solidFill>
                  <a:srgbClr val="FF0000"/>
                </a:solidFill>
                <a:latin typeface="Tahoma" panose="020B0604030504040204" pitchFamily="34" charset="0"/>
              </a:rPr>
              <a:t>活动图</a:t>
            </a:r>
            <a:r>
              <a:rPr kumimoji="1" lang="en-US" altLang="zh-CN" sz="2400" b="1" dirty="0">
                <a:solidFill>
                  <a:srgbClr val="FF0000"/>
                </a:solidFill>
                <a:latin typeface="Tahoma" panose="020B0604030504040204" pitchFamily="34" charset="0"/>
              </a:rPr>
              <a:t>(activity diagram) </a:t>
            </a:r>
            <a:r>
              <a:rPr kumimoji="1" lang="zh-CN" altLang="en-US" sz="2400" b="1" dirty="0">
                <a:latin typeface="Tahoma" panose="020B0604030504040204" pitchFamily="34" charset="0"/>
              </a:rPr>
              <a:t>：着重描述操作实现中完成的工作以及用例实例或对象中的活动，活动图是状态图的一个变种。</a:t>
            </a:r>
            <a:endParaRPr kumimoji="1" lang="zh-CN" altLang="en-US" sz="2400" b="1" dirty="0">
              <a:latin typeface="Tahoma" panose="020B0604030504040204" pitchFamily="34" charset="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3278462"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顺序图的组合交互</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矩形 2"/>
          <p:cNvSpPr/>
          <p:nvPr/>
        </p:nvSpPr>
        <p:spPr>
          <a:xfrm>
            <a:off x="-240703" y="846652"/>
            <a:ext cx="10532435" cy="830997"/>
          </a:xfrm>
          <a:prstGeom prst="rect">
            <a:avLst/>
          </a:prstGeom>
        </p:spPr>
        <p:txBody>
          <a:bodyPr wrap="square">
            <a:spAutoFit/>
          </a:bodyPr>
          <a:lstStyle/>
          <a:p>
            <a:pPr lvl="1"/>
            <a:r>
              <a:rPr kumimoji="1" lang="en-US" altLang="zh-CN" sz="2400" b="1" dirty="0" smtClean="0">
                <a:solidFill>
                  <a:srgbClr val="FF0000"/>
                </a:solidFill>
                <a:latin typeface="Tahoma" panose="020B0604030504040204" pitchFamily="34" charset="0"/>
              </a:rPr>
              <a:t>5.break</a:t>
            </a:r>
            <a:r>
              <a:rPr kumimoji="1" lang="zh-CN" altLang="en-US" sz="2400" b="1" dirty="0">
                <a:solidFill>
                  <a:srgbClr val="FF0000"/>
                </a:solidFill>
                <a:latin typeface="Tahoma" panose="020B0604030504040204" pitchFamily="34" charset="0"/>
              </a:rPr>
              <a:t>交互片段</a:t>
            </a:r>
            <a:endParaRPr kumimoji="1" lang="zh-CN" altLang="en-US" sz="2400" b="1" dirty="0">
              <a:solidFill>
                <a:srgbClr val="FF0000"/>
              </a:solidFill>
              <a:latin typeface="Tahoma" panose="020B0604030504040204" pitchFamily="34" charset="0"/>
            </a:endParaRPr>
          </a:p>
          <a:p>
            <a:pPr lvl="1"/>
            <a:endParaRPr kumimoji="1" lang="zh-CN" altLang="en-US" sz="2400" b="1" dirty="0">
              <a:solidFill>
                <a:srgbClr val="FF0000"/>
              </a:solidFill>
              <a:latin typeface="Tahoma" panose="020B0604030504040204" pitchFamily="34" charset="0"/>
            </a:endParaRPr>
          </a:p>
        </p:txBody>
      </p:sp>
      <p:sp>
        <p:nvSpPr>
          <p:cNvPr id="4" name="矩形 3"/>
          <p:cNvSpPr/>
          <p:nvPr/>
        </p:nvSpPr>
        <p:spPr>
          <a:xfrm>
            <a:off x="-240704" y="1507832"/>
            <a:ext cx="7778633" cy="2677656"/>
          </a:xfrm>
          <a:prstGeom prst="rect">
            <a:avLst/>
          </a:prstGeom>
        </p:spPr>
        <p:txBody>
          <a:bodyPr wrap="square">
            <a:spAutoFit/>
          </a:bodyPr>
          <a:lstStyle/>
          <a:p>
            <a:pPr lvl="1"/>
            <a:r>
              <a:rPr kumimoji="1" lang="en-US" altLang="zh-CN" sz="2400" b="1" dirty="0">
                <a:latin typeface="Tahoma" panose="020B0604030504040204" pitchFamily="34" charset="0"/>
              </a:rPr>
              <a:t>•</a:t>
            </a:r>
            <a:r>
              <a:rPr kumimoji="1" lang="zh-CN" altLang="en-US" sz="2400" b="1" dirty="0">
                <a:latin typeface="Tahoma" panose="020B0604030504040204" pitchFamily="34" charset="0"/>
              </a:rPr>
              <a:t>操作符</a:t>
            </a:r>
            <a:r>
              <a:rPr kumimoji="1" lang="en-US" altLang="zh-CN" sz="2400" b="1" dirty="0">
                <a:latin typeface="Tahoma" panose="020B0604030504040204" pitchFamily="34" charset="0"/>
              </a:rPr>
              <a:t>break</a:t>
            </a:r>
            <a:r>
              <a:rPr kumimoji="1" lang="zh-CN" altLang="en-US" sz="2400" b="1" dirty="0">
                <a:latin typeface="Tahoma" panose="020B0604030504040204" pitchFamily="34" charset="0"/>
              </a:rPr>
              <a:t>和循环语句的</a:t>
            </a:r>
            <a:r>
              <a:rPr kumimoji="1" lang="en-US" altLang="zh-CN" sz="2400" b="1" dirty="0">
                <a:latin typeface="Tahoma" panose="020B0604030504040204" pitchFamily="34" charset="0"/>
              </a:rPr>
              <a:t>break </a:t>
            </a:r>
            <a:r>
              <a:rPr kumimoji="1" lang="zh-CN" altLang="en-US" sz="2400" b="1" dirty="0">
                <a:latin typeface="Tahoma" panose="020B0604030504040204" pitchFamily="34" charset="0"/>
              </a:rPr>
              <a:t>有些类似</a:t>
            </a:r>
            <a:r>
              <a:rPr kumimoji="1" lang="zh-CN" altLang="en-US" sz="2400" b="1" dirty="0" smtClean="0">
                <a:latin typeface="Tahoma" panose="020B0604030504040204" pitchFamily="34" charset="0"/>
              </a:rPr>
              <a:t>。</a:t>
            </a:r>
            <a:endParaRPr kumimoji="1" lang="en-US" altLang="zh-CN" sz="2400" b="1" dirty="0" smtClean="0">
              <a:latin typeface="Tahoma" panose="020B0604030504040204" pitchFamily="34" charset="0"/>
            </a:endParaRPr>
          </a:p>
          <a:p>
            <a:pPr lvl="1"/>
            <a:endParaRPr kumimoji="1" lang="zh-CN" altLang="en-US" sz="2400" b="1" dirty="0">
              <a:latin typeface="Tahoma" panose="020B0604030504040204" pitchFamily="34" charset="0"/>
            </a:endParaRPr>
          </a:p>
          <a:p>
            <a:pPr lvl="1"/>
            <a:r>
              <a:rPr kumimoji="1" lang="en-US" altLang="zh-CN" sz="2400" b="1" dirty="0">
                <a:latin typeface="Tahoma" panose="020B0604030504040204" pitchFamily="34" charset="0"/>
              </a:rPr>
              <a:t>•</a:t>
            </a:r>
            <a:r>
              <a:rPr kumimoji="1" lang="zh-CN" altLang="en-US" sz="2400" b="1" dirty="0">
                <a:latin typeface="Tahoma" panose="020B0604030504040204" pitchFamily="34" charset="0"/>
              </a:rPr>
              <a:t>通常用</a:t>
            </a:r>
            <a:r>
              <a:rPr kumimoji="1" lang="en-US" altLang="zh-CN" sz="2400" b="1" dirty="0">
                <a:latin typeface="Tahoma" panose="020B0604030504040204" pitchFamily="34" charset="0"/>
              </a:rPr>
              <a:t>break</a:t>
            </a:r>
            <a:r>
              <a:rPr kumimoji="1" lang="zh-CN" altLang="en-US" sz="2400" b="1" dirty="0">
                <a:latin typeface="Tahoma" panose="020B0604030504040204" pitchFamily="34" charset="0"/>
              </a:rPr>
              <a:t>定义一个含有监护</a:t>
            </a:r>
            <a:r>
              <a:rPr kumimoji="1" lang="zh-CN" altLang="en-US" sz="2400" b="1" dirty="0" smtClean="0">
                <a:latin typeface="Tahoma" panose="020B0604030504040204" pitchFamily="34" charset="0"/>
              </a:rPr>
              <a:t>条件</a:t>
            </a:r>
            <a:r>
              <a:rPr kumimoji="1" lang="zh-CN" altLang="en-US" sz="2400" b="1" dirty="0">
                <a:latin typeface="Tahoma" panose="020B0604030504040204" pitchFamily="34" charset="0"/>
              </a:rPr>
              <a:t>的子片段</a:t>
            </a:r>
            <a:r>
              <a:rPr kumimoji="1" lang="zh-CN" altLang="en-US" sz="2400" b="1" dirty="0" smtClean="0">
                <a:latin typeface="Tahoma" panose="020B0604030504040204" pitchFamily="34" charset="0"/>
              </a:rPr>
              <a:t>。</a:t>
            </a:r>
            <a:endParaRPr kumimoji="1" lang="en-US" altLang="zh-CN" sz="2400" b="1" dirty="0" smtClean="0">
              <a:latin typeface="Tahoma" panose="020B0604030504040204" pitchFamily="34" charset="0"/>
            </a:endParaRPr>
          </a:p>
          <a:p>
            <a:pPr lvl="1"/>
            <a:endParaRPr kumimoji="1" lang="zh-CN" altLang="en-US" sz="2400" b="1" dirty="0">
              <a:latin typeface="Tahoma" panose="020B0604030504040204" pitchFamily="34" charset="0"/>
            </a:endParaRPr>
          </a:p>
          <a:p>
            <a:pPr lvl="1"/>
            <a:r>
              <a:rPr kumimoji="1" lang="en-US" altLang="zh-CN" sz="2400" b="1" dirty="0">
                <a:latin typeface="Tahoma" panose="020B0604030504040204" pitchFamily="34" charset="0"/>
              </a:rPr>
              <a:t>•</a:t>
            </a:r>
            <a:r>
              <a:rPr kumimoji="1" lang="zh-CN" altLang="en-US" sz="2400" b="1" dirty="0">
                <a:latin typeface="Tahoma" panose="020B0604030504040204" pitchFamily="34" charset="0"/>
              </a:rPr>
              <a:t>如果监护条件为“真”则执行</a:t>
            </a:r>
            <a:r>
              <a:rPr kumimoji="1" lang="zh-CN" altLang="en-US" sz="2400" b="1" dirty="0" smtClean="0">
                <a:latin typeface="Tahoma" panose="020B0604030504040204" pitchFamily="34" charset="0"/>
              </a:rPr>
              <a:t>子片段</a:t>
            </a:r>
            <a:r>
              <a:rPr kumimoji="1" lang="zh-CN" altLang="en-US" sz="2400" b="1" dirty="0">
                <a:latin typeface="Tahoma" panose="020B0604030504040204" pitchFamily="34" charset="0"/>
              </a:rPr>
              <a:t>，而且不执行子片段后面的</a:t>
            </a:r>
            <a:r>
              <a:rPr kumimoji="1" lang="zh-CN" altLang="en-US" sz="2400" b="1" dirty="0" smtClean="0">
                <a:latin typeface="Tahoma" panose="020B0604030504040204" pitchFamily="34" charset="0"/>
              </a:rPr>
              <a:t>其他</a:t>
            </a:r>
            <a:r>
              <a:rPr kumimoji="1" lang="zh-CN" altLang="en-US" sz="2400" b="1" dirty="0">
                <a:latin typeface="Tahoma" panose="020B0604030504040204" pitchFamily="34" charset="0"/>
              </a:rPr>
              <a:t>交互；如果监护条件为“假”， 那么就按正常流程执行。 </a:t>
            </a:r>
            <a:endParaRPr kumimoji="1" lang="en-US" altLang="zh-CN" sz="2400" b="1" dirty="0" smtClean="0">
              <a:latin typeface="Tahoma" panose="020B0604030504040204" pitchFamily="34" charset="0"/>
            </a:endParaRPr>
          </a:p>
        </p:txBody>
      </p:sp>
      <p:pic>
        <p:nvPicPr>
          <p:cNvPr id="5" name="图片 4"/>
          <p:cNvPicPr>
            <a:picLocks noChangeAspect="1"/>
          </p:cNvPicPr>
          <p:nvPr/>
        </p:nvPicPr>
        <p:blipFill>
          <a:blip r:embed="rId1"/>
          <a:stretch>
            <a:fillRect/>
          </a:stretch>
        </p:blipFill>
        <p:spPr>
          <a:xfrm>
            <a:off x="7537930" y="1262150"/>
            <a:ext cx="3894003" cy="5248969"/>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3278462"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顺序图的组合交互</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矩形 2"/>
          <p:cNvSpPr/>
          <p:nvPr/>
        </p:nvSpPr>
        <p:spPr>
          <a:xfrm>
            <a:off x="-168696" y="700774"/>
            <a:ext cx="10532435" cy="461665"/>
          </a:xfrm>
          <a:prstGeom prst="rect">
            <a:avLst/>
          </a:prstGeom>
        </p:spPr>
        <p:txBody>
          <a:bodyPr wrap="square">
            <a:spAutoFit/>
          </a:bodyPr>
          <a:lstStyle/>
          <a:p>
            <a:pPr lvl="1"/>
            <a:r>
              <a:rPr kumimoji="1" lang="zh-CN" altLang="en-US" sz="2400" b="1" dirty="0" smtClean="0">
                <a:solidFill>
                  <a:srgbClr val="FF0000"/>
                </a:solidFill>
                <a:latin typeface="Tahoma" panose="020B0604030504040204" pitchFamily="34" charset="0"/>
              </a:rPr>
              <a:t>交互</a:t>
            </a:r>
            <a:r>
              <a:rPr kumimoji="1" lang="zh-CN" altLang="en-US" sz="2400" b="1" dirty="0">
                <a:solidFill>
                  <a:srgbClr val="FF0000"/>
                </a:solidFill>
                <a:latin typeface="Tahoma" panose="020B0604030504040204" pitchFamily="34" charset="0"/>
              </a:rPr>
              <a:t>片段的嵌套</a:t>
            </a:r>
            <a:endParaRPr kumimoji="1" lang="zh-CN" altLang="en-US" sz="2400" b="1" dirty="0">
              <a:solidFill>
                <a:srgbClr val="FF0000"/>
              </a:solidFill>
              <a:latin typeface="Tahoma" panose="020B0604030504040204" pitchFamily="34" charset="0"/>
            </a:endParaRPr>
          </a:p>
        </p:txBody>
      </p:sp>
      <p:sp>
        <p:nvSpPr>
          <p:cNvPr id="4" name="矩形 3"/>
          <p:cNvSpPr/>
          <p:nvPr/>
        </p:nvSpPr>
        <p:spPr>
          <a:xfrm>
            <a:off x="-168696" y="1162439"/>
            <a:ext cx="11659573" cy="707886"/>
          </a:xfrm>
          <a:prstGeom prst="rect">
            <a:avLst/>
          </a:prstGeom>
        </p:spPr>
        <p:txBody>
          <a:bodyPr wrap="square">
            <a:spAutoFit/>
          </a:bodyPr>
          <a:lstStyle/>
          <a:p>
            <a:pPr lvl="1"/>
            <a:r>
              <a:rPr kumimoji="1" lang="en-US" altLang="zh-CN" sz="2000" b="1" dirty="0">
                <a:latin typeface="Tahoma" panose="020B0604030504040204" pitchFamily="34" charset="0"/>
              </a:rPr>
              <a:t>•</a:t>
            </a:r>
            <a:r>
              <a:rPr kumimoji="1" lang="zh-CN" altLang="en-US" sz="2000" b="1" dirty="0">
                <a:latin typeface="Tahoma" panose="020B0604030504040204" pitchFamily="34" charset="0"/>
              </a:rPr>
              <a:t>下图中，当系统要用户登录时。如果单击“取消”按钮， 那么就将取消登录。并且不再执行后续地交互；否则就将 等待用户输入登录信息，系统对输入的信息进行相应地应 答。</a:t>
            </a:r>
            <a:endParaRPr kumimoji="1" lang="en-US" altLang="zh-CN" sz="2000" b="1" dirty="0" smtClean="0">
              <a:latin typeface="Tahoma" panose="020B0604030504040204" pitchFamily="34" charset="0"/>
            </a:endParaRPr>
          </a:p>
        </p:txBody>
      </p:sp>
      <p:pic>
        <p:nvPicPr>
          <p:cNvPr id="5" name="图片 4"/>
          <p:cNvPicPr>
            <a:picLocks noChangeAspect="1"/>
          </p:cNvPicPr>
          <p:nvPr/>
        </p:nvPicPr>
        <p:blipFill>
          <a:blip r:embed="rId1"/>
          <a:stretch>
            <a:fillRect/>
          </a:stretch>
        </p:blipFill>
        <p:spPr>
          <a:xfrm>
            <a:off x="1919536" y="1899737"/>
            <a:ext cx="8295366" cy="5054989"/>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3278462"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顺序图的组合交互</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矩形 2"/>
          <p:cNvSpPr/>
          <p:nvPr/>
        </p:nvSpPr>
        <p:spPr>
          <a:xfrm>
            <a:off x="-261280" y="701502"/>
            <a:ext cx="10532435" cy="461665"/>
          </a:xfrm>
          <a:prstGeom prst="rect">
            <a:avLst/>
          </a:prstGeom>
        </p:spPr>
        <p:txBody>
          <a:bodyPr wrap="square">
            <a:spAutoFit/>
          </a:bodyPr>
          <a:lstStyle/>
          <a:p>
            <a:pPr lvl="1"/>
            <a:r>
              <a:rPr kumimoji="1" lang="en-US" altLang="zh-CN" sz="2400" b="1" dirty="0">
                <a:solidFill>
                  <a:srgbClr val="FF0000"/>
                </a:solidFill>
                <a:latin typeface="Tahoma" panose="020B0604030504040204" pitchFamily="34" charset="0"/>
              </a:rPr>
              <a:t>6.critical</a:t>
            </a:r>
            <a:r>
              <a:rPr kumimoji="1" lang="zh-CN" altLang="en-US" sz="2400" b="1" dirty="0">
                <a:solidFill>
                  <a:srgbClr val="FF0000"/>
                </a:solidFill>
                <a:latin typeface="Tahoma" panose="020B0604030504040204" pitchFamily="34" charset="0"/>
              </a:rPr>
              <a:t>（临界）交互片段</a:t>
            </a:r>
            <a:endParaRPr kumimoji="1" lang="zh-CN" altLang="en-US" sz="2400" b="1" dirty="0">
              <a:solidFill>
                <a:srgbClr val="FF0000"/>
              </a:solidFill>
              <a:latin typeface="Tahoma" panose="020B0604030504040204" pitchFamily="34" charset="0"/>
            </a:endParaRPr>
          </a:p>
        </p:txBody>
      </p:sp>
      <p:sp>
        <p:nvSpPr>
          <p:cNvPr id="4" name="矩形 3"/>
          <p:cNvSpPr/>
          <p:nvPr/>
        </p:nvSpPr>
        <p:spPr>
          <a:xfrm>
            <a:off x="-49019" y="1180388"/>
            <a:ext cx="11978640" cy="707886"/>
          </a:xfrm>
          <a:prstGeom prst="rect">
            <a:avLst/>
          </a:prstGeom>
        </p:spPr>
        <p:txBody>
          <a:bodyPr wrap="square">
            <a:spAutoFit/>
          </a:bodyPr>
          <a:lstStyle/>
          <a:p>
            <a:pPr lvl="1"/>
            <a:r>
              <a:rPr kumimoji="1" lang="en-US" altLang="zh-CN" sz="2000" b="1" dirty="0">
                <a:solidFill>
                  <a:srgbClr val="FF0000"/>
                </a:solidFill>
                <a:latin typeface="Tahoma" panose="020B0604030504040204" pitchFamily="34" charset="0"/>
              </a:rPr>
              <a:t>•</a:t>
            </a:r>
            <a:r>
              <a:rPr kumimoji="1" lang="zh-CN" altLang="en-US" sz="2000" b="1" dirty="0">
                <a:solidFill>
                  <a:srgbClr val="FF0000"/>
                </a:solidFill>
                <a:latin typeface="Tahoma" panose="020B0604030504040204" pitchFamily="34" charset="0"/>
              </a:rPr>
              <a:t>操作符</a:t>
            </a:r>
            <a:r>
              <a:rPr kumimoji="1" lang="en-US" altLang="zh-CN" sz="2000" b="1" dirty="0">
                <a:solidFill>
                  <a:srgbClr val="FF0000"/>
                </a:solidFill>
                <a:latin typeface="Tahoma" panose="020B0604030504040204" pitchFamily="34" charset="0"/>
              </a:rPr>
              <a:t>critical</a:t>
            </a:r>
            <a:r>
              <a:rPr kumimoji="1" lang="zh-CN" altLang="en-US" sz="2000" b="1" dirty="0">
                <a:latin typeface="Tahoma" panose="020B0604030504040204" pitchFamily="34" charset="0"/>
              </a:rPr>
              <a:t>表示子片段是“临界区域”，在临界区域 中，生命线上的事件序列不能和其它区域中的任何其它</a:t>
            </a:r>
            <a:r>
              <a:rPr kumimoji="1" lang="zh-CN" altLang="en-US" sz="2000" b="1" dirty="0" smtClean="0">
                <a:latin typeface="Tahoma" panose="020B0604030504040204" pitchFamily="34" charset="0"/>
              </a:rPr>
              <a:t>事件</a:t>
            </a:r>
            <a:r>
              <a:rPr kumimoji="1" lang="zh-CN" altLang="en-US" sz="2000" b="1" dirty="0">
                <a:latin typeface="Tahoma" panose="020B0604030504040204" pitchFamily="34" charset="0"/>
              </a:rPr>
              <a:t>交错。</a:t>
            </a:r>
            <a:endParaRPr kumimoji="1" lang="zh-CN" altLang="en-US" sz="2000" b="1" dirty="0">
              <a:latin typeface="Tahoma" panose="020B0604030504040204" pitchFamily="34" charset="0"/>
            </a:endParaRPr>
          </a:p>
        </p:txBody>
      </p:sp>
      <p:pic>
        <p:nvPicPr>
          <p:cNvPr id="5" name="图片 4"/>
          <p:cNvPicPr>
            <a:picLocks noChangeAspect="1"/>
          </p:cNvPicPr>
          <p:nvPr/>
        </p:nvPicPr>
        <p:blipFill>
          <a:blip r:embed="rId1"/>
          <a:stretch>
            <a:fillRect/>
          </a:stretch>
        </p:blipFill>
        <p:spPr>
          <a:xfrm>
            <a:off x="1324343" y="1942502"/>
            <a:ext cx="9698249" cy="4588927"/>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3278462"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顺序图的组合交互</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矩形 2"/>
          <p:cNvSpPr/>
          <p:nvPr/>
        </p:nvSpPr>
        <p:spPr>
          <a:xfrm>
            <a:off x="-261280" y="701502"/>
            <a:ext cx="10532435" cy="461665"/>
          </a:xfrm>
          <a:prstGeom prst="rect">
            <a:avLst/>
          </a:prstGeom>
        </p:spPr>
        <p:txBody>
          <a:bodyPr wrap="square">
            <a:spAutoFit/>
          </a:bodyPr>
          <a:lstStyle/>
          <a:p>
            <a:pPr lvl="1"/>
            <a:r>
              <a:rPr kumimoji="1" lang="en-US" altLang="zh-CN" sz="2400" b="1" dirty="0">
                <a:solidFill>
                  <a:srgbClr val="FF0000"/>
                </a:solidFill>
                <a:latin typeface="Tahoma" panose="020B0604030504040204" pitchFamily="34" charset="0"/>
              </a:rPr>
              <a:t>6.critical</a:t>
            </a:r>
            <a:r>
              <a:rPr kumimoji="1" lang="zh-CN" altLang="en-US" sz="2400" b="1" dirty="0">
                <a:solidFill>
                  <a:srgbClr val="FF0000"/>
                </a:solidFill>
                <a:latin typeface="Tahoma" panose="020B0604030504040204" pitchFamily="34" charset="0"/>
              </a:rPr>
              <a:t>（临界）交互片段</a:t>
            </a:r>
            <a:endParaRPr kumimoji="1" lang="zh-CN" altLang="en-US" sz="2400" b="1" dirty="0">
              <a:solidFill>
                <a:srgbClr val="FF0000"/>
              </a:solidFill>
              <a:latin typeface="Tahoma" panose="020B0604030504040204" pitchFamily="34" charset="0"/>
            </a:endParaRPr>
          </a:p>
        </p:txBody>
      </p:sp>
      <p:sp>
        <p:nvSpPr>
          <p:cNvPr id="4" name="矩形 3"/>
          <p:cNvSpPr/>
          <p:nvPr/>
        </p:nvSpPr>
        <p:spPr>
          <a:xfrm>
            <a:off x="-49019" y="1180388"/>
            <a:ext cx="11978640" cy="706755"/>
          </a:xfrm>
          <a:prstGeom prst="rect">
            <a:avLst/>
          </a:prstGeom>
        </p:spPr>
        <p:txBody>
          <a:bodyPr wrap="square">
            <a:spAutoFit/>
          </a:bodyPr>
          <a:lstStyle/>
          <a:p>
            <a:pPr lvl="1"/>
            <a:r>
              <a:rPr kumimoji="1" lang="en-US" altLang="zh-CN" sz="2000" b="1" dirty="0">
                <a:solidFill>
                  <a:srgbClr val="FF0000"/>
                </a:solidFill>
                <a:latin typeface="Tahoma" panose="020B0604030504040204" pitchFamily="34" charset="0"/>
              </a:rPr>
              <a:t>•</a:t>
            </a:r>
            <a:r>
              <a:rPr kumimoji="1" lang="zh-CN" altLang="en-US" sz="2000" b="1" dirty="0">
                <a:latin typeface="Tahoma" panose="020B0604030504040204" pitchFamily="34" charset="0"/>
              </a:rPr>
              <a:t>临界区域（</a:t>
            </a:r>
            <a:r>
              <a:rPr kumimoji="1" lang="en-US" altLang="zh-CN" sz="2000" b="1" dirty="0">
                <a:latin typeface="Tahoma" panose="020B0604030504040204" pitchFamily="34" charset="0"/>
              </a:rPr>
              <a:t>Critical Region</a:t>
            </a:r>
            <a:r>
              <a:rPr kumimoji="1" lang="zh-CN" altLang="en-US" sz="2000" b="1" dirty="0">
                <a:latin typeface="Tahoma" panose="020B0604030504040204" pitchFamily="34" charset="0"/>
              </a:rPr>
              <a:t>）是指一段必须原子性执行的代码，在执行期间：不能被中断；不能被交错执行；不能被其他线程</a:t>
            </a:r>
            <a:r>
              <a:rPr kumimoji="1" lang="en-US" altLang="zh-CN" sz="2000" b="1" dirty="0">
                <a:latin typeface="Tahoma" panose="020B0604030504040204" pitchFamily="34" charset="0"/>
              </a:rPr>
              <a:t>/</a:t>
            </a:r>
            <a:r>
              <a:rPr kumimoji="1" lang="zh-CN" altLang="en-US" sz="2000" b="1" dirty="0">
                <a:latin typeface="Tahoma" panose="020B0604030504040204" pitchFamily="34" charset="0"/>
              </a:rPr>
              <a:t>进程同时访问</a:t>
            </a:r>
            <a:endParaRPr kumimoji="1" lang="zh-CN" altLang="en-US" sz="2000" b="1" dirty="0">
              <a:latin typeface="Tahoma" panose="020B0604030504040204" pitchFamily="34" charset="0"/>
            </a:endParaRPr>
          </a:p>
        </p:txBody>
      </p:sp>
      <p:pic>
        <p:nvPicPr>
          <p:cNvPr id="6" name="图片 5"/>
          <p:cNvPicPr>
            <a:picLocks noChangeAspect="1"/>
          </p:cNvPicPr>
          <p:nvPr/>
        </p:nvPicPr>
        <p:blipFill>
          <a:blip r:embed="rId1"/>
          <a:stretch>
            <a:fillRect/>
          </a:stretch>
        </p:blipFill>
        <p:spPr>
          <a:xfrm>
            <a:off x="916305" y="1800225"/>
            <a:ext cx="3924300" cy="4714875"/>
          </a:xfrm>
          <a:prstGeom prst="rect">
            <a:avLst/>
          </a:prstGeom>
        </p:spPr>
      </p:pic>
      <p:sp>
        <p:nvSpPr>
          <p:cNvPr id="7" name="文本框 6"/>
          <p:cNvSpPr txBox="1"/>
          <p:nvPr/>
        </p:nvSpPr>
        <p:spPr>
          <a:xfrm>
            <a:off x="494030" y="6515100"/>
            <a:ext cx="4839335" cy="368300"/>
          </a:xfrm>
          <a:prstGeom prst="rect">
            <a:avLst/>
          </a:prstGeom>
        </p:spPr>
        <p:txBody>
          <a:bodyPr wrap="square">
            <a:spAutoFit/>
          </a:bodyPr>
          <a:p>
            <a:pPr marL="0" indent="0"/>
            <a:r>
              <a:rPr lang="zh-CN" altLang="en-US" b="0" i="0">
                <a:solidFill>
                  <a:srgbClr val="0F1115"/>
                </a:solidFill>
                <a:latin typeface="Times New Roman" panose="02020603050405020304" pitchFamily="18" charset="0"/>
                <a:ea typeface="quote-cjk-patch"/>
                <a:cs typeface="Times New Roman" panose="02020603050405020304" pitchFamily="18" charset="0"/>
              </a:rPr>
              <a:t>问题：</a:t>
            </a:r>
            <a:r>
              <a:rPr lang="en-US" altLang="zh-CN" b="0" i="0">
                <a:solidFill>
                  <a:srgbClr val="0F1115"/>
                </a:solidFill>
                <a:latin typeface="Times New Roman" panose="02020603050405020304" pitchFamily="18" charset="0"/>
                <a:ea typeface="quote-cjk-patch"/>
                <a:cs typeface="Times New Roman" panose="02020603050405020304" pitchFamily="18" charset="0"/>
              </a:rPr>
              <a:t>A</a:t>
            </a:r>
            <a:r>
              <a:rPr lang="zh-CN" altLang="en-US" b="0" i="0">
                <a:solidFill>
                  <a:srgbClr val="0F1115"/>
                </a:solidFill>
                <a:latin typeface="Times New Roman" panose="02020603050405020304" pitchFamily="18" charset="0"/>
                <a:ea typeface="quote-cjk-patch"/>
                <a:cs typeface="Times New Roman" panose="02020603050405020304" pitchFamily="18" charset="0"/>
              </a:rPr>
              <a:t>的存钱操作被</a:t>
            </a:r>
            <a:r>
              <a:rPr lang="en-US" altLang="zh-CN" b="0" i="0">
                <a:solidFill>
                  <a:srgbClr val="0F1115"/>
                </a:solidFill>
                <a:latin typeface="Times New Roman" panose="02020603050405020304" pitchFamily="18" charset="0"/>
                <a:ea typeface="quote-cjk-patch"/>
                <a:cs typeface="Times New Roman" panose="02020603050405020304" pitchFamily="18" charset="0"/>
              </a:rPr>
              <a:t>B</a:t>
            </a:r>
            <a:r>
              <a:rPr lang="zh-CN" altLang="en-US" b="0" i="0">
                <a:solidFill>
                  <a:srgbClr val="0F1115"/>
                </a:solidFill>
                <a:latin typeface="Times New Roman" panose="02020603050405020304" pitchFamily="18" charset="0"/>
                <a:ea typeface="quote-cjk-patch"/>
                <a:cs typeface="Times New Roman" panose="02020603050405020304" pitchFamily="18" charset="0"/>
              </a:rPr>
              <a:t>的取钱操作</a:t>
            </a:r>
            <a:r>
              <a:rPr lang="zh-CN" altLang="en-US" b="1" i="0">
                <a:solidFill>
                  <a:srgbClr val="0F1115"/>
                </a:solidFill>
                <a:latin typeface="Times New Roman" panose="02020603050405020304" pitchFamily="18" charset="0"/>
                <a:ea typeface="quote-cjk-patch"/>
                <a:cs typeface="Times New Roman" panose="02020603050405020304" pitchFamily="18" charset="0"/>
              </a:rPr>
              <a:t>打断了</a:t>
            </a:r>
            <a:r>
              <a:rPr lang="zh-CN" altLang="en-US" b="0" i="0">
                <a:solidFill>
                  <a:srgbClr val="0F1115"/>
                </a:solidFill>
                <a:latin typeface="Times New Roman" panose="02020603050405020304" pitchFamily="18" charset="0"/>
                <a:ea typeface="quote-cjk-patch"/>
                <a:cs typeface="Times New Roman" panose="02020603050405020304" pitchFamily="18" charset="0"/>
              </a:rPr>
              <a:t>！</a:t>
            </a:r>
            <a:endParaRPr lang="zh-CN" altLang="en-US" b="0" i="0">
              <a:solidFill>
                <a:srgbClr val="0F1115"/>
              </a:solidFill>
              <a:latin typeface="Times New Roman" panose="02020603050405020304" pitchFamily="18" charset="0"/>
              <a:ea typeface="quote-cjk-patch"/>
              <a:cs typeface="Times New Roman" panose="02020603050405020304" pitchFamily="18" charset="0"/>
            </a:endParaRPr>
          </a:p>
        </p:txBody>
      </p:sp>
      <p:pic>
        <p:nvPicPr>
          <p:cNvPr id="8" name="图片 7"/>
          <p:cNvPicPr>
            <a:picLocks noChangeAspect="1"/>
          </p:cNvPicPr>
          <p:nvPr/>
        </p:nvPicPr>
        <p:blipFill>
          <a:blip r:embed="rId2"/>
          <a:stretch>
            <a:fillRect/>
          </a:stretch>
        </p:blipFill>
        <p:spPr>
          <a:xfrm>
            <a:off x="7265035" y="1800225"/>
            <a:ext cx="3514725" cy="4800600"/>
          </a:xfrm>
          <a:prstGeom prst="rect">
            <a:avLst/>
          </a:prstGeo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3278462"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顺序图的组合交互</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矩形 2"/>
          <p:cNvSpPr/>
          <p:nvPr/>
        </p:nvSpPr>
        <p:spPr>
          <a:xfrm>
            <a:off x="-209005" y="834684"/>
            <a:ext cx="10532435" cy="461665"/>
          </a:xfrm>
          <a:prstGeom prst="rect">
            <a:avLst/>
          </a:prstGeom>
        </p:spPr>
        <p:txBody>
          <a:bodyPr wrap="square">
            <a:spAutoFit/>
          </a:bodyPr>
          <a:lstStyle/>
          <a:p>
            <a:pPr lvl="1"/>
            <a:r>
              <a:rPr kumimoji="1" lang="zh-CN" altLang="en-US" sz="2400" b="1" dirty="0" smtClean="0">
                <a:solidFill>
                  <a:srgbClr val="FF0000"/>
                </a:solidFill>
                <a:latin typeface="Tahoma" panose="020B0604030504040204" pitchFamily="34" charset="0"/>
              </a:rPr>
              <a:t>交互</a:t>
            </a:r>
            <a:r>
              <a:rPr kumimoji="1" lang="zh-CN" altLang="en-US" sz="2400" b="1" dirty="0">
                <a:solidFill>
                  <a:srgbClr val="FF0000"/>
                </a:solidFill>
                <a:latin typeface="Tahoma" panose="020B0604030504040204" pitchFamily="34" charset="0"/>
              </a:rPr>
              <a:t>片段的嵌套</a:t>
            </a:r>
            <a:endParaRPr kumimoji="1" lang="zh-CN" altLang="en-US" sz="2400" b="1" dirty="0">
              <a:solidFill>
                <a:srgbClr val="FF0000"/>
              </a:solidFill>
              <a:latin typeface="Tahoma" panose="020B0604030504040204" pitchFamily="34" charset="0"/>
            </a:endParaRPr>
          </a:p>
        </p:txBody>
      </p:sp>
      <p:sp>
        <p:nvSpPr>
          <p:cNvPr id="4" name="矩形 3"/>
          <p:cNvSpPr/>
          <p:nvPr/>
        </p:nvSpPr>
        <p:spPr>
          <a:xfrm>
            <a:off x="0" y="1400852"/>
            <a:ext cx="11372191" cy="1938992"/>
          </a:xfrm>
          <a:prstGeom prst="rect">
            <a:avLst/>
          </a:prstGeom>
        </p:spPr>
        <p:txBody>
          <a:bodyPr wrap="square">
            <a:spAutoFit/>
          </a:bodyPr>
          <a:lstStyle/>
          <a:p>
            <a:pPr lvl="1"/>
            <a:r>
              <a:rPr kumimoji="1" lang="zh-CN" altLang="en-US" sz="2400" b="1" dirty="0">
                <a:solidFill>
                  <a:srgbClr val="FF0000"/>
                </a:solidFill>
                <a:latin typeface="Tahoma" panose="020B0604030504040204" pitchFamily="34" charset="0"/>
              </a:rPr>
              <a:t>交互片段实例 </a:t>
            </a:r>
            <a:endParaRPr kumimoji="1" lang="en-US" altLang="zh-CN" sz="2400" b="1" dirty="0" smtClean="0">
              <a:solidFill>
                <a:srgbClr val="FF0000"/>
              </a:solidFill>
              <a:latin typeface="Tahoma" panose="020B0604030504040204" pitchFamily="34" charset="0"/>
            </a:endParaRPr>
          </a:p>
          <a:p>
            <a:pPr lvl="1"/>
            <a:r>
              <a:rPr kumimoji="1" lang="en-US" altLang="zh-CN" sz="2400" b="1" dirty="0">
                <a:latin typeface="Tahoma" panose="020B0604030504040204" pitchFamily="34" charset="0"/>
              </a:rPr>
              <a:t>•</a:t>
            </a:r>
            <a:r>
              <a:rPr kumimoji="1" lang="zh-CN" altLang="en-US" sz="2400" b="1" dirty="0">
                <a:latin typeface="Tahoma" panose="020B0604030504040204" pitchFamily="34" charset="0"/>
              </a:rPr>
              <a:t>在</a:t>
            </a:r>
            <a:r>
              <a:rPr kumimoji="1" lang="en-US" altLang="zh-CN" sz="2400" b="1" dirty="0">
                <a:latin typeface="Tahoma" panose="020B0604030504040204" pitchFamily="34" charset="0"/>
              </a:rPr>
              <a:t>VCD</a:t>
            </a:r>
            <a:r>
              <a:rPr kumimoji="1" lang="zh-CN" altLang="en-US" sz="2400" b="1" dirty="0">
                <a:latin typeface="Tahoma" panose="020B0604030504040204" pitchFamily="34" charset="0"/>
              </a:rPr>
              <a:t>播放的过程中，显示图像（</a:t>
            </a:r>
            <a:r>
              <a:rPr kumimoji="1" lang="en-US" altLang="zh-CN" sz="2400" b="1" dirty="0" err="1">
                <a:latin typeface="Tahoma" panose="020B0604030504040204" pitchFamily="34" charset="0"/>
              </a:rPr>
              <a:t>displayframe</a:t>
            </a:r>
            <a:r>
              <a:rPr kumimoji="1" lang="zh-CN" altLang="en-US" sz="2400" b="1" dirty="0">
                <a:latin typeface="Tahoma" panose="020B0604030504040204" pitchFamily="34" charset="0"/>
              </a:rPr>
              <a:t>）的同时，可以</a:t>
            </a:r>
            <a:r>
              <a:rPr kumimoji="1" lang="zh-CN" altLang="en-US" sz="2400" b="1" dirty="0" smtClean="0">
                <a:latin typeface="Tahoma" panose="020B0604030504040204" pitchFamily="34" charset="0"/>
              </a:rPr>
              <a:t>响应各种</a:t>
            </a:r>
            <a:r>
              <a:rPr kumimoji="1" lang="zh-CN" altLang="en-US" sz="2400" b="1" dirty="0">
                <a:latin typeface="Tahoma" panose="020B0604030504040204" pitchFamily="34" charset="0"/>
              </a:rPr>
              <a:t>按键。但是有一个例外，当用户按下暂定键（</a:t>
            </a:r>
            <a:r>
              <a:rPr kumimoji="1" lang="en-US" altLang="zh-CN" sz="2400" b="1" dirty="0">
                <a:latin typeface="Tahoma" panose="020B0604030504040204" pitchFamily="34" charset="0"/>
              </a:rPr>
              <a:t>pause</a:t>
            </a:r>
            <a:r>
              <a:rPr kumimoji="1" lang="zh-CN" altLang="en-US" sz="2400" b="1" dirty="0">
                <a:latin typeface="Tahoma" panose="020B0604030504040204" pitchFamily="34" charset="0"/>
              </a:rPr>
              <a:t>）时，在</a:t>
            </a:r>
            <a:r>
              <a:rPr kumimoji="1" lang="zh-CN" altLang="en-US" sz="2400" b="1" dirty="0" smtClean="0">
                <a:latin typeface="Tahoma" panose="020B0604030504040204" pitchFamily="34" charset="0"/>
              </a:rPr>
              <a:t>用户按下</a:t>
            </a:r>
            <a:r>
              <a:rPr kumimoji="1" lang="zh-CN" altLang="en-US" sz="2400" b="1" dirty="0">
                <a:latin typeface="Tahoma" panose="020B0604030504040204" pitchFamily="34" charset="0"/>
              </a:rPr>
              <a:t>恢复键</a:t>
            </a:r>
            <a:r>
              <a:rPr kumimoji="1" lang="en-US" altLang="zh-CN" sz="2400" b="1" dirty="0">
                <a:latin typeface="Tahoma" panose="020B0604030504040204" pitchFamily="34" charset="0"/>
              </a:rPr>
              <a:t>resume</a:t>
            </a:r>
            <a:r>
              <a:rPr kumimoji="1" lang="zh-CN" altLang="en-US" sz="2400" b="1" dirty="0">
                <a:latin typeface="Tahoma" panose="020B0604030504040204" pitchFamily="34" charset="0"/>
              </a:rPr>
              <a:t>之前是无法显示图像</a:t>
            </a:r>
            <a:r>
              <a:rPr kumimoji="1" lang="en-US" altLang="zh-CN" sz="2400" b="1" dirty="0" err="1">
                <a:latin typeface="Tahoma" panose="020B0604030504040204" pitchFamily="34" charset="0"/>
              </a:rPr>
              <a:t>displayFrame</a:t>
            </a:r>
            <a:r>
              <a:rPr kumimoji="1" lang="zh-CN" altLang="en-US" sz="2400" b="1" dirty="0">
                <a:latin typeface="Tahoma" panose="020B0604030504040204" pitchFamily="34" charset="0"/>
              </a:rPr>
              <a:t>的，即 </a:t>
            </a:r>
            <a:r>
              <a:rPr kumimoji="1" lang="en-US" altLang="zh-CN" sz="2400" b="1" dirty="0" err="1">
                <a:latin typeface="Tahoma" panose="020B0604030504040204" pitchFamily="34" charset="0"/>
              </a:rPr>
              <a:t>displayFrame</a:t>
            </a:r>
            <a:r>
              <a:rPr kumimoji="1" lang="zh-CN" altLang="en-US" sz="2400" b="1" dirty="0">
                <a:latin typeface="Tahoma" panose="020B0604030504040204" pitchFamily="34" charset="0"/>
              </a:rPr>
              <a:t>不能交错在</a:t>
            </a:r>
            <a:r>
              <a:rPr kumimoji="1" lang="en-US" altLang="zh-CN" sz="2400" b="1" dirty="0">
                <a:latin typeface="Tahoma" panose="020B0604030504040204" pitchFamily="34" charset="0"/>
              </a:rPr>
              <a:t>pause</a:t>
            </a:r>
            <a:r>
              <a:rPr kumimoji="1" lang="zh-CN" altLang="en-US" sz="2400" b="1" dirty="0">
                <a:latin typeface="Tahoma" panose="020B0604030504040204" pitchFamily="34" charset="0"/>
              </a:rPr>
              <a:t>和</a:t>
            </a:r>
            <a:r>
              <a:rPr kumimoji="1" lang="en-US" altLang="zh-CN" sz="2400" b="1" dirty="0">
                <a:latin typeface="Tahoma" panose="020B0604030504040204" pitchFamily="34" charset="0"/>
              </a:rPr>
              <a:t>resume</a:t>
            </a:r>
            <a:r>
              <a:rPr kumimoji="1" lang="zh-CN" altLang="en-US" sz="2400" b="1" dirty="0">
                <a:latin typeface="Tahoma" panose="020B0604030504040204" pitchFamily="34" charset="0"/>
              </a:rPr>
              <a:t>之间。</a:t>
            </a:r>
            <a:endParaRPr kumimoji="1" lang="en-US" altLang="zh-CN" sz="2400" b="1" dirty="0" smtClean="0">
              <a:latin typeface="Tahoma" panose="020B0604030504040204" pitchFamily="34" charset="0"/>
            </a:endParaRPr>
          </a:p>
        </p:txBody>
      </p:sp>
      <p:pic>
        <p:nvPicPr>
          <p:cNvPr id="5" name="图片 4"/>
          <p:cNvPicPr>
            <a:picLocks noChangeAspect="1"/>
          </p:cNvPicPr>
          <p:nvPr/>
        </p:nvPicPr>
        <p:blipFill>
          <a:blip r:embed="rId1"/>
          <a:stretch>
            <a:fillRect/>
          </a:stretch>
        </p:blipFill>
        <p:spPr>
          <a:xfrm>
            <a:off x="501650" y="3340100"/>
            <a:ext cx="5057140" cy="3432175"/>
          </a:xfrm>
          <a:prstGeom prst="rect">
            <a:avLst/>
          </a:prstGeom>
        </p:spPr>
      </p:pic>
      <p:sp>
        <p:nvSpPr>
          <p:cNvPr id="2" name="文本框 1"/>
          <p:cNvSpPr txBox="1"/>
          <p:nvPr/>
        </p:nvSpPr>
        <p:spPr>
          <a:xfrm>
            <a:off x="5784215" y="3504565"/>
            <a:ext cx="5749290" cy="3119120"/>
          </a:xfrm>
          <a:prstGeom prst="rect">
            <a:avLst/>
          </a:prstGeom>
        </p:spPr>
        <p:txBody>
          <a:bodyPr wrap="square">
            <a:spAutoFit/>
          </a:bodyPr>
          <a:p>
            <a:pPr marL="0" indent="0">
              <a:lnSpc>
                <a:spcPts val="2250"/>
              </a:lnSpc>
              <a:spcBef>
                <a:spcPts val="2400"/>
              </a:spcBef>
              <a:spcAft>
                <a:spcPts val="1200"/>
              </a:spcAft>
            </a:pPr>
            <a:r>
              <a:rPr lang="zh-CN" altLang="en-US" sz="2700" b="1">
                <a:solidFill>
                  <a:srgbClr val="0F1115"/>
                </a:solidFill>
                <a:latin typeface="Times New Roman" panose="02020603050405020304" pitchFamily="18" charset="0"/>
                <a:ea typeface="quote-cjk-patch"/>
                <a:cs typeface="Times New Roman" panose="02020603050405020304" pitchFamily="18" charset="0"/>
              </a:rPr>
              <a:t>核心约束条件</a:t>
            </a:r>
            <a:endParaRPr lang="zh-CN" altLang="en-US" sz="2700" b="1">
              <a:solidFill>
                <a:srgbClr val="0F1115"/>
              </a:solidFill>
              <a:latin typeface="Times New Roman" panose="02020603050405020304" pitchFamily="18" charset="0"/>
              <a:ea typeface="quote-cjk-patch"/>
              <a:cs typeface="Times New Roman" panose="02020603050405020304" pitchFamily="18" charset="0"/>
            </a:endParaRPr>
          </a:p>
          <a:p>
            <a:pPr marL="0" indent="0">
              <a:spcBef>
                <a:spcPct val="0"/>
              </a:spcBef>
              <a:spcAft>
                <a:spcPct val="0"/>
              </a:spcAft>
              <a:buAutoNum type="arabicPeriod"/>
            </a:pPr>
            <a:r>
              <a:rPr lang="zh-CN" altLang="en-US" sz="2100" b="0" i="0">
                <a:solidFill>
                  <a:srgbClr val="0F1115"/>
                </a:solidFill>
                <a:latin typeface="Times New Roman" panose="02020603050405020304" pitchFamily="18" charset="0"/>
                <a:ea typeface="quote-cjk-patch"/>
                <a:cs typeface="Times New Roman" panose="02020603050405020304" pitchFamily="18" charset="0"/>
              </a:rPr>
              <a:t>正常播放时：</a:t>
            </a:r>
            <a:r>
              <a:rPr lang="en-US" altLang="zh-CN" sz="1600" b="0" i="0">
                <a:solidFill>
                  <a:srgbClr val="0F1115"/>
                </a:solidFill>
                <a:latin typeface="Times New Roman" panose="02020603050405020304" pitchFamily="18" charset="0"/>
                <a:ea typeface="Menlo"/>
                <a:cs typeface="Times New Roman" panose="02020603050405020304" pitchFamily="18" charset="0"/>
              </a:rPr>
              <a:t>displayFrame</a:t>
            </a:r>
            <a:r>
              <a:rPr lang="zh-CN" altLang="en-US" sz="2100" b="0" i="0">
                <a:solidFill>
                  <a:srgbClr val="0F1115"/>
                </a:solidFill>
                <a:latin typeface="Times New Roman" panose="02020603050405020304" pitchFamily="18" charset="0"/>
                <a:ea typeface="quote-cjk-patch"/>
                <a:cs typeface="Times New Roman" panose="02020603050405020304" pitchFamily="18" charset="0"/>
              </a:rPr>
              <a:t>（显示图像）和其他按键操作可以并行交错</a:t>
            </a:r>
            <a:endParaRPr lang="zh-CN" altLang="en-US" sz="2100" b="0" i="0">
              <a:solidFill>
                <a:srgbClr val="0F1115"/>
              </a:solidFill>
              <a:latin typeface="Times New Roman" panose="02020603050405020304" pitchFamily="18" charset="0"/>
              <a:ea typeface="quote-cjk-patch"/>
              <a:cs typeface="Times New Roman" panose="02020603050405020304" pitchFamily="18" charset="0"/>
            </a:endParaRPr>
          </a:p>
          <a:p>
            <a:pPr marL="0" indent="0">
              <a:spcBef>
                <a:spcPct val="0"/>
              </a:spcBef>
              <a:spcAft>
                <a:spcPct val="0"/>
              </a:spcAft>
              <a:buAutoNum type="arabicPeriod"/>
            </a:pPr>
            <a:r>
              <a:rPr lang="zh-CN" altLang="en-US" sz="2100" b="0" i="0">
                <a:solidFill>
                  <a:srgbClr val="0F1115"/>
                </a:solidFill>
                <a:latin typeface="Times New Roman" panose="02020603050405020304" pitchFamily="18" charset="0"/>
                <a:ea typeface="quote-cjk-patch"/>
                <a:cs typeface="Times New Roman" panose="02020603050405020304" pitchFamily="18" charset="0"/>
              </a:rPr>
              <a:t>暂停期间：从</a:t>
            </a:r>
            <a:r>
              <a:rPr lang="en-US" altLang="zh-CN" sz="1600" b="0" i="0">
                <a:solidFill>
                  <a:srgbClr val="0F1115"/>
                </a:solidFill>
                <a:latin typeface="Times New Roman" panose="02020603050405020304" pitchFamily="18" charset="0"/>
                <a:ea typeface="Menlo"/>
                <a:cs typeface="Times New Roman" panose="02020603050405020304" pitchFamily="18" charset="0"/>
              </a:rPr>
              <a:t>pause</a:t>
            </a:r>
            <a:r>
              <a:rPr lang="zh-CN" altLang="en-US" sz="2100" b="0" i="0">
                <a:solidFill>
                  <a:srgbClr val="0F1115"/>
                </a:solidFill>
                <a:latin typeface="Times New Roman" panose="02020603050405020304" pitchFamily="18" charset="0"/>
                <a:ea typeface="quote-cjk-patch"/>
                <a:cs typeface="Times New Roman" panose="02020603050405020304" pitchFamily="18" charset="0"/>
              </a:rPr>
              <a:t>到</a:t>
            </a:r>
            <a:r>
              <a:rPr lang="en-US" altLang="zh-CN" sz="1600" b="0" i="0">
                <a:solidFill>
                  <a:srgbClr val="0F1115"/>
                </a:solidFill>
                <a:latin typeface="Times New Roman" panose="02020603050405020304" pitchFamily="18" charset="0"/>
                <a:ea typeface="Menlo"/>
                <a:cs typeface="Times New Roman" panose="02020603050405020304" pitchFamily="18" charset="0"/>
              </a:rPr>
              <a:t>resume</a:t>
            </a:r>
            <a:r>
              <a:rPr lang="zh-CN" altLang="en-US" sz="2100" b="0" i="0">
                <a:solidFill>
                  <a:srgbClr val="0F1115"/>
                </a:solidFill>
                <a:latin typeface="Times New Roman" panose="02020603050405020304" pitchFamily="18" charset="0"/>
                <a:ea typeface="quote-cjk-patch"/>
                <a:cs typeface="Times New Roman" panose="02020603050405020304" pitchFamily="18" charset="0"/>
              </a:rPr>
              <a:t>之间，</a:t>
            </a:r>
            <a:r>
              <a:rPr lang="en-US" altLang="zh-CN" sz="1600" b="0" i="0">
                <a:solidFill>
                  <a:srgbClr val="0F1115"/>
                </a:solidFill>
                <a:latin typeface="Times New Roman" panose="02020603050405020304" pitchFamily="18" charset="0"/>
                <a:ea typeface="Menlo"/>
                <a:cs typeface="Times New Roman" panose="02020603050405020304" pitchFamily="18" charset="0"/>
              </a:rPr>
              <a:t>displayFrame</a:t>
            </a:r>
            <a:r>
              <a:rPr lang="zh-CN" altLang="en-US" sz="2100" b="0" i="0">
                <a:solidFill>
                  <a:srgbClr val="0F1115"/>
                </a:solidFill>
                <a:latin typeface="Times New Roman" panose="02020603050405020304" pitchFamily="18" charset="0"/>
                <a:ea typeface="quote-cjk-patch"/>
                <a:cs typeface="Times New Roman" panose="02020603050405020304" pitchFamily="18" charset="0"/>
              </a:rPr>
              <a:t>不能执行</a:t>
            </a:r>
            <a:endParaRPr lang="zh-CN" altLang="en-US" sz="2100" b="0" i="0">
              <a:solidFill>
                <a:srgbClr val="0F1115"/>
              </a:solidFill>
              <a:latin typeface="Times New Roman" panose="02020603050405020304" pitchFamily="18" charset="0"/>
              <a:ea typeface="quote-cjk-patch"/>
              <a:cs typeface="Times New Roman" panose="02020603050405020304" pitchFamily="18" charset="0"/>
            </a:endParaRPr>
          </a:p>
          <a:p>
            <a:pPr marL="0" indent="0">
              <a:spcBef>
                <a:spcPct val="0"/>
              </a:spcBef>
              <a:spcAft>
                <a:spcPct val="0"/>
              </a:spcAft>
              <a:buAutoNum type="arabicPeriod"/>
            </a:pPr>
            <a:r>
              <a:rPr lang="zh-CN" altLang="en-US" sz="2100" b="0" i="0">
                <a:solidFill>
                  <a:srgbClr val="0F1115"/>
                </a:solidFill>
                <a:latin typeface="Times New Roman" panose="02020603050405020304" pitchFamily="18" charset="0"/>
                <a:ea typeface="quote-cjk-patch"/>
                <a:cs typeface="Times New Roman" panose="02020603050405020304" pitchFamily="18" charset="0"/>
              </a:rPr>
              <a:t>恢复播放后：</a:t>
            </a:r>
            <a:r>
              <a:rPr lang="en-US" altLang="zh-CN" sz="1600" b="0" i="0">
                <a:solidFill>
                  <a:srgbClr val="0F1115"/>
                </a:solidFill>
                <a:latin typeface="Times New Roman" panose="02020603050405020304" pitchFamily="18" charset="0"/>
                <a:ea typeface="Menlo"/>
                <a:cs typeface="Times New Roman" panose="02020603050405020304" pitchFamily="18" charset="0"/>
              </a:rPr>
              <a:t>displayFrame</a:t>
            </a:r>
            <a:r>
              <a:rPr lang="zh-CN" altLang="en-US" sz="2100" b="0" i="0">
                <a:solidFill>
                  <a:srgbClr val="0F1115"/>
                </a:solidFill>
                <a:latin typeface="Times New Roman" panose="02020603050405020304" pitchFamily="18" charset="0"/>
                <a:ea typeface="quote-cjk-patch"/>
                <a:cs typeface="Times New Roman" panose="02020603050405020304" pitchFamily="18" charset="0"/>
              </a:rPr>
              <a:t>可以继续执行</a:t>
            </a:r>
            <a:endParaRPr lang="zh-CN" altLang="en-US" sz="2100" b="0" i="0">
              <a:solidFill>
                <a:srgbClr val="0F1115"/>
              </a:solidFill>
              <a:latin typeface="Times New Roman" panose="02020603050405020304" pitchFamily="18" charset="0"/>
              <a:ea typeface="quote-cjk-patch"/>
              <a:cs typeface="Times New Roman" panose="02020603050405020304" pitchFamily="18" charset="0"/>
            </a:endParaRPr>
          </a:p>
          <a:p>
            <a:pPr marL="0" indent="0">
              <a:spcBef>
                <a:spcPct val="0"/>
              </a:spcBef>
              <a:spcAft>
                <a:spcPct val="0"/>
              </a:spcAft>
              <a:buFont typeface="Arial" panose="020B0604020202020204"/>
              <a:buChar char="•"/>
            </a:pPr>
            <a:endParaRPr lang="zh-CN" altLang="en-US" sz="2100" b="0" i="0">
              <a:solidFill>
                <a:srgbClr val="0F1115"/>
              </a:solidFill>
              <a:latin typeface="Times New Roman" panose="02020603050405020304" pitchFamily="18" charset="0"/>
              <a:ea typeface="quote-cjk-patch"/>
              <a:cs typeface="Times New Roman" panose="02020603050405020304" pitchFamily="18" charset="0"/>
            </a:endParaRPr>
          </a:p>
          <a:p>
            <a:pPr marL="0" indent="0">
              <a:spcBef>
                <a:spcPct val="0"/>
              </a:spcBef>
              <a:spcAft>
                <a:spcPct val="0"/>
              </a:spcAft>
              <a:buFont typeface="Arial" panose="020B0604020202020204"/>
              <a:buChar char="•"/>
            </a:pPr>
            <a:r>
              <a:rPr lang="zh-CN" altLang="en-US" sz="2100" b="0" i="0">
                <a:solidFill>
                  <a:srgbClr val="0F1115"/>
                </a:solidFill>
                <a:latin typeface="Times New Roman" panose="02020603050405020304" pitchFamily="18" charset="0"/>
                <a:ea typeface="quote-cjk-patch"/>
                <a:cs typeface="Times New Roman" panose="02020603050405020304" pitchFamily="18" charset="0"/>
              </a:rPr>
              <a:t>普通情况下：并行执行（</a:t>
            </a:r>
            <a:r>
              <a:rPr lang="en-US" altLang="zh-CN" sz="1600" b="0" i="0">
                <a:solidFill>
                  <a:srgbClr val="0F1115"/>
                </a:solidFill>
                <a:latin typeface="Times New Roman" panose="02020603050405020304" pitchFamily="18" charset="0"/>
                <a:ea typeface="Menlo"/>
                <a:cs typeface="Times New Roman" panose="02020603050405020304" pitchFamily="18" charset="0"/>
              </a:rPr>
              <a:t>par</a:t>
            </a:r>
            <a:r>
              <a:rPr lang="zh-CN" altLang="en-US" sz="2100" b="0" i="0">
                <a:solidFill>
                  <a:srgbClr val="0F1115"/>
                </a:solidFill>
                <a:latin typeface="Times New Roman" panose="02020603050405020304" pitchFamily="18" charset="0"/>
                <a:ea typeface="quote-cjk-patch"/>
                <a:cs typeface="Times New Roman" panose="02020603050405020304" pitchFamily="18" charset="0"/>
              </a:rPr>
              <a:t>操作符）</a:t>
            </a:r>
            <a:endParaRPr lang="zh-CN" altLang="en-US" sz="2100" b="0" i="0">
              <a:solidFill>
                <a:srgbClr val="0F1115"/>
              </a:solidFill>
              <a:latin typeface="Times New Roman" panose="02020603050405020304" pitchFamily="18" charset="0"/>
              <a:ea typeface="quote-cjk-patch"/>
              <a:cs typeface="Times New Roman" panose="02020603050405020304" pitchFamily="18" charset="0"/>
            </a:endParaRPr>
          </a:p>
          <a:p>
            <a:pPr marL="0" indent="0">
              <a:spcBef>
                <a:spcPct val="0"/>
              </a:spcBef>
              <a:spcAft>
                <a:spcPct val="0"/>
              </a:spcAft>
              <a:buFont typeface="Arial" panose="020B0604020202020204"/>
              <a:buChar char="•"/>
            </a:pPr>
            <a:r>
              <a:rPr lang="zh-CN" altLang="en-US" sz="2100" b="0" i="0">
                <a:solidFill>
                  <a:srgbClr val="0F1115"/>
                </a:solidFill>
                <a:latin typeface="Times New Roman" panose="02020603050405020304" pitchFamily="18" charset="0"/>
                <a:ea typeface="quote-cjk-patch"/>
                <a:cs typeface="Times New Roman" panose="02020603050405020304" pitchFamily="18" charset="0"/>
              </a:rPr>
              <a:t>特殊情况下：需要临界保护（</a:t>
            </a:r>
            <a:r>
              <a:rPr lang="en-US" altLang="zh-CN" sz="1600" b="0" i="0">
                <a:solidFill>
                  <a:srgbClr val="0F1115"/>
                </a:solidFill>
                <a:latin typeface="Times New Roman" panose="02020603050405020304" pitchFamily="18" charset="0"/>
                <a:ea typeface="Menlo"/>
                <a:cs typeface="Times New Roman" panose="02020603050405020304" pitchFamily="18" charset="0"/>
              </a:rPr>
              <a:t>critical</a:t>
            </a:r>
            <a:r>
              <a:rPr lang="zh-CN" altLang="en-US" sz="2100" b="0" i="0">
                <a:solidFill>
                  <a:srgbClr val="0F1115"/>
                </a:solidFill>
                <a:latin typeface="Times New Roman" panose="02020603050405020304" pitchFamily="18" charset="0"/>
                <a:ea typeface="quote-cjk-patch"/>
                <a:cs typeface="Times New Roman" panose="02020603050405020304" pitchFamily="18" charset="0"/>
              </a:rPr>
              <a:t>操作符）</a:t>
            </a:r>
            <a:endParaRPr lang="zh-CN" altLang="en-US" sz="2100" b="0" i="0">
              <a:solidFill>
                <a:srgbClr val="0F1115"/>
              </a:solidFill>
              <a:latin typeface="Times New Roman" panose="02020603050405020304" pitchFamily="18" charset="0"/>
              <a:ea typeface="quote-cjk-patch"/>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2201244"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4</a:t>
            </a:r>
            <a:r>
              <a:rPr lang="zh-CN" altLang="en-US" sz="2800" b="1" dirty="0" smtClean="0">
                <a:solidFill>
                  <a:schemeClr val="accent1"/>
                </a:solidFill>
                <a:latin typeface="微软雅黑" panose="020B0503020204020204" pitchFamily="34" charset="-122"/>
                <a:ea typeface="微软雅黑" panose="020B0503020204020204" pitchFamily="34" charset="-122"/>
              </a:rPr>
              <a:t>顺序图</a:t>
            </a:r>
            <a:r>
              <a:rPr lang="zh-CN" altLang="en-US" sz="2800" b="1" dirty="0">
                <a:solidFill>
                  <a:schemeClr val="accent1"/>
                </a:solidFill>
                <a:latin typeface="微软雅黑" panose="020B0503020204020204" pitchFamily="34" charset="-122"/>
                <a:ea typeface="微软雅黑" panose="020B0503020204020204" pitchFamily="34" charset="-122"/>
              </a:rPr>
              <a:t>建模</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2" name="矩形 1"/>
          <p:cNvSpPr/>
          <p:nvPr/>
        </p:nvSpPr>
        <p:spPr>
          <a:xfrm>
            <a:off x="434340" y="885190"/>
            <a:ext cx="11524615" cy="5169535"/>
          </a:xfrm>
          <a:prstGeom prst="rect">
            <a:avLst/>
          </a:prstGeom>
        </p:spPr>
        <p:txBody>
          <a:bodyPr wrap="square">
            <a:spAutoFit/>
          </a:bodyPr>
          <a:lstStyle/>
          <a:p>
            <a:pPr lvl="0" indent="0" fontAlgn="base">
              <a:lnSpc>
                <a:spcPct val="150000"/>
              </a:lnSpc>
              <a:spcBef>
                <a:spcPts val="0"/>
              </a:spcBef>
              <a:spcAft>
                <a:spcPct val="0"/>
              </a:spcAft>
              <a:buClr>
                <a:schemeClr val="hlink"/>
              </a:buClr>
            </a:pPr>
            <a:r>
              <a:rPr lang="en-US" altLang="zh-CN" sz="2000" b="1" dirty="0">
                <a:latin typeface="Arial" panose="020B0604020202020204" pitchFamily="34" charset="0"/>
                <a:ea typeface="宋体" panose="02010600030101010101" pitchFamily="2" charset="-122"/>
              </a:rPr>
              <a:t>1</a:t>
            </a:r>
            <a:r>
              <a:rPr lang="zh-CN" altLang="en-US" sz="2000" b="1" dirty="0">
                <a:latin typeface="Arial" panose="020B0604020202020204" pitchFamily="34" charset="0"/>
              </a:rPr>
              <a:t>、</a:t>
            </a:r>
            <a:r>
              <a:rPr lang="zh-CN" altLang="en-US" sz="2000" b="1" dirty="0">
                <a:solidFill>
                  <a:srgbClr val="FF0000"/>
                </a:solidFill>
                <a:latin typeface="Arial" panose="020B0604020202020204" pitchFamily="34" charset="0"/>
              </a:rPr>
              <a:t>确定需要建模的用例：</a:t>
            </a:r>
            <a:r>
              <a:rPr lang="zh-CN" altLang="en-US" sz="2000" b="1" dirty="0">
                <a:latin typeface="Arial" panose="020B0604020202020204" pitchFamily="34" charset="0"/>
              </a:rPr>
              <a:t>根据</a:t>
            </a:r>
            <a:r>
              <a:rPr lang="zh-CN" altLang="en-US" sz="2000" b="1" dirty="0">
                <a:latin typeface="Arial" panose="020B0604020202020204" pitchFamily="34" charset="0"/>
                <a:ea typeface="宋体" panose="02010600030101010101" pitchFamily="2" charset="-122"/>
              </a:rPr>
              <a:t>一个用例的用例描述，找出基本事件流和可选事件流。</a:t>
            </a:r>
            <a:endParaRPr lang="en-US" altLang="zh-CN" sz="2000" b="1" dirty="0">
              <a:latin typeface="Arial" panose="020B0604020202020204" pitchFamily="34" charset="0"/>
              <a:ea typeface="宋体" panose="02010600030101010101" pitchFamily="2" charset="-122"/>
            </a:endParaRPr>
          </a:p>
          <a:p>
            <a:pPr indent="0" fontAlgn="base">
              <a:lnSpc>
                <a:spcPct val="150000"/>
              </a:lnSpc>
              <a:spcBef>
                <a:spcPts val="0"/>
              </a:spcBef>
              <a:spcAft>
                <a:spcPct val="0"/>
              </a:spcAft>
              <a:buClr>
                <a:schemeClr val="hlink"/>
              </a:buClr>
            </a:pPr>
            <a:r>
              <a:rPr lang="en-US" altLang="zh-CN" sz="2000" b="1" dirty="0">
                <a:latin typeface="Arial" panose="020B0604020202020204" pitchFamily="34" charset="0"/>
                <a:ea typeface="宋体" panose="02010600030101010101" pitchFamily="2" charset="-122"/>
              </a:rPr>
              <a:t>2</a:t>
            </a:r>
            <a:r>
              <a:rPr lang="zh-CN" altLang="en-US" sz="2000" b="1" dirty="0">
                <a:latin typeface="Arial" panose="020B0604020202020204" pitchFamily="34" charset="0"/>
              </a:rPr>
              <a:t>、</a:t>
            </a:r>
            <a:r>
              <a:rPr lang="zh-CN" altLang="en-US" sz="2000" b="1" dirty="0">
                <a:solidFill>
                  <a:srgbClr val="FF0000"/>
                </a:solidFill>
                <a:latin typeface="Arial" panose="020B0604020202020204" pitchFamily="34" charset="0"/>
              </a:rPr>
              <a:t>确定用例的工作流：</a:t>
            </a:r>
            <a:r>
              <a:rPr lang="zh-CN" altLang="en-US" sz="2000" b="1" dirty="0">
                <a:latin typeface="Arial" panose="020B0604020202020204" pitchFamily="34" charset="0"/>
              </a:rPr>
              <a:t>分析事件流的先后次序。事件流的先后顺序决定了消息的发送次序。一个消息导致接收消息的对象执行一个动作。</a:t>
            </a:r>
            <a:endParaRPr lang="zh-CN" altLang="en-US" sz="2000" b="1" dirty="0">
              <a:latin typeface="Arial" panose="020B0604020202020204" pitchFamily="34" charset="0"/>
              <a:ea typeface="宋体" panose="02010600030101010101" pitchFamily="2" charset="-122"/>
            </a:endParaRPr>
          </a:p>
          <a:p>
            <a:pPr lvl="0" indent="0" fontAlgn="base">
              <a:lnSpc>
                <a:spcPct val="150000"/>
              </a:lnSpc>
              <a:spcBef>
                <a:spcPts val="0"/>
              </a:spcBef>
              <a:spcAft>
                <a:spcPct val="0"/>
              </a:spcAft>
              <a:buClr>
                <a:schemeClr val="hlink"/>
              </a:buClr>
            </a:pPr>
            <a:r>
              <a:rPr lang="en-US" altLang="zh-CN" sz="2000" b="1" dirty="0">
                <a:latin typeface="Arial" panose="020B0604020202020204" pitchFamily="34" charset="0"/>
                <a:ea typeface="宋体" panose="02010600030101010101" pitchFamily="2" charset="-122"/>
              </a:rPr>
              <a:t>3</a:t>
            </a:r>
            <a:r>
              <a:rPr lang="zh-CN" altLang="en-US" sz="2000" b="1" dirty="0">
                <a:latin typeface="Arial" panose="020B0604020202020204" pitchFamily="34" charset="0"/>
              </a:rPr>
              <a:t>、</a:t>
            </a:r>
            <a:r>
              <a:rPr lang="zh-CN" altLang="en-US" sz="2000" b="1" dirty="0">
                <a:solidFill>
                  <a:srgbClr val="FF0000"/>
                </a:solidFill>
                <a:latin typeface="Arial" panose="020B0604020202020204" pitchFamily="34" charset="0"/>
              </a:rPr>
              <a:t>确定各工作流涉及的对象</a:t>
            </a:r>
            <a:r>
              <a:rPr lang="zh-CN" altLang="en-US" sz="2000" b="1" dirty="0">
                <a:latin typeface="Arial" panose="020B0604020202020204" pitchFamily="34" charset="0"/>
              </a:rPr>
              <a:t>：根据</a:t>
            </a:r>
            <a:r>
              <a:rPr lang="zh-CN" altLang="en-US" sz="2000" b="1" dirty="0">
                <a:latin typeface="Arial" panose="020B0604020202020204" pitchFamily="34" charset="0"/>
                <a:ea typeface="宋体" panose="02010600030101010101" pitchFamily="2" charset="-122"/>
              </a:rPr>
              <a:t>结构模型中确定的类，确定它在用例描述中的职责。一个职责对应该对象执行一个动作。</a:t>
            </a:r>
            <a:r>
              <a:rPr lang="zh-CN" altLang="en-US" sz="2000" b="1" dirty="0">
                <a:solidFill>
                  <a:srgbClr val="FF0000"/>
                </a:solidFill>
                <a:latin typeface="Arial" panose="020B0604020202020204" pitchFamily="34" charset="0"/>
              </a:rPr>
              <a:t>并在顺序图中按从左到右顺序进行布置</a:t>
            </a:r>
            <a:endParaRPr lang="zh-CN" altLang="en-US" sz="2000" b="1" dirty="0">
              <a:solidFill>
                <a:srgbClr val="FF0000"/>
              </a:solidFill>
              <a:latin typeface="Arial" panose="020B0604020202020204" pitchFamily="34" charset="0"/>
              <a:ea typeface="宋体" panose="02010600030101010101" pitchFamily="2" charset="-122"/>
            </a:endParaRPr>
          </a:p>
          <a:p>
            <a:pPr lvl="0" indent="0" fontAlgn="base">
              <a:lnSpc>
                <a:spcPct val="150000"/>
              </a:lnSpc>
              <a:spcBef>
                <a:spcPts val="0"/>
              </a:spcBef>
              <a:spcAft>
                <a:spcPct val="0"/>
              </a:spcAft>
              <a:buClr>
                <a:schemeClr val="hlink"/>
              </a:buClr>
            </a:pPr>
            <a:r>
              <a:rPr lang="en-US" altLang="zh-CN" sz="2000" b="1" dirty="0">
                <a:latin typeface="Arial" panose="020B0604020202020204" pitchFamily="34" charset="0"/>
              </a:rPr>
              <a:t>4.</a:t>
            </a:r>
            <a:r>
              <a:rPr lang="zh-CN" altLang="en-US" sz="2000" b="1" dirty="0">
                <a:solidFill>
                  <a:srgbClr val="FF0000"/>
                </a:solidFill>
                <a:latin typeface="Arial" panose="020B0604020202020204" pitchFamily="34" charset="0"/>
              </a:rPr>
              <a:t>在顺序图中添加消息和条件以便创建每个工作流</a:t>
            </a:r>
            <a:endParaRPr lang="zh-CN" altLang="en-US" sz="2000" b="1" dirty="0">
              <a:solidFill>
                <a:srgbClr val="FF0000"/>
              </a:solidFill>
              <a:latin typeface="Arial" panose="020B0604020202020204" pitchFamily="34" charset="0"/>
            </a:endParaRPr>
          </a:p>
          <a:p>
            <a:pPr lvl="0" indent="0" fontAlgn="base">
              <a:lnSpc>
                <a:spcPct val="150000"/>
              </a:lnSpc>
              <a:spcBef>
                <a:spcPts val="0"/>
              </a:spcBef>
              <a:spcAft>
                <a:spcPct val="0"/>
              </a:spcAft>
              <a:buClr>
                <a:schemeClr val="hlink"/>
              </a:buClr>
            </a:pPr>
            <a:r>
              <a:rPr lang="zh-CN" altLang="en-US" sz="2000" b="1" dirty="0">
                <a:latin typeface="Arial" panose="020B0604020202020204" pitchFamily="34" charset="0"/>
                <a:ea typeface="宋体" panose="02010600030101010101" pitchFamily="2" charset="-122"/>
              </a:rPr>
              <a:t>补充说明</a:t>
            </a:r>
            <a:r>
              <a:rPr lang="en-US" altLang="zh-CN" sz="2000" b="1" dirty="0">
                <a:latin typeface="Arial" panose="020B0604020202020204" pitchFamily="34" charset="0"/>
                <a:ea typeface="宋体" panose="02010600030101010101" pitchFamily="2" charset="-122"/>
              </a:rPr>
              <a:t>:</a:t>
            </a:r>
            <a:endParaRPr lang="en-US" altLang="zh-CN" sz="2000" b="1" dirty="0">
              <a:latin typeface="Arial" panose="020B0604020202020204" pitchFamily="34" charset="0"/>
              <a:ea typeface="宋体" panose="02010600030101010101" pitchFamily="2" charset="-122"/>
            </a:endParaRPr>
          </a:p>
          <a:p>
            <a:pPr marL="720090" lvl="0" indent="0" fontAlgn="base">
              <a:lnSpc>
                <a:spcPct val="150000"/>
              </a:lnSpc>
              <a:spcBef>
                <a:spcPts val="0"/>
              </a:spcBef>
              <a:spcAft>
                <a:spcPct val="0"/>
              </a:spcAft>
              <a:buClr>
                <a:schemeClr val="hlink"/>
              </a:buClr>
            </a:pPr>
            <a:r>
              <a:rPr lang="en-US" altLang="zh-CN" sz="2000" b="1" dirty="0">
                <a:latin typeface="Arial" panose="020B0604020202020204" pitchFamily="34" charset="0"/>
              </a:rPr>
              <a:t>a</a:t>
            </a:r>
            <a:r>
              <a:rPr lang="zh-CN" altLang="en-US" sz="2000" b="1" dirty="0">
                <a:latin typeface="Arial" panose="020B0604020202020204" pitchFamily="34" charset="0"/>
              </a:rPr>
              <a:t>、必要的话，表达出需要创建的对象和需要撤销的对象。</a:t>
            </a:r>
            <a:endParaRPr lang="zh-CN" altLang="en-US" sz="2000" b="1" dirty="0">
              <a:latin typeface="Arial" panose="020B0604020202020204" pitchFamily="34" charset="0"/>
            </a:endParaRPr>
          </a:p>
          <a:p>
            <a:pPr marL="720090" lvl="0" indent="0" fontAlgn="base">
              <a:lnSpc>
                <a:spcPct val="150000"/>
              </a:lnSpc>
              <a:spcBef>
                <a:spcPts val="0"/>
              </a:spcBef>
              <a:spcAft>
                <a:spcPct val="0"/>
              </a:spcAft>
              <a:buClr>
                <a:schemeClr val="hlink"/>
              </a:buClr>
            </a:pPr>
            <a:r>
              <a:rPr lang="en-US" altLang="zh-CN" sz="2000" b="1" dirty="0">
                <a:latin typeface="Arial" panose="020B0604020202020204" pitchFamily="34" charset="0"/>
              </a:rPr>
              <a:t>b</a:t>
            </a:r>
            <a:r>
              <a:rPr lang="zh-CN" altLang="en-US" sz="2000" b="1" dirty="0">
                <a:latin typeface="Arial" panose="020B0604020202020204" pitchFamily="34" charset="0"/>
              </a:rPr>
              <a:t>、对于循环发送或分支发送的消息，使用消息顺序项进行表达。或者，使用交互架构表达。</a:t>
            </a:r>
            <a:endParaRPr lang="zh-CN" altLang="en-US" sz="2000" b="1" dirty="0">
              <a:latin typeface="Arial" panose="020B0604020202020204" pitchFamily="34" charset="0"/>
            </a:endParaRPr>
          </a:p>
          <a:p>
            <a:pPr marL="720090" lvl="0" indent="0" fontAlgn="base">
              <a:lnSpc>
                <a:spcPct val="150000"/>
              </a:lnSpc>
              <a:spcBef>
                <a:spcPts val="0"/>
              </a:spcBef>
              <a:spcAft>
                <a:spcPct val="0"/>
              </a:spcAft>
              <a:buClr>
                <a:schemeClr val="hlink"/>
              </a:buClr>
            </a:pPr>
            <a:r>
              <a:rPr lang="en-US" altLang="zh-CN" sz="2000" b="1" dirty="0">
                <a:latin typeface="Arial" panose="020B0604020202020204" pitchFamily="34" charset="0"/>
              </a:rPr>
              <a:t>c</a:t>
            </a:r>
            <a:r>
              <a:rPr lang="zh-CN" altLang="en-US" sz="2000" b="1" dirty="0">
                <a:latin typeface="Arial" panose="020B0604020202020204" pitchFamily="34" charset="0"/>
              </a:rPr>
              <a:t>、在系统分析阶段，可以只使用一般意义下的类。在系统设计阶段，可以细分出边界类、控制类、实体类。</a:t>
            </a:r>
            <a:endParaRPr lang="zh-CN" altLang="en-US" sz="2000" b="1" dirty="0">
              <a:latin typeface="Arial" panose="020B0604020202020204" pitchFamily="34"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2201244"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4</a:t>
            </a:r>
            <a:r>
              <a:rPr lang="zh-CN" altLang="en-US" sz="2800" b="1" dirty="0" smtClean="0">
                <a:solidFill>
                  <a:schemeClr val="accent1"/>
                </a:solidFill>
                <a:latin typeface="微软雅黑" panose="020B0503020204020204" pitchFamily="34" charset="-122"/>
                <a:ea typeface="微软雅黑" panose="020B0503020204020204" pitchFamily="34" charset="-122"/>
              </a:rPr>
              <a:t>顺序图</a:t>
            </a:r>
            <a:r>
              <a:rPr lang="zh-CN" altLang="en-US" sz="2800" b="1" dirty="0">
                <a:solidFill>
                  <a:schemeClr val="accent1"/>
                </a:solidFill>
                <a:latin typeface="微软雅黑" panose="020B0503020204020204" pitchFamily="34" charset="-122"/>
                <a:ea typeface="微软雅黑" panose="020B0503020204020204" pitchFamily="34" charset="-122"/>
              </a:rPr>
              <a:t>建模</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2" name="矩形 1"/>
          <p:cNvSpPr/>
          <p:nvPr/>
        </p:nvSpPr>
        <p:spPr>
          <a:xfrm>
            <a:off x="252095" y="885190"/>
            <a:ext cx="11696700" cy="398780"/>
          </a:xfrm>
          <a:prstGeom prst="rect">
            <a:avLst/>
          </a:prstGeom>
        </p:spPr>
        <p:txBody>
          <a:bodyPr wrap="square">
            <a:spAutoFit/>
          </a:bodyPr>
          <a:lstStyle/>
          <a:p>
            <a:pPr lvl="0" fontAlgn="base">
              <a:spcBef>
                <a:spcPct val="20000"/>
              </a:spcBef>
              <a:spcAft>
                <a:spcPct val="0"/>
              </a:spcAft>
              <a:buClr>
                <a:schemeClr val="hlink"/>
              </a:buClr>
            </a:pPr>
            <a:r>
              <a:rPr lang="zh-CN" altLang="en-US" sz="2000" b="1" dirty="0" smtClean="0">
                <a:latin typeface="Arial" panose="020B0604020202020204" pitchFamily="34" charset="0"/>
              </a:rPr>
              <a:t>在</a:t>
            </a:r>
            <a:r>
              <a:rPr lang="zh-CN" altLang="en-US" sz="2000" b="1" dirty="0">
                <a:latin typeface="Arial" panose="020B0604020202020204" pitchFamily="34" charset="0"/>
              </a:rPr>
              <a:t>系统分析阶段，可以只使用一般意义下的类。在系统设计阶段，可以细分出</a:t>
            </a:r>
            <a:r>
              <a:rPr lang="zh-CN" altLang="en-US" sz="2000" b="1" dirty="0">
                <a:solidFill>
                  <a:srgbClr val="FF0000"/>
                </a:solidFill>
                <a:latin typeface="微软雅黑" panose="020B0503020204020204" pitchFamily="34" charset="-122"/>
                <a:ea typeface="微软雅黑" panose="020B0503020204020204" pitchFamily="34" charset="-122"/>
              </a:rPr>
              <a:t>边界类、控制类、实体类</a:t>
            </a:r>
            <a:r>
              <a:rPr lang="zh-CN" altLang="en-US" sz="2000" b="1" dirty="0">
                <a:latin typeface="Arial" panose="020B0604020202020204" pitchFamily="34" charset="0"/>
              </a:rPr>
              <a:t>。</a:t>
            </a:r>
            <a:endParaRPr lang="zh-CN" altLang="en-US" sz="2000" b="1" dirty="0">
              <a:latin typeface="Arial" panose="020B0604020202020204" pitchFamily="34" charset="0"/>
            </a:endParaRPr>
          </a:p>
        </p:txBody>
      </p:sp>
      <p:pic>
        <p:nvPicPr>
          <p:cNvPr id="3" name="图片 2"/>
          <p:cNvPicPr>
            <a:picLocks noChangeAspect="1"/>
          </p:cNvPicPr>
          <p:nvPr/>
        </p:nvPicPr>
        <p:blipFill rotWithShape="1">
          <a:blip r:embed="rId1"/>
          <a:srcRect l="-1" t="1125" r="432"/>
          <a:stretch>
            <a:fillRect/>
          </a:stretch>
        </p:blipFill>
        <p:spPr>
          <a:xfrm>
            <a:off x="1042006" y="1766501"/>
            <a:ext cx="9286215" cy="4924927"/>
          </a:xfrm>
          <a:prstGeom prst="rect">
            <a:avLst/>
          </a:prstGeo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2201244"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4</a:t>
            </a:r>
            <a:r>
              <a:rPr lang="zh-CN" altLang="en-US" sz="2800" b="1" dirty="0" smtClean="0">
                <a:solidFill>
                  <a:schemeClr val="accent1"/>
                </a:solidFill>
                <a:latin typeface="微软雅黑" panose="020B0503020204020204" pitchFamily="34" charset="-122"/>
                <a:ea typeface="微软雅黑" panose="020B0503020204020204" pitchFamily="34" charset="-122"/>
              </a:rPr>
              <a:t>顺序图建模</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Rectangle 2"/>
          <p:cNvSpPr>
            <a:spLocks noChangeArrowheads="1"/>
          </p:cNvSpPr>
          <p:nvPr/>
        </p:nvSpPr>
        <p:spPr bwMode="auto">
          <a:xfrm>
            <a:off x="422031" y="1004301"/>
            <a:ext cx="1176996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fontAlgn="base">
              <a:spcBef>
                <a:spcPct val="0"/>
              </a:spcBef>
              <a:spcAft>
                <a:spcPct val="0"/>
              </a:spcAft>
            </a:pPr>
            <a:r>
              <a:rPr lang="en-US" altLang="zh-CN" sz="3200" b="1" dirty="0">
                <a:solidFill>
                  <a:srgbClr val="FF0000"/>
                </a:solidFill>
                <a:latin typeface="Arial" panose="020B0604020202020204" pitchFamily="34" charset="0"/>
              </a:rPr>
              <a:t>1</a:t>
            </a:r>
            <a:r>
              <a:rPr lang="zh-CN" altLang="en-US" sz="3200" b="1" dirty="0">
                <a:solidFill>
                  <a:srgbClr val="FF0000"/>
                </a:solidFill>
                <a:latin typeface="Arial" panose="020B0604020202020204" pitchFamily="34" charset="0"/>
              </a:rPr>
              <a:t>、确定需要建模的用例</a:t>
            </a:r>
            <a:r>
              <a:rPr lang="zh-CN" altLang="en-US" sz="3200" b="1" dirty="0" smtClean="0">
                <a:solidFill>
                  <a:srgbClr val="FF0000"/>
                </a:solidFill>
                <a:latin typeface="Arial" panose="020B0604020202020204" pitchFamily="34" charset="0"/>
              </a:rPr>
              <a:t>：</a:t>
            </a:r>
            <a:endParaRPr kumimoji="0" lang="zh-CN" sz="3200" b="0" i="0" u="none" strike="noStrike" cap="none" normalizeH="0" baseline="0" dirty="0" smtClean="0">
              <a:ln>
                <a:noFill/>
              </a:ln>
              <a:solidFill>
                <a:srgbClr val="FF0000"/>
              </a:solidFill>
              <a:effectLst/>
              <a:latin typeface="Arial" panose="020B0604020202020204" pitchFamily="34" charset="0"/>
            </a:endParaRPr>
          </a:p>
        </p:txBody>
      </p:sp>
      <p:pic>
        <p:nvPicPr>
          <p:cNvPr id="5" name="Picture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15269" y="1902474"/>
            <a:ext cx="7341491" cy="4768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AutoShape 11"/>
          <p:cNvSpPr>
            <a:spLocks noChangeArrowheads="1"/>
          </p:cNvSpPr>
          <p:nvPr/>
        </p:nvSpPr>
        <p:spPr bwMode="auto">
          <a:xfrm>
            <a:off x="1235768" y="2305699"/>
            <a:ext cx="1068973" cy="436511"/>
          </a:xfrm>
          <a:prstGeom prst="wedgeRoundRectCallout">
            <a:avLst>
              <a:gd name="adj1" fmla="val 356815"/>
              <a:gd name="adj2" fmla="val 288681"/>
              <a:gd name="adj3" fmla="val 16667"/>
            </a:avLst>
          </a:prstGeom>
          <a:solidFill>
            <a:schemeClr val="accent1"/>
          </a:solidFill>
          <a:ln w="9525" algn="ctr">
            <a:solidFill>
              <a:srgbClr val="000000"/>
            </a:solidFill>
            <a:miter lim="800000"/>
          </a:ln>
        </p:spPr>
        <p:txBody>
          <a:bodyPr lIns="0" tIns="0" rIns="0" bIns="0"/>
          <a:lstStyle>
            <a:lvl1pPr defTabSz="706755">
              <a:defRPr kumimoji="1" sz="2400">
                <a:solidFill>
                  <a:schemeClr val="tx1"/>
                </a:solidFill>
                <a:latin typeface="Times New Roman" panose="02020603050405020304" pitchFamily="18" charset="0"/>
                <a:ea typeface="宋体" panose="02010600030101010101" pitchFamily="2" charset="-122"/>
              </a:defRPr>
            </a:lvl1pPr>
            <a:lvl2pPr marL="742950" indent="-285750" defTabSz="706755">
              <a:defRPr kumimoji="1" sz="2400">
                <a:solidFill>
                  <a:schemeClr val="tx1"/>
                </a:solidFill>
                <a:latin typeface="Times New Roman" panose="02020603050405020304" pitchFamily="18" charset="0"/>
                <a:ea typeface="宋体" panose="02010600030101010101" pitchFamily="2" charset="-122"/>
              </a:defRPr>
            </a:lvl2pPr>
            <a:lvl3pPr marL="1143000" indent="-228600" defTabSz="706755">
              <a:defRPr kumimoji="1" sz="2400">
                <a:solidFill>
                  <a:schemeClr val="tx1"/>
                </a:solidFill>
                <a:latin typeface="Times New Roman" panose="02020603050405020304" pitchFamily="18" charset="0"/>
                <a:ea typeface="宋体" panose="02010600030101010101" pitchFamily="2" charset="-122"/>
              </a:defRPr>
            </a:lvl3pPr>
            <a:lvl4pPr marL="1600200" indent="-228600" defTabSz="706755">
              <a:defRPr kumimoji="1" sz="2400">
                <a:solidFill>
                  <a:schemeClr val="tx1"/>
                </a:solidFill>
                <a:latin typeface="Times New Roman" panose="02020603050405020304" pitchFamily="18" charset="0"/>
                <a:ea typeface="宋体" panose="02010600030101010101" pitchFamily="2" charset="-122"/>
              </a:defRPr>
            </a:lvl4pPr>
            <a:lvl5pPr marL="2057400" indent="-228600" defTabSz="706755">
              <a:defRPr kumimoji="1" sz="2400">
                <a:solidFill>
                  <a:schemeClr val="tx1"/>
                </a:solidFill>
                <a:latin typeface="Times New Roman" panose="02020603050405020304" pitchFamily="18" charset="0"/>
                <a:ea typeface="宋体" panose="02010600030101010101" pitchFamily="2" charset="-122"/>
              </a:defRPr>
            </a:lvl5pPr>
            <a:lvl6pPr marL="2514600" indent="-228600" defTabSz="706755"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706755"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706755"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706755"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solidFill>
                  <a:schemeClr val="bg1"/>
                </a:solidFill>
              </a:rPr>
              <a:t>借书用例</a:t>
            </a:r>
            <a:endParaRPr lang="zh-CN" altLang="en-US" sz="2000">
              <a:solidFill>
                <a:schemeClr val="bg1"/>
              </a:solidFill>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2201244"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4</a:t>
            </a:r>
            <a:r>
              <a:rPr lang="zh-CN" altLang="en-US" sz="2800" b="1" dirty="0" smtClean="0">
                <a:solidFill>
                  <a:schemeClr val="accent1"/>
                </a:solidFill>
                <a:latin typeface="微软雅黑" panose="020B0503020204020204" pitchFamily="34" charset="-122"/>
                <a:ea typeface="微软雅黑" panose="020B0503020204020204" pitchFamily="34" charset="-122"/>
              </a:rPr>
              <a:t>顺序图建模</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176331" y="757999"/>
            <a:ext cx="1176996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fontAlgn="base">
              <a:spcBef>
                <a:spcPct val="0"/>
              </a:spcBef>
              <a:spcAft>
                <a:spcPct val="0"/>
              </a:spcAft>
            </a:pPr>
            <a:r>
              <a:rPr lang="en-US" altLang="zh-CN" sz="3200" b="1" dirty="0" smtClean="0">
                <a:solidFill>
                  <a:srgbClr val="FF0000"/>
                </a:solidFill>
                <a:latin typeface="Arial" panose="020B0604020202020204" pitchFamily="34" charset="0"/>
              </a:rPr>
              <a:t>2</a:t>
            </a:r>
            <a:r>
              <a:rPr lang="en-US" altLang="zh-CN" sz="3200" b="1" dirty="0">
                <a:solidFill>
                  <a:srgbClr val="FF0000"/>
                </a:solidFill>
                <a:latin typeface="Arial" panose="020B0604020202020204" pitchFamily="34" charset="0"/>
              </a:rPr>
              <a:t>.</a:t>
            </a:r>
            <a:r>
              <a:rPr lang="zh-CN" altLang="en-US" sz="3200" b="1" dirty="0">
                <a:solidFill>
                  <a:srgbClr val="FF0000"/>
                </a:solidFill>
                <a:latin typeface="Arial" panose="020B0604020202020204" pitchFamily="34" charset="0"/>
              </a:rPr>
              <a:t>确定用例的工作</a:t>
            </a:r>
            <a:r>
              <a:rPr lang="zh-CN" altLang="en-US" sz="3200" b="1" dirty="0" smtClean="0">
                <a:solidFill>
                  <a:srgbClr val="FF0000"/>
                </a:solidFill>
                <a:latin typeface="Arial" panose="020B0604020202020204" pitchFamily="34" charset="0"/>
              </a:rPr>
              <a:t>流</a:t>
            </a:r>
            <a:endParaRPr lang="zh-CN" altLang="en-US" sz="3200" b="1" dirty="0">
              <a:solidFill>
                <a:srgbClr val="FF0000"/>
              </a:solidFill>
              <a:latin typeface="Arial" panose="020B0604020202020204" pitchFamily="34" charset="0"/>
            </a:endParaRPr>
          </a:p>
        </p:txBody>
      </p:sp>
      <p:pic>
        <p:nvPicPr>
          <p:cNvPr id="5" name="Picture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35508" y="57955"/>
            <a:ext cx="6196640" cy="66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2201244"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4</a:t>
            </a:r>
            <a:r>
              <a:rPr lang="zh-CN" altLang="en-US" sz="2800" b="1" dirty="0" smtClean="0">
                <a:solidFill>
                  <a:schemeClr val="accent1"/>
                </a:solidFill>
                <a:latin typeface="微软雅黑" panose="020B0503020204020204" pitchFamily="34" charset="-122"/>
                <a:ea typeface="微软雅黑" panose="020B0503020204020204" pitchFamily="34" charset="-122"/>
              </a:rPr>
              <a:t>顺序图建模</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5274" y="676255"/>
            <a:ext cx="1176996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fontAlgn="base">
              <a:spcBef>
                <a:spcPct val="0"/>
              </a:spcBef>
              <a:spcAft>
                <a:spcPct val="0"/>
              </a:spcAft>
            </a:pPr>
            <a:r>
              <a:rPr lang="en-US" altLang="zh-CN" sz="3200" b="1" dirty="0" smtClean="0">
                <a:solidFill>
                  <a:srgbClr val="FF0000"/>
                </a:solidFill>
                <a:latin typeface="Arial" panose="020B0604020202020204" pitchFamily="34" charset="0"/>
              </a:rPr>
              <a:t>3.</a:t>
            </a:r>
            <a:r>
              <a:rPr lang="zh-CN" altLang="en-US" sz="3200" b="1" dirty="0" smtClean="0">
                <a:solidFill>
                  <a:srgbClr val="FF0000"/>
                </a:solidFill>
                <a:latin typeface="Arial" panose="020B0604020202020204" pitchFamily="34" charset="0"/>
              </a:rPr>
              <a:t>识别交互对象</a:t>
            </a:r>
            <a:endParaRPr lang="zh-CN" altLang="en-US" sz="3200" b="1" dirty="0">
              <a:solidFill>
                <a:srgbClr val="FF0000"/>
              </a:solidFill>
              <a:latin typeface="Arial" panose="020B0604020202020204" pitchFamily="34" charset="0"/>
            </a:endParaRPr>
          </a:p>
        </p:txBody>
      </p:sp>
      <p:pic>
        <p:nvPicPr>
          <p:cNvPr id="6" name="Picture 4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29982" y="1770308"/>
            <a:ext cx="7631113"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a:solidFill>
                  <a:schemeClr val="accent1"/>
                </a:solidFill>
                <a:latin typeface="微软雅黑" panose="020B0503020204020204" pitchFamily="34" charset="-122"/>
                <a:ea typeface="微软雅黑" panose="020B0503020204020204" pitchFamily="34" charset="-122"/>
              </a:rPr>
              <a:t>动</a:t>
            </a:r>
            <a:r>
              <a:rPr lang="zh-CN" altLang="en-US" sz="2800" b="1" dirty="0" smtClean="0">
                <a:solidFill>
                  <a:schemeClr val="accent1"/>
                </a:solidFill>
                <a:latin typeface="微软雅黑" panose="020B0503020204020204" pitchFamily="34" charset="-122"/>
                <a:ea typeface="微软雅黑" panose="020B0503020204020204" pitchFamily="34" charset="-122"/>
              </a:rPr>
              <a:t>态建模概述</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TextBox 9"/>
          <p:cNvSpPr txBox="1">
            <a:spLocks noChangeArrowheads="1"/>
          </p:cNvSpPr>
          <p:nvPr/>
        </p:nvSpPr>
        <p:spPr bwMode="auto">
          <a:xfrm>
            <a:off x="6882262" y="711723"/>
            <a:ext cx="293309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sz="2800" b="1" i="0" u="none" strike="noStrike" cap="none" normalizeH="0" baseline="0" dirty="0" smtClean="0">
                <a:ln>
                  <a:noFill/>
                </a:ln>
                <a:solidFill>
                  <a:schemeClr val="tx1"/>
                </a:solidFill>
                <a:effectLst/>
                <a:latin typeface="Constantia" panose="02030602050306030303" pitchFamily="18" charset="0"/>
                <a:ea typeface="宋体" panose="02010600030101010101" pitchFamily="2" charset="-122"/>
              </a:rPr>
              <a:t>对象</a:t>
            </a:r>
            <a:r>
              <a:rPr lang="zh-CN" altLang="en-US" sz="2800" b="1" dirty="0">
                <a:latin typeface="Constantia" panose="02030602050306030303" pitchFamily="18" charset="0"/>
                <a:ea typeface="宋体" panose="02010600030101010101" pitchFamily="2" charset="-122"/>
              </a:rPr>
              <a:t>状态</a:t>
            </a:r>
            <a:r>
              <a:rPr kumimoji="0" lang="zh-CN" sz="2800" b="1" i="0" u="none" strike="noStrike" cap="none" normalizeH="0" baseline="0" dirty="0" smtClean="0">
                <a:ln>
                  <a:noFill/>
                </a:ln>
                <a:solidFill>
                  <a:schemeClr val="tx1"/>
                </a:solidFill>
                <a:effectLst/>
                <a:latin typeface="Constantia" panose="02030602050306030303" pitchFamily="18" charset="0"/>
                <a:ea typeface="宋体" panose="02010600030101010101" pitchFamily="2" charset="-122"/>
              </a:rPr>
              <a:t>模型</a:t>
            </a:r>
            <a:endParaRPr kumimoji="0" lang="zh-CN" sz="1800" b="0" i="0" u="none" strike="noStrike" cap="none" normalizeH="0" baseline="0" dirty="0" smtClean="0">
              <a:ln>
                <a:noFill/>
              </a:ln>
              <a:solidFill>
                <a:schemeClr val="tx1"/>
              </a:solidFill>
              <a:effectLst/>
              <a:latin typeface="Arial" panose="020B0604020202020204" pitchFamily="34" charset="0"/>
            </a:endParaRPr>
          </a:p>
        </p:txBody>
      </p:sp>
      <p:sp>
        <p:nvSpPr>
          <p:cNvPr id="6" name="矩形 5"/>
          <p:cNvSpPr/>
          <p:nvPr/>
        </p:nvSpPr>
        <p:spPr>
          <a:xfrm>
            <a:off x="289377" y="764703"/>
            <a:ext cx="3070071" cy="523220"/>
          </a:xfrm>
          <a:prstGeom prst="rect">
            <a:avLst/>
          </a:prstGeom>
        </p:spPr>
        <p:txBody>
          <a:bodyPr wrap="none">
            <a:spAutoFit/>
          </a:bodyPr>
          <a:lstStyle/>
          <a:p>
            <a:pPr lvl="0" eaLnBrk="0" fontAlgn="base" hangingPunct="0">
              <a:spcBef>
                <a:spcPct val="0"/>
              </a:spcBef>
              <a:spcAft>
                <a:spcPct val="0"/>
              </a:spcAft>
            </a:pPr>
            <a:r>
              <a:rPr lang="zh-CN" altLang="zh-CN" sz="2800" b="1" dirty="0">
                <a:latin typeface="Constantia" panose="02030602050306030303" pitchFamily="18" charset="0"/>
                <a:ea typeface="宋体" panose="02010600030101010101" pitchFamily="2" charset="-122"/>
              </a:rPr>
              <a:t>对象</a:t>
            </a:r>
            <a:r>
              <a:rPr lang="zh-CN" altLang="zh-CN" sz="2800" b="1" dirty="0">
                <a:solidFill>
                  <a:srgbClr val="FF0000"/>
                </a:solidFill>
                <a:latin typeface="Constantia" panose="02030602050306030303" pitchFamily="18" charset="0"/>
                <a:ea typeface="宋体" panose="02010600030101010101" pitchFamily="2" charset="-122"/>
              </a:rPr>
              <a:t>交互行为</a:t>
            </a:r>
            <a:r>
              <a:rPr lang="zh-CN" altLang="zh-CN" sz="2800" b="1" dirty="0">
                <a:latin typeface="Constantia" panose="02030602050306030303" pitchFamily="18" charset="0"/>
                <a:ea typeface="宋体" panose="02010600030101010101" pitchFamily="2" charset="-122"/>
              </a:rPr>
              <a:t>模型</a:t>
            </a:r>
            <a:endParaRPr lang="zh-CN" altLang="zh-CN" sz="2800" b="1" dirty="0">
              <a:latin typeface="Constantia" panose="02030602050306030303" pitchFamily="18" charset="0"/>
              <a:ea typeface="宋体" panose="02010600030101010101" pitchFamily="2" charset="-122"/>
            </a:endParaRPr>
          </a:p>
        </p:txBody>
      </p:sp>
      <p:sp>
        <p:nvSpPr>
          <p:cNvPr id="8" name="矩形 7"/>
          <p:cNvSpPr/>
          <p:nvPr/>
        </p:nvSpPr>
        <p:spPr>
          <a:xfrm>
            <a:off x="127870" y="1307146"/>
            <a:ext cx="5616624" cy="646331"/>
          </a:xfrm>
          <a:prstGeom prst="rect">
            <a:avLst/>
          </a:prstGeom>
        </p:spPr>
        <p:txBody>
          <a:bodyPr wrap="square">
            <a:spAutoFit/>
          </a:bodyPr>
          <a:lstStyle/>
          <a:p>
            <a:r>
              <a:rPr kumimoji="1" lang="zh-CN" altLang="en-US" b="1" dirty="0">
                <a:latin typeface="Tahoma" panose="020B0604030504040204" pitchFamily="34" charset="0"/>
              </a:rPr>
              <a:t>通常用来描述一个用例</a:t>
            </a:r>
            <a:r>
              <a:rPr kumimoji="1" lang="zh-CN" altLang="en-US" b="1" dirty="0" smtClean="0">
                <a:latin typeface="Tahoma" panose="020B0604030504040204" pitchFamily="34" charset="0"/>
              </a:rPr>
              <a:t>或者部分</a:t>
            </a:r>
            <a:r>
              <a:rPr kumimoji="1" lang="zh-CN" altLang="en-US" b="1" dirty="0">
                <a:latin typeface="Tahoma" panose="020B0604030504040204" pitchFamily="34" charset="0"/>
              </a:rPr>
              <a:t>用例的行为，显示该用例中所涉及的对象和这些对象之间的消息传递情况</a:t>
            </a:r>
            <a:endParaRPr lang="zh-CN" altLang="en-US" dirty="0"/>
          </a:p>
        </p:txBody>
      </p:sp>
      <p:sp>
        <p:nvSpPr>
          <p:cNvPr id="9" name="矩形 8"/>
          <p:cNvSpPr/>
          <p:nvPr/>
        </p:nvSpPr>
        <p:spPr>
          <a:xfrm>
            <a:off x="6319897" y="1204276"/>
            <a:ext cx="5642562" cy="645160"/>
          </a:xfrm>
          <a:prstGeom prst="rect">
            <a:avLst/>
          </a:prstGeom>
        </p:spPr>
        <p:txBody>
          <a:bodyPr wrap="square">
            <a:spAutoFit/>
          </a:bodyPr>
          <a:lstStyle/>
          <a:p>
            <a:r>
              <a:rPr kumimoji="1" lang="zh-CN" altLang="zh-CN" b="1" dirty="0" smtClean="0">
                <a:latin typeface="Tahoma" panose="020B0604030504040204" pitchFamily="34" charset="0"/>
              </a:rPr>
              <a:t>为</a:t>
            </a:r>
            <a:r>
              <a:rPr kumimoji="1" lang="zh-CN" altLang="zh-CN" b="1" dirty="0">
                <a:latin typeface="Tahoma" panose="020B0604030504040204" pitchFamily="34" charset="0"/>
              </a:rPr>
              <a:t>某个用例创建事件发生的轨迹，说明对象状态迁移变化的顺序，</a:t>
            </a:r>
            <a:endParaRPr kumimoji="1" lang="zh-CN" altLang="en-US" b="1" dirty="0">
              <a:latin typeface="Tahoma" panose="020B0604030504040204" pitchFamily="34" charset="0"/>
            </a:endParaRPr>
          </a:p>
        </p:txBody>
      </p:sp>
      <p:sp>
        <p:nvSpPr>
          <p:cNvPr id="10" name="矩形 9"/>
          <p:cNvSpPr/>
          <p:nvPr/>
        </p:nvSpPr>
        <p:spPr>
          <a:xfrm>
            <a:off x="3302749" y="835867"/>
            <a:ext cx="1811714" cy="369332"/>
          </a:xfrm>
          <a:prstGeom prst="rect">
            <a:avLst/>
          </a:prstGeom>
        </p:spPr>
        <p:txBody>
          <a:bodyPr wrap="none">
            <a:spAutoFit/>
          </a:bodyPr>
          <a:lstStyle/>
          <a:p>
            <a:r>
              <a:rPr lang="zh-CN" altLang="zh-CN" b="1" dirty="0">
                <a:solidFill>
                  <a:srgbClr val="FF0000"/>
                </a:solidFill>
                <a:latin typeface="Constantia" panose="02030602050306030303" pitchFamily="18" charset="0"/>
                <a:ea typeface="宋体" panose="02010600030101010101" pitchFamily="2" charset="-122"/>
              </a:rPr>
              <a:t>顺序图和协作图</a:t>
            </a:r>
            <a:endParaRPr lang="zh-CN" altLang="en-US" dirty="0">
              <a:solidFill>
                <a:srgbClr val="FF0000"/>
              </a:solidFill>
            </a:endParaRPr>
          </a:p>
        </p:txBody>
      </p:sp>
      <p:sp>
        <p:nvSpPr>
          <p:cNvPr id="11" name="矩形 10"/>
          <p:cNvSpPr/>
          <p:nvPr/>
        </p:nvSpPr>
        <p:spPr>
          <a:xfrm>
            <a:off x="10132524" y="836691"/>
            <a:ext cx="872490" cy="368300"/>
          </a:xfrm>
          <a:prstGeom prst="rect">
            <a:avLst/>
          </a:prstGeom>
        </p:spPr>
        <p:txBody>
          <a:bodyPr wrap="none">
            <a:spAutoFit/>
          </a:bodyPr>
          <a:lstStyle/>
          <a:p>
            <a:pPr lvl="0" algn="ctr" eaLnBrk="0" fontAlgn="base" hangingPunct="0">
              <a:spcBef>
                <a:spcPct val="0"/>
              </a:spcBef>
              <a:spcAft>
                <a:spcPct val="0"/>
              </a:spcAft>
            </a:pPr>
            <a:r>
              <a:rPr lang="zh-CN" altLang="zh-CN" b="1" dirty="0">
                <a:solidFill>
                  <a:srgbClr val="FF0000"/>
                </a:solidFill>
                <a:latin typeface="Constantia" panose="02030602050306030303" pitchFamily="18" charset="0"/>
                <a:ea typeface="宋体" panose="02010600030101010101" pitchFamily="2" charset="-122"/>
              </a:rPr>
              <a:t>状态图</a:t>
            </a:r>
            <a:endParaRPr lang="zh-CN" altLang="zh-CN" sz="1600" dirty="0">
              <a:solidFill>
                <a:srgbClr val="FF0000"/>
              </a:solidFill>
              <a:latin typeface="Arial" panose="020B0604020202020204" pitchFamily="34" charset="0"/>
            </a:endParaRPr>
          </a:p>
        </p:txBody>
      </p:sp>
      <p:pic>
        <p:nvPicPr>
          <p:cNvPr id="12" name="图片 11"/>
          <p:cNvPicPr>
            <a:picLocks noChangeAspect="1"/>
          </p:cNvPicPr>
          <p:nvPr/>
        </p:nvPicPr>
        <p:blipFill>
          <a:blip r:embed="rId1"/>
          <a:stretch>
            <a:fillRect/>
          </a:stretch>
        </p:blipFill>
        <p:spPr>
          <a:xfrm>
            <a:off x="421640" y="2089150"/>
            <a:ext cx="4387215" cy="2093595"/>
          </a:xfrm>
          <a:prstGeom prst="rect">
            <a:avLst/>
          </a:prstGeom>
        </p:spPr>
      </p:pic>
      <p:pic>
        <p:nvPicPr>
          <p:cNvPr id="13" name="图片 12"/>
          <p:cNvPicPr>
            <a:picLocks noChangeAspect="1"/>
          </p:cNvPicPr>
          <p:nvPr/>
        </p:nvPicPr>
        <p:blipFill>
          <a:blip r:embed="rId2"/>
          <a:stretch>
            <a:fillRect/>
          </a:stretch>
        </p:blipFill>
        <p:spPr>
          <a:xfrm>
            <a:off x="421640" y="4359910"/>
            <a:ext cx="4699635" cy="2167255"/>
          </a:xfrm>
          <a:prstGeom prst="rect">
            <a:avLst/>
          </a:prstGeom>
        </p:spPr>
      </p:pic>
      <p:pic>
        <p:nvPicPr>
          <p:cNvPr id="1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2164" y="1855687"/>
            <a:ext cx="4885976" cy="1600446"/>
          </a:xfrm>
          <a:prstGeom prst="rect">
            <a:avLst/>
          </a:prstGeom>
          <a:noFill/>
          <a:extLst>
            <a:ext uri="{909E8E84-426E-40DD-AFC4-6F175D3DCCD1}">
              <a14:hiddenFill xmlns:a14="http://schemas.microsoft.com/office/drawing/2010/main">
                <a:solidFill>
                  <a:srgbClr val="FFFFFF"/>
                </a:solidFill>
              </a14:hiddenFill>
            </a:ext>
          </a:extLst>
        </p:spPr>
      </p:pic>
      <p:pic>
        <p:nvPicPr>
          <p:cNvPr id="15" name="图片 14"/>
          <p:cNvPicPr>
            <a:picLocks noChangeAspect="1"/>
          </p:cNvPicPr>
          <p:nvPr/>
        </p:nvPicPr>
        <p:blipFill>
          <a:blip r:embed="rId4"/>
          <a:stretch>
            <a:fillRect/>
          </a:stretch>
        </p:blipFill>
        <p:spPr>
          <a:xfrm>
            <a:off x="6120882" y="4106641"/>
            <a:ext cx="5085353" cy="2634727"/>
          </a:xfrm>
          <a:prstGeom prst="rect">
            <a:avLst/>
          </a:prstGeom>
        </p:spPr>
      </p:pic>
      <p:sp>
        <p:nvSpPr>
          <p:cNvPr id="2" name="文本框 1"/>
          <p:cNvSpPr txBox="1"/>
          <p:nvPr/>
        </p:nvSpPr>
        <p:spPr>
          <a:xfrm>
            <a:off x="10238740" y="3814445"/>
            <a:ext cx="967740" cy="368300"/>
          </a:xfrm>
          <a:prstGeom prst="rect">
            <a:avLst/>
          </a:prstGeom>
          <a:noFill/>
        </p:spPr>
        <p:txBody>
          <a:bodyPr wrap="square" rtlCol="0" anchor="t">
            <a:spAutoFit/>
          </a:bodyPr>
          <a:p>
            <a:pPr lvl="0" algn="ctr" eaLnBrk="0" fontAlgn="base" hangingPunct="0">
              <a:spcBef>
                <a:spcPct val="0"/>
              </a:spcBef>
              <a:spcAft>
                <a:spcPct val="0"/>
              </a:spcAft>
            </a:pPr>
            <a:r>
              <a:rPr lang="zh-CN" altLang="zh-CN" b="1" dirty="0">
                <a:solidFill>
                  <a:srgbClr val="FF0000"/>
                </a:solidFill>
                <a:latin typeface="Constantia" panose="02030602050306030303" pitchFamily="18" charset="0"/>
                <a:ea typeface="宋体" panose="02010600030101010101" pitchFamily="2" charset="-122"/>
                <a:sym typeface="+mn-ea"/>
              </a:rPr>
              <a:t>活动图</a:t>
            </a:r>
            <a:endParaRPr lang="zh-CN" altLang="zh-CN" b="1" dirty="0">
              <a:solidFill>
                <a:srgbClr val="FF0000"/>
              </a:solidFill>
              <a:latin typeface="Constantia" panose="02030602050306030303" pitchFamily="18" charset="0"/>
              <a:ea typeface="宋体" panose="02010600030101010101" pitchFamily="2" charset="-122"/>
              <a:sym typeface="+mn-ea"/>
            </a:endParaRPr>
          </a:p>
        </p:txBody>
      </p:sp>
      <p:sp>
        <p:nvSpPr>
          <p:cNvPr id="3" name="TextBox 9"/>
          <p:cNvSpPr txBox="1">
            <a:spLocks noChangeArrowheads="1"/>
          </p:cNvSpPr>
          <p:nvPr/>
        </p:nvSpPr>
        <p:spPr bwMode="auto">
          <a:xfrm>
            <a:off x="6631437" y="3462543"/>
            <a:ext cx="293309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p>
            <a:pPr marL="0" marR="0" lvl="0" indent="0" algn="ctr" defTabSz="914400" rtl="0" eaLnBrk="0" fontAlgn="base" latinLnBrk="0" hangingPunct="0">
              <a:lnSpc>
                <a:spcPct val="100000"/>
              </a:lnSpc>
              <a:spcBef>
                <a:spcPct val="0"/>
              </a:spcBef>
              <a:spcAft>
                <a:spcPct val="0"/>
              </a:spcAft>
              <a:buClrTx/>
              <a:buSzTx/>
              <a:buFontTx/>
              <a:buNone/>
            </a:pPr>
            <a:r>
              <a:rPr kumimoji="0" lang="zh-CN" sz="2800" b="1" i="0" u="none" strike="noStrike" cap="none" normalizeH="0" baseline="0" dirty="0" smtClean="0">
                <a:ln>
                  <a:noFill/>
                </a:ln>
                <a:solidFill>
                  <a:schemeClr val="tx1"/>
                </a:solidFill>
                <a:effectLst/>
                <a:latin typeface="Constantia" panose="02030602050306030303" pitchFamily="18" charset="0"/>
                <a:ea typeface="宋体" panose="02010600030101010101" pitchFamily="2" charset="-122"/>
              </a:rPr>
              <a:t>对象</a:t>
            </a:r>
            <a:r>
              <a:rPr lang="zh-CN" altLang="en-US" sz="2800" b="1" dirty="0">
                <a:latin typeface="Constantia" panose="02030602050306030303" pitchFamily="18" charset="0"/>
                <a:ea typeface="宋体" panose="02010600030101010101" pitchFamily="2" charset="-122"/>
              </a:rPr>
              <a:t>活动</a:t>
            </a:r>
            <a:r>
              <a:rPr kumimoji="0" lang="zh-CN" sz="2800" b="1" i="0" u="none" strike="noStrike" cap="none" normalizeH="0" baseline="0" dirty="0" smtClean="0">
                <a:ln>
                  <a:noFill/>
                </a:ln>
                <a:solidFill>
                  <a:schemeClr val="tx1"/>
                </a:solidFill>
                <a:effectLst/>
                <a:latin typeface="Constantia" panose="02030602050306030303" pitchFamily="18" charset="0"/>
                <a:ea typeface="宋体" panose="02010600030101010101" pitchFamily="2" charset="-122"/>
              </a:rPr>
              <a:t>模型</a:t>
            </a:r>
            <a:endParaRPr kumimoji="0" lang="zh-CN" sz="1800" b="0" i="0" u="none" strike="noStrike" cap="none" normalizeH="0" baseline="0" dirty="0" smtClean="0">
              <a:ln>
                <a:noFill/>
              </a:ln>
              <a:solidFill>
                <a:schemeClr val="tx1"/>
              </a:solidFill>
              <a:effectLst/>
              <a:latin typeface="Arial" panose="020B0604020202020204" pitchFamily="34" charset="0"/>
            </a:endParaRPr>
          </a:p>
        </p:txBody>
      </p:sp>
      <p:sp>
        <p:nvSpPr>
          <p:cNvPr id="5" name="文本框 4"/>
          <p:cNvSpPr txBox="1"/>
          <p:nvPr/>
        </p:nvSpPr>
        <p:spPr>
          <a:xfrm>
            <a:off x="6116320" y="3814445"/>
            <a:ext cx="4122420" cy="368300"/>
          </a:xfrm>
          <a:prstGeom prst="rect">
            <a:avLst/>
          </a:prstGeom>
          <a:noFill/>
        </p:spPr>
        <p:txBody>
          <a:bodyPr wrap="square" rtlCol="0" anchor="t">
            <a:spAutoFit/>
          </a:bodyPr>
          <a:p>
            <a:r>
              <a:rPr lang="zh-CN" altLang="en-US"/>
              <a:t>描述事件的活动是并发的还是顺序的</a:t>
            </a:r>
            <a:endParaRPr lang="zh-CN" alt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2201244"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4</a:t>
            </a:r>
            <a:r>
              <a:rPr lang="zh-CN" altLang="en-US" sz="2800" b="1" dirty="0" smtClean="0">
                <a:solidFill>
                  <a:schemeClr val="accent1"/>
                </a:solidFill>
                <a:latin typeface="微软雅黑" panose="020B0503020204020204" pitchFamily="34" charset="-122"/>
                <a:ea typeface="微软雅黑" panose="020B0503020204020204" pitchFamily="34" charset="-122"/>
              </a:rPr>
              <a:t>顺序图建模</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307760" y="783588"/>
            <a:ext cx="1176996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fontAlgn="base">
              <a:spcBef>
                <a:spcPct val="0"/>
              </a:spcBef>
              <a:spcAft>
                <a:spcPct val="0"/>
              </a:spcAft>
            </a:pPr>
            <a:r>
              <a:rPr lang="en-US" altLang="zh-CN" sz="3200" b="1" dirty="0" smtClean="0">
                <a:solidFill>
                  <a:srgbClr val="FF0000"/>
                </a:solidFill>
                <a:latin typeface="Arial" panose="020B0604020202020204" pitchFamily="34" charset="0"/>
              </a:rPr>
              <a:t>4 </a:t>
            </a:r>
            <a:r>
              <a:rPr lang="zh-CN" altLang="en-US" sz="3200" b="1" dirty="0">
                <a:solidFill>
                  <a:srgbClr val="FF0000"/>
                </a:solidFill>
                <a:latin typeface="Arial" panose="020B0604020202020204" pitchFamily="34" charset="0"/>
              </a:rPr>
              <a:t>确定对象间调用关系（或消息）</a:t>
            </a:r>
            <a:endParaRPr lang="zh-CN" altLang="en-US" sz="3200" b="1" dirty="0">
              <a:solidFill>
                <a:srgbClr val="FF0000"/>
              </a:solidFill>
              <a:latin typeface="Arial" panose="020B0604020202020204" pitchFamily="34" charset="0"/>
            </a:endParaRPr>
          </a:p>
        </p:txBody>
      </p:sp>
      <p:pic>
        <p:nvPicPr>
          <p:cNvPr id="22"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20199" y="516031"/>
            <a:ext cx="7053087" cy="6284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2201244"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4</a:t>
            </a:r>
            <a:r>
              <a:rPr lang="zh-CN" altLang="en-US" sz="2800" b="1" dirty="0" smtClean="0">
                <a:solidFill>
                  <a:schemeClr val="accent1"/>
                </a:solidFill>
                <a:latin typeface="微软雅黑" panose="020B0503020204020204" pitchFamily="34" charset="-122"/>
                <a:ea typeface="微软雅黑" panose="020B0503020204020204" pitchFamily="34" charset="-122"/>
              </a:rPr>
              <a:t>顺序图建模</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pic>
        <p:nvPicPr>
          <p:cNvPr id="4"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63861" y="912857"/>
            <a:ext cx="4474341" cy="4837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2862" y="1065256"/>
            <a:ext cx="3548616" cy="4705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7"/>
          <p:cNvSpPr>
            <a:spLocks noChangeShapeType="1"/>
          </p:cNvSpPr>
          <p:nvPr/>
        </p:nvSpPr>
        <p:spPr bwMode="auto">
          <a:xfrm flipV="1">
            <a:off x="2720662" y="1446256"/>
            <a:ext cx="2699734" cy="462863"/>
          </a:xfrm>
          <a:prstGeom prst="line">
            <a:avLst/>
          </a:prstGeom>
          <a:noFill/>
          <a:ln w="38100">
            <a:solidFill>
              <a:srgbClr val="C00000"/>
            </a:solidFill>
            <a:round/>
            <a:tailEnd type="stealth" w="med" len="lg"/>
          </a:ln>
          <a:extLst>
            <a:ext uri="{909E8E84-426E-40DD-AFC4-6F175D3DCCD1}">
              <a14:hiddenFill xmlns:a14="http://schemas.microsoft.com/office/drawing/2010/main">
                <a:noFill/>
              </a14:hiddenFill>
            </a:ext>
          </a:extLst>
        </p:spPr>
        <p:txBody>
          <a:bodyPr anchor="ctr"/>
          <a:lstStyle/>
          <a:p>
            <a:endParaRPr lang="zh-CN" altLang="en-US"/>
          </a:p>
        </p:txBody>
      </p:sp>
      <p:sp>
        <p:nvSpPr>
          <p:cNvPr id="7" name="Line 8"/>
          <p:cNvSpPr>
            <a:spLocks noChangeShapeType="1"/>
          </p:cNvSpPr>
          <p:nvPr/>
        </p:nvSpPr>
        <p:spPr bwMode="auto">
          <a:xfrm flipV="1">
            <a:off x="2961962" y="1738356"/>
            <a:ext cx="2699734" cy="462863"/>
          </a:xfrm>
          <a:prstGeom prst="line">
            <a:avLst/>
          </a:prstGeom>
          <a:noFill/>
          <a:ln w="38100">
            <a:solidFill>
              <a:srgbClr val="C00000"/>
            </a:solidFill>
            <a:round/>
            <a:tailEnd type="stealth" w="med" len="lg"/>
          </a:ln>
          <a:extLst>
            <a:ext uri="{909E8E84-426E-40DD-AFC4-6F175D3DCCD1}">
              <a14:hiddenFill xmlns:a14="http://schemas.microsoft.com/office/drawing/2010/main">
                <a:noFill/>
              </a14:hiddenFill>
            </a:ext>
          </a:extLst>
        </p:spPr>
        <p:txBody>
          <a:bodyPr anchor="ctr"/>
          <a:lstStyle/>
          <a:p>
            <a:endParaRPr lang="zh-CN" altLang="en-US"/>
          </a:p>
        </p:txBody>
      </p:sp>
      <p:sp>
        <p:nvSpPr>
          <p:cNvPr id="8" name="Line 9"/>
          <p:cNvSpPr>
            <a:spLocks noChangeShapeType="1"/>
          </p:cNvSpPr>
          <p:nvPr/>
        </p:nvSpPr>
        <p:spPr bwMode="auto">
          <a:xfrm>
            <a:off x="3787462" y="2436857"/>
            <a:ext cx="3115078" cy="77144"/>
          </a:xfrm>
          <a:prstGeom prst="line">
            <a:avLst/>
          </a:prstGeom>
          <a:noFill/>
          <a:ln w="38100">
            <a:solidFill>
              <a:srgbClr val="C00000"/>
            </a:solidFill>
            <a:round/>
            <a:tailEnd type="stealth" w="med" len="lg"/>
          </a:ln>
          <a:extLst>
            <a:ext uri="{909E8E84-426E-40DD-AFC4-6F175D3DCCD1}">
              <a14:hiddenFill xmlns:a14="http://schemas.microsoft.com/office/drawing/2010/main">
                <a:noFill/>
              </a14:hiddenFill>
            </a:ext>
          </a:extLst>
        </p:spPr>
        <p:txBody>
          <a:bodyPr anchor="ctr"/>
          <a:lstStyle/>
          <a:p>
            <a:endParaRPr lang="zh-CN" altLang="en-US"/>
          </a:p>
        </p:txBody>
      </p:sp>
      <p:sp>
        <p:nvSpPr>
          <p:cNvPr id="9" name="Line 10"/>
          <p:cNvSpPr>
            <a:spLocks noChangeShapeType="1"/>
          </p:cNvSpPr>
          <p:nvPr/>
        </p:nvSpPr>
        <p:spPr bwMode="auto">
          <a:xfrm>
            <a:off x="3025462" y="2589256"/>
            <a:ext cx="2561286" cy="1234301"/>
          </a:xfrm>
          <a:prstGeom prst="line">
            <a:avLst/>
          </a:prstGeom>
          <a:noFill/>
          <a:ln w="38100">
            <a:solidFill>
              <a:srgbClr val="C00000"/>
            </a:solidFill>
            <a:round/>
            <a:tailEnd type="stealth" w="med" len="lg"/>
          </a:ln>
          <a:extLst>
            <a:ext uri="{909E8E84-426E-40DD-AFC4-6F175D3DCCD1}">
              <a14:hiddenFill xmlns:a14="http://schemas.microsoft.com/office/drawing/2010/main">
                <a:noFill/>
              </a14:hiddenFill>
            </a:ext>
          </a:extLst>
        </p:spPr>
        <p:txBody>
          <a:bodyPr anchor="ctr"/>
          <a:lstStyle/>
          <a:p>
            <a:endParaRPr lang="zh-CN" altLang="en-US"/>
          </a:p>
        </p:txBody>
      </p:sp>
      <p:sp>
        <p:nvSpPr>
          <p:cNvPr id="10" name="Line 11"/>
          <p:cNvSpPr>
            <a:spLocks noChangeShapeType="1"/>
          </p:cNvSpPr>
          <p:nvPr/>
        </p:nvSpPr>
        <p:spPr bwMode="auto">
          <a:xfrm>
            <a:off x="3101662" y="2817857"/>
            <a:ext cx="2907406" cy="1542876"/>
          </a:xfrm>
          <a:prstGeom prst="line">
            <a:avLst/>
          </a:prstGeom>
          <a:noFill/>
          <a:ln w="38100">
            <a:solidFill>
              <a:srgbClr val="C00000"/>
            </a:solidFill>
            <a:round/>
            <a:tailEnd type="stealth" w="med" len="lg"/>
          </a:ln>
          <a:extLst>
            <a:ext uri="{909E8E84-426E-40DD-AFC4-6F175D3DCCD1}">
              <a14:hiddenFill xmlns:a14="http://schemas.microsoft.com/office/drawing/2010/main">
                <a:noFill/>
              </a14:hiddenFill>
            </a:ext>
          </a:extLst>
        </p:spPr>
        <p:txBody>
          <a:bodyPr anchor="ctr"/>
          <a:lstStyle/>
          <a:p>
            <a:endParaRPr lang="zh-CN" altLang="en-US"/>
          </a:p>
        </p:txBody>
      </p:sp>
      <p:sp>
        <p:nvSpPr>
          <p:cNvPr id="11" name="Line 12"/>
          <p:cNvSpPr>
            <a:spLocks noChangeShapeType="1"/>
          </p:cNvSpPr>
          <p:nvPr/>
        </p:nvSpPr>
        <p:spPr bwMode="auto">
          <a:xfrm>
            <a:off x="2034862" y="3427457"/>
            <a:ext cx="4084213" cy="1697164"/>
          </a:xfrm>
          <a:prstGeom prst="line">
            <a:avLst/>
          </a:prstGeom>
          <a:noFill/>
          <a:ln w="38100">
            <a:solidFill>
              <a:srgbClr val="C00000"/>
            </a:solidFill>
            <a:round/>
            <a:tailEnd type="stealth" w="med" len="lg"/>
          </a:ln>
          <a:extLst>
            <a:ext uri="{909E8E84-426E-40DD-AFC4-6F175D3DCCD1}">
              <a14:hiddenFill xmlns:a14="http://schemas.microsoft.com/office/drawing/2010/main">
                <a:noFill/>
              </a14:hiddenFill>
            </a:ext>
          </a:extLst>
        </p:spPr>
        <p:txBody>
          <a:bodyPr anchor="ctr"/>
          <a:lstStyle/>
          <a:p>
            <a:endParaRPr lang="zh-CN" alt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2201244"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4</a:t>
            </a:r>
            <a:r>
              <a:rPr lang="zh-CN" altLang="en-US" sz="2800" b="1" dirty="0" smtClean="0">
                <a:solidFill>
                  <a:schemeClr val="accent1"/>
                </a:solidFill>
                <a:latin typeface="微软雅黑" panose="020B0503020204020204" pitchFamily="34" charset="-122"/>
                <a:ea typeface="微软雅黑" panose="020B0503020204020204" pitchFamily="34" charset="-122"/>
              </a:rPr>
              <a:t>顺序图建模</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矩形 3"/>
          <p:cNvSpPr/>
          <p:nvPr/>
        </p:nvSpPr>
        <p:spPr>
          <a:xfrm>
            <a:off x="293794" y="763149"/>
            <a:ext cx="1313180" cy="769441"/>
          </a:xfrm>
          <a:prstGeom prst="rect">
            <a:avLst/>
          </a:prstGeom>
        </p:spPr>
        <p:txBody>
          <a:bodyPr wrap="none">
            <a:spAutoFit/>
          </a:bodyPr>
          <a:lstStyle/>
          <a:p>
            <a:r>
              <a:rPr lang="zh-CN" altLang="en-US" sz="4400" dirty="0"/>
              <a:t>练习</a:t>
            </a:r>
            <a:endParaRPr lang="zh-CN" altLang="en-US" sz="4400" dirty="0"/>
          </a:p>
        </p:txBody>
      </p:sp>
      <p:sp>
        <p:nvSpPr>
          <p:cNvPr id="2" name="矩形 1"/>
          <p:cNvSpPr/>
          <p:nvPr/>
        </p:nvSpPr>
        <p:spPr>
          <a:xfrm>
            <a:off x="1731299" y="803788"/>
            <a:ext cx="6186309" cy="523220"/>
          </a:xfrm>
          <a:prstGeom prst="rect">
            <a:avLst/>
          </a:prstGeom>
        </p:spPr>
        <p:txBody>
          <a:bodyPr wrap="none">
            <a:spAutoFit/>
          </a:bodyPr>
          <a:lstStyle/>
          <a:p>
            <a:r>
              <a:rPr lang="zh-CN" altLang="en-US" sz="2800" dirty="0"/>
              <a:t>绘制酒店订房管理“会员登录”的顺序图</a:t>
            </a:r>
            <a:endParaRPr lang="zh-CN" altLang="en-US" sz="2800" dirty="0"/>
          </a:p>
        </p:txBody>
      </p:sp>
      <p:pic>
        <p:nvPicPr>
          <p:cNvPr id="6"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957187"/>
            <a:ext cx="5629247" cy="3664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2"/>
          <a:stretch>
            <a:fillRect/>
          </a:stretch>
        </p:blipFill>
        <p:spPr>
          <a:xfrm>
            <a:off x="5664596" y="1382506"/>
            <a:ext cx="6527404" cy="5134203"/>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2201244"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4</a:t>
            </a:r>
            <a:r>
              <a:rPr lang="zh-CN" altLang="en-US" sz="2800" b="1" dirty="0" smtClean="0">
                <a:solidFill>
                  <a:schemeClr val="accent1"/>
                </a:solidFill>
                <a:latin typeface="微软雅黑" panose="020B0503020204020204" pitchFamily="34" charset="-122"/>
                <a:ea typeface="微软雅黑" panose="020B0503020204020204" pitchFamily="34" charset="-122"/>
              </a:rPr>
              <a:t>顺序图建模</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7" name="矩形 6"/>
          <p:cNvSpPr/>
          <p:nvPr/>
        </p:nvSpPr>
        <p:spPr>
          <a:xfrm>
            <a:off x="464742" y="1016289"/>
            <a:ext cx="3270131" cy="369332"/>
          </a:xfrm>
          <a:prstGeom prst="rect">
            <a:avLst/>
          </a:prstGeom>
        </p:spPr>
        <p:txBody>
          <a:bodyPr wrap="square">
            <a:spAutoFit/>
          </a:bodyPr>
          <a:lstStyle/>
          <a:p>
            <a:r>
              <a:rPr lang="zh-CN" altLang="en-US" b="1" dirty="0"/>
              <a:t>识别参与交互过程的对象</a:t>
            </a:r>
            <a:endParaRPr lang="zh-CN" altLang="en-US" dirty="0"/>
          </a:p>
        </p:txBody>
      </p:sp>
      <p:pic>
        <p:nvPicPr>
          <p:cNvPr id="8" name="图片 7"/>
          <p:cNvPicPr>
            <a:picLocks noChangeAspect="1"/>
          </p:cNvPicPr>
          <p:nvPr/>
        </p:nvPicPr>
        <p:blipFill>
          <a:blip r:embed="rId1"/>
          <a:stretch>
            <a:fillRect/>
          </a:stretch>
        </p:blipFill>
        <p:spPr>
          <a:xfrm>
            <a:off x="2823880" y="2563369"/>
            <a:ext cx="5578323" cy="1963082"/>
          </a:xfrm>
          <a:prstGeom prst="rect">
            <a:avLst/>
          </a:prstGeom>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2201244"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4</a:t>
            </a:r>
            <a:r>
              <a:rPr lang="zh-CN" altLang="en-US" sz="2800" b="1" dirty="0" smtClean="0">
                <a:solidFill>
                  <a:schemeClr val="accent1"/>
                </a:solidFill>
                <a:latin typeface="微软雅黑" panose="020B0503020204020204" pitchFamily="34" charset="-122"/>
                <a:ea typeface="微软雅黑" panose="020B0503020204020204" pitchFamily="34" charset="-122"/>
              </a:rPr>
              <a:t>顺序图建模</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pic>
        <p:nvPicPr>
          <p:cNvPr id="3"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987378"/>
            <a:ext cx="4709445" cy="4394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2748" y="666481"/>
            <a:ext cx="6384901" cy="4792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7"/>
          <p:cNvSpPr>
            <a:spLocks noChangeShapeType="1"/>
          </p:cNvSpPr>
          <p:nvPr/>
        </p:nvSpPr>
        <p:spPr bwMode="auto">
          <a:xfrm flipV="1">
            <a:off x="1731182" y="2002664"/>
            <a:ext cx="3452564" cy="375083"/>
          </a:xfrm>
          <a:prstGeom prst="line">
            <a:avLst/>
          </a:prstGeom>
          <a:noFill/>
          <a:ln w="38100">
            <a:solidFill>
              <a:srgbClr val="C00000"/>
            </a:solidFill>
            <a:round/>
            <a:tailEnd type="stealth" w="med" len="lg"/>
          </a:ln>
          <a:extLst>
            <a:ext uri="{909E8E84-426E-40DD-AFC4-6F175D3DCCD1}">
              <a14:hiddenFill xmlns:a14="http://schemas.microsoft.com/office/drawing/2010/main">
                <a:noFill/>
              </a14:hiddenFill>
            </a:ext>
          </a:extLst>
        </p:spPr>
        <p:txBody>
          <a:bodyPr anchor="ctr"/>
          <a:lstStyle/>
          <a:p>
            <a:endParaRPr lang="zh-CN" altLang="en-US"/>
          </a:p>
        </p:txBody>
      </p:sp>
      <p:sp>
        <p:nvSpPr>
          <p:cNvPr id="6" name="Line 8"/>
          <p:cNvSpPr>
            <a:spLocks noChangeShapeType="1"/>
          </p:cNvSpPr>
          <p:nvPr/>
        </p:nvSpPr>
        <p:spPr bwMode="auto">
          <a:xfrm flipV="1">
            <a:off x="1466070" y="2524928"/>
            <a:ext cx="6952134" cy="46709"/>
          </a:xfrm>
          <a:prstGeom prst="line">
            <a:avLst/>
          </a:prstGeom>
          <a:noFill/>
          <a:ln w="38100">
            <a:solidFill>
              <a:srgbClr val="C00000"/>
            </a:solidFill>
            <a:round/>
            <a:tailEnd type="stealth" w="med" len="lg"/>
          </a:ln>
          <a:extLst>
            <a:ext uri="{909E8E84-426E-40DD-AFC4-6F175D3DCCD1}">
              <a14:hiddenFill xmlns:a14="http://schemas.microsoft.com/office/drawing/2010/main">
                <a:noFill/>
              </a14:hiddenFill>
            </a:ext>
          </a:extLst>
        </p:spPr>
        <p:txBody>
          <a:bodyPr anchor="ctr"/>
          <a:lstStyle/>
          <a:p>
            <a:endParaRPr lang="zh-CN" altLang="en-US"/>
          </a:p>
        </p:txBody>
      </p:sp>
      <p:sp>
        <p:nvSpPr>
          <p:cNvPr id="7" name="Line 9"/>
          <p:cNvSpPr>
            <a:spLocks noChangeShapeType="1"/>
          </p:cNvSpPr>
          <p:nvPr/>
        </p:nvSpPr>
        <p:spPr bwMode="auto">
          <a:xfrm>
            <a:off x="2865549" y="2897745"/>
            <a:ext cx="4981080" cy="281843"/>
          </a:xfrm>
          <a:prstGeom prst="line">
            <a:avLst/>
          </a:prstGeom>
          <a:noFill/>
          <a:ln w="38100">
            <a:solidFill>
              <a:srgbClr val="C00000"/>
            </a:solidFill>
            <a:round/>
            <a:tailEnd type="stealth" w="med" len="lg"/>
          </a:ln>
          <a:extLst>
            <a:ext uri="{909E8E84-426E-40DD-AFC4-6F175D3DCCD1}">
              <a14:hiddenFill xmlns:a14="http://schemas.microsoft.com/office/drawing/2010/main">
                <a:noFill/>
              </a14:hiddenFill>
            </a:ext>
          </a:extLst>
        </p:spPr>
        <p:txBody>
          <a:bodyPr anchor="ctr"/>
          <a:lstStyle/>
          <a:p>
            <a:endParaRPr lang="zh-CN" altLang="en-US"/>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76555" y="1033145"/>
            <a:ext cx="10157460" cy="3415030"/>
          </a:xfrm>
          <a:prstGeom prst="rect">
            <a:avLst/>
          </a:prstGeom>
          <a:noFill/>
        </p:spPr>
        <p:txBody>
          <a:bodyPr wrap="square" rtlCol="0" anchor="t">
            <a:spAutoFit/>
          </a:bodyPr>
          <a:p>
            <a:pPr>
              <a:lnSpc>
                <a:spcPct val="150000"/>
              </a:lnSpc>
              <a:buClrTx/>
              <a:buSzTx/>
              <a:buFontTx/>
            </a:pPr>
            <a:r>
              <a:rPr lang="zh-CN" altLang="en-US" b="1">
                <a:latin typeface="微软雅黑" panose="020B0503020204020204" pitchFamily="34" charset="-122"/>
                <a:ea typeface="微软雅黑" panose="020B0503020204020204" pitchFamily="34" charset="-122"/>
              </a:rPr>
              <a:t>随着社交媒体和短视频平台的迅速发展，抖音作为一款广受欢迎的短视频应用，已经成为全球范围内用户喜爱的社交平台之一。软件功能需求：</a:t>
            </a:r>
            <a:endParaRPr lang="zh-CN" altLang="en-US" b="1">
              <a:latin typeface="微软雅黑" panose="020B0503020204020204" pitchFamily="34" charset="-122"/>
              <a:ea typeface="微软雅黑" panose="020B0503020204020204" pitchFamily="34" charset="-122"/>
            </a:endParaRPr>
          </a:p>
          <a:p>
            <a:pPr indent="0" fontAlgn="auto">
              <a:lnSpc>
                <a:spcPct val="150000"/>
              </a:lnSpc>
            </a:pPr>
            <a:r>
              <a:rPr lang="zh-CN" altLang="en-US" b="1">
                <a:latin typeface="微软雅黑" panose="020B0503020204020204" pitchFamily="34" charset="-122"/>
                <a:ea typeface="微软雅黑" panose="020B0503020204020204" pitchFamily="34" charset="-122"/>
              </a:rPr>
              <a:t>用户管理：</a:t>
            </a:r>
            <a:r>
              <a:rPr lang="zh-CN" altLang="en-US">
                <a:latin typeface="微软雅黑" panose="020B0503020204020204" pitchFamily="34" charset="-122"/>
                <a:ea typeface="微软雅黑" panose="020B0503020204020204" pitchFamily="34" charset="-122"/>
              </a:rPr>
              <a:t>抖音需要能够管理</a:t>
            </a:r>
            <a:r>
              <a:rPr lang="zh-CN" altLang="en-US">
                <a:solidFill>
                  <a:srgbClr val="FF0000"/>
                </a:solidFill>
                <a:latin typeface="微软雅黑" panose="020B0503020204020204" pitchFamily="34" charset="-122"/>
                <a:ea typeface="微软雅黑" panose="020B0503020204020204" pitchFamily="34" charset="-122"/>
              </a:rPr>
              <a:t>用户</a:t>
            </a:r>
            <a:r>
              <a:rPr lang="zh-CN" altLang="en-US">
                <a:latin typeface="微软雅黑" panose="020B0503020204020204" pitchFamily="34" charset="-122"/>
                <a:ea typeface="微软雅黑" panose="020B0503020204020204" pitchFamily="34" charset="-122"/>
              </a:rPr>
              <a:t>账户信息，包括注册、登录、个人资料设置等功能。</a:t>
            </a:r>
            <a:endParaRPr lang="zh-CN" altLang="en-US">
              <a:latin typeface="微软雅黑" panose="020B0503020204020204" pitchFamily="34" charset="-122"/>
              <a:ea typeface="微软雅黑" panose="020B0503020204020204" pitchFamily="34" charset="-122"/>
            </a:endParaRPr>
          </a:p>
          <a:p>
            <a:pPr indent="0" fontAlgn="auto">
              <a:lnSpc>
                <a:spcPct val="150000"/>
              </a:lnSpc>
            </a:pPr>
            <a:r>
              <a:rPr lang="zh-CN" altLang="en-US" b="1">
                <a:latin typeface="微软雅黑" panose="020B0503020204020204" pitchFamily="34" charset="-122"/>
                <a:ea typeface="微软雅黑" panose="020B0503020204020204" pitchFamily="34" charset="-122"/>
              </a:rPr>
              <a:t>视频上传与播放</a:t>
            </a:r>
            <a:r>
              <a:rPr lang="zh-CN" altLang="en-US">
                <a:latin typeface="微软雅黑" panose="020B0503020204020204" pitchFamily="34" charset="-122"/>
                <a:ea typeface="微软雅黑" panose="020B0503020204020204" pitchFamily="34" charset="-122"/>
              </a:rPr>
              <a:t>：用户可以上传</a:t>
            </a:r>
            <a:r>
              <a:rPr lang="zh-CN" altLang="en-US">
                <a:solidFill>
                  <a:srgbClr val="FF0000"/>
                </a:solidFill>
                <a:latin typeface="微软雅黑" panose="020B0503020204020204" pitchFamily="34" charset="-122"/>
                <a:ea typeface="微软雅黑" panose="020B0503020204020204" pitchFamily="34" charset="-122"/>
              </a:rPr>
              <a:t>短视频</a:t>
            </a:r>
            <a:r>
              <a:rPr lang="zh-CN" altLang="en-US">
                <a:latin typeface="微软雅黑" panose="020B0503020204020204" pitchFamily="34" charset="-122"/>
                <a:ea typeface="微软雅黑" panose="020B0503020204020204" pitchFamily="34" charset="-122"/>
              </a:rPr>
              <a:t>，并能够浏览、搜索、点赞、评论、分享等互动操作。</a:t>
            </a:r>
            <a:endParaRPr lang="zh-CN" altLang="en-US">
              <a:latin typeface="微软雅黑" panose="020B0503020204020204" pitchFamily="34" charset="-122"/>
              <a:ea typeface="微软雅黑" panose="020B0503020204020204" pitchFamily="34" charset="-122"/>
            </a:endParaRPr>
          </a:p>
          <a:p>
            <a:pPr indent="0" fontAlgn="auto">
              <a:lnSpc>
                <a:spcPct val="150000"/>
              </a:lnSpc>
            </a:pPr>
            <a:r>
              <a:rPr lang="zh-CN" altLang="en-US" b="1">
                <a:latin typeface="微软雅黑" panose="020B0503020204020204" pitchFamily="34" charset="-122"/>
                <a:ea typeface="微软雅黑" panose="020B0503020204020204" pitchFamily="34" charset="-122"/>
              </a:rPr>
              <a:t>关注与</a:t>
            </a:r>
            <a:r>
              <a:rPr lang="zh-CN" altLang="en-US" b="1">
                <a:solidFill>
                  <a:srgbClr val="FF0000"/>
                </a:solidFill>
                <a:latin typeface="微软雅黑" panose="020B0503020204020204" pitchFamily="34" charset="-122"/>
                <a:ea typeface="微软雅黑" panose="020B0503020204020204" pitchFamily="34" charset="-122"/>
              </a:rPr>
              <a:t>粉丝</a:t>
            </a:r>
            <a:r>
              <a:rPr lang="zh-CN" altLang="en-US" b="1">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rPr>
              <a:t>用户可以关注其他用户，查看关注用户的动态，同时也可以获取粉丝的互动信息。</a:t>
            </a:r>
            <a:endParaRPr lang="zh-CN" altLang="en-US">
              <a:latin typeface="微软雅黑" panose="020B0503020204020204" pitchFamily="34" charset="-122"/>
              <a:ea typeface="微软雅黑" panose="020B0503020204020204" pitchFamily="34" charset="-122"/>
            </a:endParaRPr>
          </a:p>
          <a:p>
            <a:pPr indent="0" fontAlgn="auto">
              <a:lnSpc>
                <a:spcPct val="150000"/>
              </a:lnSpc>
            </a:pPr>
            <a:r>
              <a:rPr lang="zh-CN" altLang="en-US" b="1">
                <a:latin typeface="微软雅黑" panose="020B0503020204020204" pitchFamily="34" charset="-122"/>
                <a:ea typeface="微软雅黑" panose="020B0503020204020204" pitchFamily="34" charset="-122"/>
              </a:rPr>
              <a:t>推荐系统：</a:t>
            </a:r>
            <a:r>
              <a:rPr lang="zh-CN" altLang="en-US">
                <a:latin typeface="微软雅黑" panose="020B0503020204020204" pitchFamily="34" charset="-122"/>
                <a:ea typeface="微软雅黑" panose="020B0503020204020204" pitchFamily="34" charset="-122"/>
              </a:rPr>
              <a:t>抖音需要具备个性化推荐功能，根据用户的兴趣和行为，推荐相关内容，提升用户体验。</a:t>
            </a:r>
            <a:endParaRPr lang="zh-CN" altLang="en-US">
              <a:latin typeface="微软雅黑" panose="020B0503020204020204" pitchFamily="34" charset="-122"/>
              <a:ea typeface="微软雅黑" panose="020B0503020204020204" pitchFamily="34" charset="-122"/>
            </a:endParaRPr>
          </a:p>
          <a:p>
            <a:pPr indent="0" fontAlgn="auto">
              <a:lnSpc>
                <a:spcPct val="150000"/>
              </a:lnSpc>
            </a:pPr>
            <a:r>
              <a:rPr lang="zh-CN" altLang="en-US" b="1">
                <a:solidFill>
                  <a:srgbClr val="FF0000"/>
                </a:solidFill>
                <a:latin typeface="微软雅黑" panose="020B0503020204020204" pitchFamily="34" charset="-122"/>
                <a:ea typeface="微软雅黑" panose="020B0503020204020204" pitchFamily="34" charset="-122"/>
              </a:rPr>
              <a:t>消息</a:t>
            </a:r>
            <a:r>
              <a:rPr lang="zh-CN" altLang="en-US" b="1">
                <a:latin typeface="微软雅黑" panose="020B0503020204020204" pitchFamily="34" charset="-122"/>
                <a:ea typeface="微软雅黑" panose="020B0503020204020204" pitchFamily="34" charset="-122"/>
              </a:rPr>
              <a:t>通知：</a:t>
            </a:r>
            <a:r>
              <a:rPr lang="zh-CN" altLang="en-US">
                <a:latin typeface="微软雅黑" panose="020B0503020204020204" pitchFamily="34" charset="-122"/>
                <a:ea typeface="微软雅黑" panose="020B0503020204020204" pitchFamily="34" charset="-122"/>
              </a:rPr>
              <a:t>用户可以接收到与自己相关的消息通知，如关注、点赞、评论等。</a:t>
            </a:r>
            <a:endParaRPr lang="zh-CN" altLang="en-US">
              <a:latin typeface="微软雅黑" panose="020B0503020204020204" pitchFamily="34" charset="-122"/>
              <a:ea typeface="微软雅黑" panose="020B0503020204020204" pitchFamily="34" charset="-122"/>
            </a:endParaRPr>
          </a:p>
          <a:p>
            <a:pPr indent="0" fontAlgn="auto">
              <a:lnSpc>
                <a:spcPct val="150000"/>
              </a:lnSpc>
            </a:pPr>
            <a:r>
              <a:rPr lang="zh-CN" altLang="en-US" b="1">
                <a:latin typeface="微软雅黑" panose="020B0503020204020204" pitchFamily="34" charset="-122"/>
                <a:ea typeface="微软雅黑" panose="020B0503020204020204" pitchFamily="34" charset="-122"/>
              </a:rPr>
              <a:t>搜索功能：</a:t>
            </a:r>
            <a:r>
              <a:rPr lang="zh-CN" altLang="en-US">
                <a:latin typeface="微软雅黑" panose="020B0503020204020204" pitchFamily="34" charset="-122"/>
                <a:ea typeface="微软雅黑" panose="020B0503020204020204" pitchFamily="34" charset="-122"/>
              </a:rPr>
              <a:t>用户可以通过关键词搜索感兴趣的内容、用户或话题。</a:t>
            </a:r>
            <a:endParaRPr lang="zh-CN" altLang="en-US">
              <a:latin typeface="微软雅黑" panose="020B0503020204020204" pitchFamily="34" charset="-122"/>
              <a:ea typeface="微软雅黑" panose="020B0503020204020204" pitchFamily="34" charset="-122"/>
            </a:endParaRPr>
          </a:p>
        </p:txBody>
      </p:sp>
      <p:sp>
        <p:nvSpPr>
          <p:cNvPr id="3" name="文本框 2"/>
          <p:cNvSpPr txBox="1"/>
          <p:nvPr/>
        </p:nvSpPr>
        <p:spPr>
          <a:xfrm>
            <a:off x="431165" y="139700"/>
            <a:ext cx="6096000" cy="521970"/>
          </a:xfrm>
          <a:prstGeom prst="rect">
            <a:avLst/>
          </a:prstGeom>
          <a:noFill/>
        </p:spPr>
        <p:txBody>
          <a:bodyPr wrap="square" rtlCol="0" anchor="t">
            <a:spAutoFit/>
          </a:bodyPr>
          <a:p>
            <a:r>
              <a:rPr lang="zh-CN" altLang="en-US" sz="2800">
                <a:latin typeface="微软雅黑" panose="020B0503020204020204" pitchFamily="34" charset="-122"/>
                <a:ea typeface="微软雅黑" panose="020B0503020204020204" pitchFamily="34" charset="-122"/>
              </a:rPr>
              <a:t>案例：抖音</a:t>
            </a:r>
            <a:endParaRPr lang="zh-CN" altLang="en-US" sz="2800">
              <a:latin typeface="微软雅黑" panose="020B0503020204020204" pitchFamily="34" charset="-122"/>
              <a:ea typeface="微软雅黑" panose="020B0503020204020204" pitchFamily="34" charset="-122"/>
            </a:endParaRPr>
          </a:p>
        </p:txBody>
      </p:sp>
      <p:pic>
        <p:nvPicPr>
          <p:cNvPr id="100" name="图片 99"/>
          <p:cNvPicPr/>
          <p:nvPr/>
        </p:nvPicPr>
        <p:blipFill>
          <a:blip r:embed="rId1"/>
          <a:srcRect b="6336"/>
          <a:stretch>
            <a:fillRect/>
          </a:stretch>
        </p:blipFill>
        <p:spPr>
          <a:xfrm>
            <a:off x="10697210" y="984250"/>
            <a:ext cx="1157605" cy="1466850"/>
          </a:xfrm>
          <a:prstGeom prst="rect">
            <a:avLst/>
          </a:prstGeom>
          <a:noFill/>
          <a:ln w="9525">
            <a:noFill/>
          </a:ln>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2201244"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4</a:t>
            </a:r>
            <a:r>
              <a:rPr lang="zh-CN" altLang="en-US" sz="2800" b="1" dirty="0" smtClean="0">
                <a:solidFill>
                  <a:schemeClr val="accent1"/>
                </a:solidFill>
                <a:latin typeface="微软雅黑" panose="020B0503020204020204" pitchFamily="34" charset="-122"/>
                <a:ea typeface="微软雅黑" panose="020B0503020204020204" pitchFamily="34" charset="-122"/>
              </a:rPr>
              <a:t>顺序图建模</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508635" y="842645"/>
            <a:ext cx="9533890" cy="3723005"/>
          </a:xfrm>
          <a:prstGeom prst="rect">
            <a:avLst/>
          </a:prstGeom>
          <a:noFill/>
        </p:spPr>
        <p:txBody>
          <a:bodyPr wrap="square" rtlCol="0" anchor="t">
            <a:spAutoFit/>
          </a:bodyPr>
          <a:p>
            <a:r>
              <a:rPr lang="zh-CN" altLang="en-US" sz="2000" b="1">
                <a:solidFill>
                  <a:srgbClr val="FF0000"/>
                </a:solidFill>
                <a:latin typeface="微软雅黑" panose="020B0503020204020204" pitchFamily="34" charset="-122"/>
                <a:ea typeface="微软雅黑" panose="020B0503020204020204" pitchFamily="34" charset="-122"/>
              </a:rPr>
              <a:t>浏览视频</a:t>
            </a:r>
            <a:endParaRPr lang="zh-CN" altLang="en-US" sz="2000" b="1">
              <a:solidFill>
                <a:srgbClr val="FF0000"/>
              </a:solidFill>
              <a:latin typeface="微软雅黑" panose="020B0503020204020204" pitchFamily="34" charset="-122"/>
              <a:ea typeface="微软雅黑" panose="020B0503020204020204" pitchFamily="34" charset="-122"/>
            </a:endParaRPr>
          </a:p>
          <a:p>
            <a:endParaRPr lang="zh-CN" altLang="en-US"/>
          </a:p>
          <a:p>
            <a:r>
              <a:rPr lang="zh-CN" altLang="en-US" b="1"/>
              <a:t>参与者：</a:t>
            </a:r>
            <a:r>
              <a:rPr lang="zh-CN" altLang="en-US"/>
              <a:t>所有用户（包括注册用户和未注册用户）</a:t>
            </a:r>
            <a:endParaRPr lang="zh-CN" altLang="en-US"/>
          </a:p>
          <a:p>
            <a:endParaRPr lang="zh-CN" altLang="en-US" b="1"/>
          </a:p>
          <a:p>
            <a:r>
              <a:rPr lang="zh-CN" altLang="en-US" b="1"/>
              <a:t>前置条件：</a:t>
            </a:r>
            <a:r>
              <a:rPr lang="zh-CN" altLang="en-US"/>
              <a:t>用户已经打开抖音应用或网站。对于注册用户，用户可以选择登录。</a:t>
            </a:r>
            <a:endParaRPr lang="zh-CN" altLang="en-US"/>
          </a:p>
          <a:p>
            <a:r>
              <a:rPr lang="zh-CN" altLang="en-US" b="1"/>
              <a:t>后置条件：</a:t>
            </a:r>
            <a:r>
              <a:rPr lang="zh-CN" altLang="en-US"/>
              <a:t>用户可能会对感兴趣的视频进行互动，例如点赞、评论、分享或关注视频创作者。</a:t>
            </a:r>
            <a:endParaRPr lang="zh-CN" altLang="en-US"/>
          </a:p>
          <a:p>
            <a:r>
              <a:rPr lang="zh-CN" altLang="en-US"/>
              <a:t>用户的互动数据可能会被用于个性化推荐系统，以优化用户体验。</a:t>
            </a:r>
            <a:endParaRPr lang="zh-CN" altLang="en-US"/>
          </a:p>
          <a:p>
            <a:r>
              <a:rPr lang="zh-CN" altLang="en-US" b="1"/>
              <a:t>基本事件流：</a:t>
            </a:r>
            <a:endParaRPr lang="zh-CN" altLang="en-US" b="1"/>
          </a:p>
          <a:p>
            <a:pPr marL="285750" indent="-285750">
              <a:buFont typeface="Wingdings" panose="05000000000000000000" charset="0"/>
              <a:buChar char="l"/>
            </a:pPr>
            <a:r>
              <a:rPr lang="zh-CN" altLang="en-US"/>
              <a:t>用户打开抖音应用或网站。</a:t>
            </a:r>
            <a:endParaRPr lang="zh-CN" altLang="en-US"/>
          </a:p>
          <a:p>
            <a:pPr marL="285750" indent="-285750">
              <a:buFont typeface="Wingdings" panose="05000000000000000000" charset="0"/>
              <a:buChar char="l"/>
            </a:pPr>
            <a:r>
              <a:rPr lang="zh-CN" altLang="en-US"/>
              <a:t>用户在首页或推荐页浏览视频。</a:t>
            </a:r>
            <a:endParaRPr lang="zh-CN" altLang="en-US"/>
          </a:p>
          <a:p>
            <a:pPr marL="285750" indent="-285750">
              <a:buFont typeface="Wingdings" panose="05000000000000000000" charset="0"/>
              <a:buChar char="l"/>
            </a:pPr>
            <a:r>
              <a:rPr lang="zh-CN" altLang="en-US"/>
              <a:t>对于注册并登录的用户，系统根据用户的历史行为和偏好推荐视频。</a:t>
            </a:r>
            <a:endParaRPr lang="zh-CN" altLang="en-US"/>
          </a:p>
          <a:p>
            <a:pPr marL="285750" indent="-285750">
              <a:buFont typeface="Wingdings" panose="05000000000000000000" charset="0"/>
              <a:buChar char="l"/>
            </a:pPr>
            <a:r>
              <a:rPr lang="zh-CN" altLang="en-US"/>
              <a:t>对于未注册或未登录的用户，系统展示热门或通用推荐视频。</a:t>
            </a:r>
            <a:endParaRPr lang="zh-CN" altLang="en-US"/>
          </a:p>
          <a:p>
            <a:pPr marL="285750" indent="-285750">
              <a:buFont typeface="Wingdings" panose="05000000000000000000" charset="0"/>
              <a:buChar char="l"/>
            </a:pPr>
            <a:endParaRPr lang="zh-CN" alt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2201244"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4</a:t>
            </a:r>
            <a:r>
              <a:rPr lang="zh-CN" altLang="en-US" sz="2800" b="1" dirty="0" smtClean="0">
                <a:solidFill>
                  <a:schemeClr val="accent1"/>
                </a:solidFill>
                <a:latin typeface="微软雅黑" panose="020B0503020204020204" pitchFamily="34" charset="-122"/>
                <a:ea typeface="微软雅黑" panose="020B0503020204020204" pitchFamily="34" charset="-122"/>
              </a:rPr>
              <a:t>顺序图建模</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534670" y="710565"/>
            <a:ext cx="10942955" cy="5908040"/>
          </a:xfrm>
          <a:prstGeom prst="rect">
            <a:avLst/>
          </a:prstGeom>
          <a:noFill/>
        </p:spPr>
        <p:txBody>
          <a:bodyPr wrap="square" rtlCol="0" anchor="t">
            <a:spAutoFit/>
          </a:bodyPr>
          <a:p>
            <a:r>
              <a:rPr lang="zh-CN" altLang="en-US" b="1"/>
              <a:t>参与对象</a:t>
            </a:r>
            <a:endParaRPr lang="zh-CN" altLang="en-US" b="1"/>
          </a:p>
          <a:p>
            <a:r>
              <a:rPr lang="zh-CN" altLang="en-US"/>
              <a:t>用户界面（边界类）：用户与系统交互的接口，如抖音APP的视频浏览页面。</a:t>
            </a:r>
            <a:endParaRPr lang="zh-CN" altLang="en-US"/>
          </a:p>
          <a:p>
            <a:r>
              <a:rPr lang="zh-CN" altLang="en-US"/>
              <a:t>浏览控制器（控制类）：处理用户请求和应用逻辑的组件，比如视频推荐和加载。</a:t>
            </a:r>
            <a:endParaRPr lang="zh-CN" altLang="en-US"/>
          </a:p>
          <a:p>
            <a:r>
              <a:rPr lang="zh-CN" altLang="en-US"/>
              <a:t>视频推荐系统（控制类）：基于用户偏好推荐视频的组件。</a:t>
            </a:r>
            <a:endParaRPr lang="zh-CN" altLang="en-US"/>
          </a:p>
          <a:p>
            <a:r>
              <a:rPr lang="zh-CN" altLang="en-US"/>
              <a:t>视频实体（实体类）：存储视频信息的对象，包括视频内容、描述、作者等。</a:t>
            </a:r>
            <a:endParaRPr lang="zh-CN" altLang="en-US"/>
          </a:p>
          <a:p>
            <a:r>
              <a:rPr lang="zh-CN" altLang="en-US"/>
              <a:t>用户实体（实体类）：存储用户信息的对象，如历史浏览记录、偏好等。</a:t>
            </a:r>
            <a:endParaRPr lang="zh-CN" altLang="en-US"/>
          </a:p>
          <a:p>
            <a:r>
              <a:rPr lang="zh-CN" altLang="en-US" b="1"/>
              <a:t>时序图交互流程</a:t>
            </a:r>
            <a:endParaRPr lang="zh-CN" altLang="en-US" b="1"/>
          </a:p>
          <a:p>
            <a:pPr marL="285750" indent="-285750">
              <a:buFont typeface="Wingdings" panose="05000000000000000000" charset="0"/>
              <a:buChar char="l"/>
            </a:pPr>
            <a:r>
              <a:rPr lang="zh-CN" altLang="en-US"/>
              <a:t>用户访问视频浏览页面：</a:t>
            </a:r>
            <a:endParaRPr lang="zh-CN" altLang="en-US"/>
          </a:p>
          <a:p>
            <a:endParaRPr lang="zh-CN" altLang="en-US"/>
          </a:p>
          <a:p>
            <a:r>
              <a:rPr lang="zh-CN" altLang="en-US"/>
              <a:t>用户打开应用并导航到视频浏览页面，这个请求通过用户界面传递给浏览控制器。</a:t>
            </a:r>
            <a:endParaRPr lang="zh-CN" altLang="en-US"/>
          </a:p>
          <a:p>
            <a:pPr marL="285750" indent="-285750" algn="l">
              <a:buClrTx/>
              <a:buSzTx/>
              <a:buFont typeface="Wingdings" panose="05000000000000000000" charset="0"/>
              <a:buChar char="l"/>
            </a:pPr>
            <a:r>
              <a:rPr lang="zh-CN" altLang="en-US"/>
              <a:t>请求推荐视频：</a:t>
            </a:r>
            <a:endParaRPr lang="zh-CN" altLang="en-US"/>
          </a:p>
          <a:p>
            <a:endParaRPr lang="zh-CN" altLang="en-US"/>
          </a:p>
          <a:p>
            <a:r>
              <a:rPr lang="zh-CN" altLang="en-US"/>
              <a:t>浏览控制器收到用户的请求后，向视频推荐系统请求推荐的视频列表。</a:t>
            </a:r>
            <a:endParaRPr lang="zh-CN" altLang="en-US"/>
          </a:p>
          <a:p>
            <a:r>
              <a:rPr lang="zh-CN" altLang="en-US"/>
              <a:t>视频推荐系统根据用户实体（如历史浏览记录、偏好）推荐视频。</a:t>
            </a:r>
            <a:endParaRPr lang="zh-CN" altLang="en-US"/>
          </a:p>
          <a:p>
            <a:pPr marL="285750" indent="-285750" algn="l">
              <a:buClrTx/>
              <a:buSzTx/>
              <a:buFont typeface="Wingdings" panose="05000000000000000000" charset="0"/>
              <a:buChar char="l"/>
            </a:pPr>
            <a:r>
              <a:rPr lang="zh-CN" altLang="en-US"/>
              <a:t>加载视频信息：</a:t>
            </a:r>
            <a:endParaRPr lang="zh-CN" altLang="en-US"/>
          </a:p>
          <a:p>
            <a:endParaRPr lang="zh-CN" altLang="en-US"/>
          </a:p>
          <a:p>
            <a:r>
              <a:rPr lang="zh-CN" altLang="en-US"/>
              <a:t>视频推荐系统从视频实体中获取推荐视频的信息，包括视频内容、描述、作者等。</a:t>
            </a:r>
            <a:endParaRPr lang="zh-CN" altLang="en-US"/>
          </a:p>
          <a:p>
            <a:r>
              <a:rPr lang="zh-CN" altLang="en-US"/>
              <a:t>推荐系统将视频信息列表返回给浏览控制器。</a:t>
            </a:r>
            <a:endParaRPr lang="zh-CN" altLang="en-US"/>
          </a:p>
          <a:p>
            <a:pPr marL="285750" indent="-285750" algn="l">
              <a:buClrTx/>
              <a:buSzTx/>
              <a:buFont typeface="Wingdings" panose="05000000000000000000" charset="0"/>
              <a:buChar char="l"/>
            </a:pPr>
            <a:r>
              <a:rPr lang="zh-CN" altLang="en-US"/>
              <a:t>展示视频给用户：</a:t>
            </a:r>
            <a:endParaRPr lang="zh-CN" altLang="en-US"/>
          </a:p>
          <a:p>
            <a:endParaRPr lang="zh-CN" altLang="en-US"/>
          </a:p>
          <a:p>
            <a:r>
              <a:rPr lang="zh-CN" altLang="en-US"/>
              <a:t>浏览控制器接收到视频信息后，通过用户界面展示视频列表给用户。</a:t>
            </a:r>
            <a:endParaRPr lang="zh-CN" alt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2781" y="187563"/>
            <a:ext cx="2201244"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4</a:t>
            </a:r>
            <a:r>
              <a:rPr lang="zh-CN" altLang="en-US" sz="2800" b="1" dirty="0" smtClean="0">
                <a:solidFill>
                  <a:schemeClr val="accent1"/>
                </a:solidFill>
                <a:latin typeface="微软雅黑" panose="020B0503020204020204" pitchFamily="34" charset="-122"/>
                <a:ea typeface="微软雅黑" panose="020B0503020204020204" pitchFamily="34" charset="-122"/>
              </a:rPr>
              <a:t>顺序图建模</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rcRect b="7756"/>
          <a:stretch>
            <a:fillRect/>
          </a:stretch>
        </p:blipFill>
        <p:spPr>
          <a:xfrm>
            <a:off x="594360" y="843280"/>
            <a:ext cx="11390630" cy="5795645"/>
          </a:xfrm>
          <a:prstGeom prst="rect">
            <a:avLst/>
          </a:prstGeom>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0"/>
          <p:cNvSpPr txBox="1"/>
          <p:nvPr/>
        </p:nvSpPr>
        <p:spPr>
          <a:xfrm>
            <a:off x="3725359" y="1247024"/>
            <a:ext cx="4833938" cy="46166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lgn="ctr" fontAlgn="auto">
              <a:spcBef>
                <a:spcPts val="0"/>
              </a:spcBef>
              <a:spcAft>
                <a:spcPts val="0"/>
              </a:spcAft>
              <a:defRPr/>
            </a:pPr>
            <a:r>
              <a:rPr lang="zh-CN" altLang="en-US" sz="2400" b="1" dirty="0">
                <a:solidFill>
                  <a:srgbClr val="0070C0"/>
                </a:solidFill>
                <a:latin typeface="微软雅黑" panose="020B0503020204020204" pitchFamily="34" charset="-122"/>
                <a:ea typeface="微软雅黑" panose="020B0503020204020204" pitchFamily="34" charset="-122"/>
              </a:rPr>
              <a:t>动态建模概述</a:t>
            </a: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
        <p:nvSpPr>
          <p:cNvPr id="4" name="TextBox 21"/>
          <p:cNvSpPr txBox="1"/>
          <p:nvPr/>
        </p:nvSpPr>
        <p:spPr>
          <a:xfrm>
            <a:off x="3725359" y="2161981"/>
            <a:ext cx="4833938" cy="46166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zh-CN"/>
            </a:defPPr>
            <a:lvl1pPr algn="ctr">
              <a:defRPr sz="2400" b="1">
                <a:solidFill>
                  <a:srgbClr val="0070C0"/>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fontAlgn="auto">
              <a:spcBef>
                <a:spcPts val="0"/>
              </a:spcBef>
              <a:spcAft>
                <a:spcPts val="0"/>
              </a:spcAft>
              <a:defRPr/>
            </a:pPr>
            <a:r>
              <a:rPr lang="zh-CN" altLang="en-US" dirty="0"/>
              <a:t>顺序图</a:t>
            </a:r>
            <a:endParaRPr lang="zh-CN" altLang="en-US" dirty="0"/>
          </a:p>
        </p:txBody>
      </p:sp>
      <p:grpSp>
        <p:nvGrpSpPr>
          <p:cNvPr id="7" name="组合 6"/>
          <p:cNvGrpSpPr/>
          <p:nvPr/>
        </p:nvGrpSpPr>
        <p:grpSpPr bwMode="auto">
          <a:xfrm>
            <a:off x="3045909" y="1147011"/>
            <a:ext cx="920750" cy="701675"/>
            <a:chOff x="2165941" y="1632858"/>
            <a:chExt cx="864096" cy="744966"/>
          </a:xfrm>
        </p:grpSpPr>
        <p:sp>
          <p:nvSpPr>
            <p:cNvPr id="8" name="五边形 7"/>
            <p:cNvSpPr/>
            <p:nvPr/>
          </p:nvSpPr>
          <p:spPr>
            <a:xfrm>
              <a:off x="2165941" y="1740726"/>
              <a:ext cx="864096" cy="461812"/>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TextBox 43"/>
            <p:cNvSpPr txBox="1">
              <a:spLocks noChangeArrowheads="1"/>
            </p:cNvSpPr>
            <p:nvPr/>
          </p:nvSpPr>
          <p:spPr bwMode="auto">
            <a:xfrm>
              <a:off x="2216595" y="1632858"/>
              <a:ext cx="490151" cy="744966"/>
            </a:xfrm>
            <a:prstGeom prst="rect">
              <a:avLst/>
            </a:prstGeom>
            <a:noFill/>
            <a:ln w="9525">
              <a:noFill/>
              <a:miter lim="800000"/>
            </a:ln>
          </p:spPr>
          <p:txBody>
            <a:bodyPr wrap="none">
              <a:spAutoFit/>
            </a:bodyPr>
            <a:lstStyle/>
            <a:p>
              <a:r>
                <a:rPr lang="en-US" altLang="zh-CN" sz="4000" b="1">
                  <a:solidFill>
                    <a:schemeClr val="bg1"/>
                  </a:solidFill>
                  <a:latin typeface="Arial Black" panose="020B0A04020102020204" pitchFamily="34" charset="0"/>
                  <a:ea typeface="Arial Unicode MS" panose="020B0604020202020204" charset="-122"/>
                  <a:cs typeface="Arial Unicode MS" panose="020B0604020202020204" charset="-122"/>
                </a:rPr>
                <a:t>1</a:t>
              </a:r>
              <a:endParaRPr lang="zh-CN" altLang="en-US" sz="4000" b="1">
                <a:solidFill>
                  <a:schemeClr val="bg1"/>
                </a:solidFill>
                <a:latin typeface="Arial Black" panose="020B0A04020102020204" pitchFamily="34" charset="0"/>
                <a:ea typeface="Arial Unicode MS" panose="020B0604020202020204" charset="-122"/>
                <a:cs typeface="Arial Unicode MS" panose="020B0604020202020204" charset="-122"/>
              </a:endParaRPr>
            </a:p>
          </p:txBody>
        </p:sp>
      </p:grpSp>
      <p:grpSp>
        <p:nvGrpSpPr>
          <p:cNvPr id="10" name="组合 9"/>
          <p:cNvGrpSpPr/>
          <p:nvPr/>
        </p:nvGrpSpPr>
        <p:grpSpPr bwMode="auto">
          <a:xfrm>
            <a:off x="3045909" y="2065144"/>
            <a:ext cx="920750" cy="701675"/>
            <a:chOff x="2165941" y="2378338"/>
            <a:chExt cx="864096" cy="741435"/>
          </a:xfrm>
        </p:grpSpPr>
        <p:sp>
          <p:nvSpPr>
            <p:cNvPr id="11" name="五边形 10"/>
            <p:cNvSpPr/>
            <p:nvPr/>
          </p:nvSpPr>
          <p:spPr>
            <a:xfrm>
              <a:off x="2165941" y="2480662"/>
              <a:ext cx="864096" cy="461301"/>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TextBox 46"/>
            <p:cNvSpPr txBox="1">
              <a:spLocks noChangeArrowheads="1"/>
            </p:cNvSpPr>
            <p:nvPr/>
          </p:nvSpPr>
          <p:spPr bwMode="auto">
            <a:xfrm>
              <a:off x="2216595" y="2378338"/>
              <a:ext cx="490151" cy="741435"/>
            </a:xfrm>
            <a:prstGeom prst="rect">
              <a:avLst/>
            </a:prstGeom>
            <a:noFill/>
            <a:ln w="9525">
              <a:noFill/>
              <a:miter lim="800000"/>
            </a:ln>
          </p:spPr>
          <p:txBody>
            <a:bodyPr wrap="none">
              <a:spAutoFit/>
            </a:bodyPr>
            <a:lstStyle/>
            <a:p>
              <a:r>
                <a:rPr lang="en-US" altLang="zh-CN" sz="4000" b="1">
                  <a:solidFill>
                    <a:schemeClr val="bg1"/>
                  </a:solidFill>
                  <a:latin typeface="Arial Black" panose="020B0A04020102020204" pitchFamily="34" charset="0"/>
                  <a:ea typeface="Arial Unicode MS" panose="020B0604020202020204" charset="-122"/>
                  <a:cs typeface="Arial Unicode MS" panose="020B0604020202020204" charset="-122"/>
                </a:rPr>
                <a:t>2</a:t>
              </a:r>
              <a:endParaRPr lang="zh-CN" altLang="en-US" sz="4000" b="1">
                <a:solidFill>
                  <a:schemeClr val="bg1"/>
                </a:solidFill>
                <a:latin typeface="Arial Black" panose="020B0A04020102020204" pitchFamily="34" charset="0"/>
                <a:ea typeface="Arial Unicode MS" panose="020B0604020202020204" charset="-122"/>
                <a:cs typeface="Arial Unicode MS" panose="020B0604020202020204" charset="-122"/>
              </a:endParaRPr>
            </a:p>
          </p:txBody>
        </p:sp>
      </p:grpSp>
      <p:sp>
        <p:nvSpPr>
          <p:cNvPr id="13" name="TextBox 21"/>
          <p:cNvSpPr txBox="1"/>
          <p:nvPr/>
        </p:nvSpPr>
        <p:spPr>
          <a:xfrm>
            <a:off x="3725359" y="3174332"/>
            <a:ext cx="4833938" cy="46166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zh-CN"/>
            </a:defPPr>
            <a:lvl1pPr algn="ctr">
              <a:defRPr sz="2400" b="1">
                <a:solidFill>
                  <a:srgbClr val="0070C0"/>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fontAlgn="auto">
              <a:spcBef>
                <a:spcPts val="0"/>
              </a:spcBef>
              <a:spcAft>
                <a:spcPts val="0"/>
              </a:spcAft>
              <a:defRPr/>
            </a:pPr>
            <a:r>
              <a:rPr lang="zh-CN" altLang="en-US" dirty="0" smtClean="0">
                <a:solidFill>
                  <a:srgbClr val="FF0000"/>
                </a:solidFill>
              </a:rPr>
              <a:t>协作图</a:t>
            </a:r>
            <a:endParaRPr lang="zh-CN" altLang="en-US" dirty="0">
              <a:solidFill>
                <a:srgbClr val="FF0000"/>
              </a:solidFill>
            </a:endParaRPr>
          </a:p>
        </p:txBody>
      </p:sp>
      <p:grpSp>
        <p:nvGrpSpPr>
          <p:cNvPr id="14" name="组合 13"/>
          <p:cNvGrpSpPr/>
          <p:nvPr/>
        </p:nvGrpSpPr>
        <p:grpSpPr bwMode="auto">
          <a:xfrm>
            <a:off x="3045909" y="3077495"/>
            <a:ext cx="920750" cy="701675"/>
            <a:chOff x="2165941" y="2378338"/>
            <a:chExt cx="864096" cy="741435"/>
          </a:xfrm>
        </p:grpSpPr>
        <p:sp>
          <p:nvSpPr>
            <p:cNvPr id="15" name="五边形 14"/>
            <p:cNvSpPr/>
            <p:nvPr/>
          </p:nvSpPr>
          <p:spPr>
            <a:xfrm>
              <a:off x="2165941" y="2480662"/>
              <a:ext cx="864096" cy="461301"/>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 name="TextBox 46"/>
            <p:cNvSpPr txBox="1">
              <a:spLocks noChangeArrowheads="1"/>
            </p:cNvSpPr>
            <p:nvPr/>
          </p:nvSpPr>
          <p:spPr bwMode="auto">
            <a:xfrm>
              <a:off x="2216595" y="2378338"/>
              <a:ext cx="490151" cy="741435"/>
            </a:xfrm>
            <a:prstGeom prst="rect">
              <a:avLst/>
            </a:prstGeom>
            <a:noFill/>
            <a:ln w="9525">
              <a:noFill/>
              <a:miter lim="800000"/>
            </a:ln>
          </p:spPr>
          <p:txBody>
            <a:bodyPr wrap="none">
              <a:spAutoFit/>
            </a:bodyPr>
            <a:lstStyle/>
            <a:p>
              <a:r>
                <a:rPr lang="en-US" altLang="zh-CN" sz="4000" b="1" dirty="0" smtClean="0">
                  <a:solidFill>
                    <a:schemeClr val="bg1"/>
                  </a:solidFill>
                  <a:latin typeface="Arial Black" panose="020B0A04020102020204" pitchFamily="34" charset="0"/>
                  <a:ea typeface="Arial Unicode MS" panose="020B0604020202020204" charset="-122"/>
                  <a:cs typeface="Arial Unicode MS" panose="020B0604020202020204" charset="-122"/>
                </a:rPr>
                <a:t>3</a:t>
              </a:r>
              <a:endParaRPr lang="zh-CN" altLang="en-US" sz="4000" b="1" dirty="0">
                <a:solidFill>
                  <a:schemeClr val="bg1"/>
                </a:solidFill>
                <a:latin typeface="Arial Black" panose="020B0A04020102020204" pitchFamily="34" charset="0"/>
                <a:ea typeface="Arial Unicode MS" panose="020B0604020202020204" charset="-122"/>
                <a:cs typeface="Arial Unicode MS" panose="020B0604020202020204" charset="-122"/>
              </a:endParaRPr>
            </a:p>
          </p:txBody>
        </p:sp>
      </p:grpSp>
      <p:sp>
        <p:nvSpPr>
          <p:cNvPr id="17" name="TextBox 21"/>
          <p:cNvSpPr txBox="1"/>
          <p:nvPr/>
        </p:nvSpPr>
        <p:spPr>
          <a:xfrm>
            <a:off x="3725359" y="4186683"/>
            <a:ext cx="4833938" cy="46166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zh-CN"/>
            </a:defPPr>
            <a:lvl1pPr algn="ctr">
              <a:defRPr sz="2400" b="1">
                <a:solidFill>
                  <a:srgbClr val="0070C0"/>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fontAlgn="auto">
              <a:spcBef>
                <a:spcPts val="0"/>
              </a:spcBef>
              <a:spcAft>
                <a:spcPts val="0"/>
              </a:spcAft>
              <a:defRPr/>
            </a:pPr>
            <a:r>
              <a:rPr lang="zh-CN" altLang="en-US" dirty="0" smtClean="0"/>
              <a:t>状态图</a:t>
            </a:r>
            <a:endParaRPr lang="zh-CN" altLang="en-US" dirty="0"/>
          </a:p>
        </p:txBody>
      </p:sp>
      <p:grpSp>
        <p:nvGrpSpPr>
          <p:cNvPr id="18" name="组合 17"/>
          <p:cNvGrpSpPr/>
          <p:nvPr/>
        </p:nvGrpSpPr>
        <p:grpSpPr bwMode="auto">
          <a:xfrm>
            <a:off x="3045909" y="4089846"/>
            <a:ext cx="920750" cy="701675"/>
            <a:chOff x="2165941" y="2378338"/>
            <a:chExt cx="864096" cy="741435"/>
          </a:xfrm>
        </p:grpSpPr>
        <p:sp>
          <p:nvSpPr>
            <p:cNvPr id="19" name="五边形 18"/>
            <p:cNvSpPr/>
            <p:nvPr/>
          </p:nvSpPr>
          <p:spPr>
            <a:xfrm>
              <a:off x="2165941" y="2480662"/>
              <a:ext cx="864096" cy="461301"/>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0" name="TextBox 46"/>
            <p:cNvSpPr txBox="1">
              <a:spLocks noChangeArrowheads="1"/>
            </p:cNvSpPr>
            <p:nvPr/>
          </p:nvSpPr>
          <p:spPr bwMode="auto">
            <a:xfrm>
              <a:off x="2216595" y="2378338"/>
              <a:ext cx="490151" cy="741435"/>
            </a:xfrm>
            <a:prstGeom prst="rect">
              <a:avLst/>
            </a:prstGeom>
            <a:noFill/>
            <a:ln w="9525">
              <a:noFill/>
              <a:miter lim="800000"/>
            </a:ln>
          </p:spPr>
          <p:txBody>
            <a:bodyPr wrap="none">
              <a:spAutoFit/>
            </a:bodyPr>
            <a:lstStyle/>
            <a:p>
              <a:r>
                <a:rPr lang="en-US" altLang="zh-CN" sz="4000" b="1" dirty="0" smtClean="0">
                  <a:solidFill>
                    <a:schemeClr val="bg1"/>
                  </a:solidFill>
                  <a:latin typeface="Arial Black" panose="020B0A04020102020204" pitchFamily="34" charset="0"/>
                  <a:ea typeface="Arial Unicode MS" panose="020B0604020202020204" charset="-122"/>
                  <a:cs typeface="Arial Unicode MS" panose="020B0604020202020204" charset="-122"/>
                </a:rPr>
                <a:t>4</a:t>
              </a:r>
              <a:endParaRPr lang="zh-CN" altLang="en-US" sz="4000" b="1" dirty="0">
                <a:solidFill>
                  <a:schemeClr val="bg1"/>
                </a:solidFill>
                <a:latin typeface="Arial Black" panose="020B0A04020102020204" pitchFamily="34" charset="0"/>
                <a:ea typeface="Arial Unicode MS" panose="020B0604020202020204" charset="-122"/>
                <a:cs typeface="Arial Unicode MS" panose="020B0604020202020204" charset="-122"/>
              </a:endParaRPr>
            </a:p>
          </p:txBody>
        </p:sp>
      </p:grpSp>
      <p:sp>
        <p:nvSpPr>
          <p:cNvPr id="21" name="TextBox 21"/>
          <p:cNvSpPr txBox="1"/>
          <p:nvPr/>
        </p:nvSpPr>
        <p:spPr>
          <a:xfrm>
            <a:off x="3725359" y="5101083"/>
            <a:ext cx="4833938" cy="46166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zh-CN"/>
            </a:defPPr>
            <a:lvl1pPr algn="ctr">
              <a:defRPr sz="2400" b="1">
                <a:solidFill>
                  <a:srgbClr val="0070C0"/>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fontAlgn="auto">
              <a:spcBef>
                <a:spcPts val="0"/>
              </a:spcBef>
              <a:spcAft>
                <a:spcPts val="0"/>
              </a:spcAft>
              <a:defRPr/>
            </a:pPr>
            <a:r>
              <a:rPr lang="zh-CN" altLang="en-US" dirty="0" smtClean="0"/>
              <a:t>活动图</a:t>
            </a:r>
            <a:endParaRPr lang="zh-CN" altLang="en-US" dirty="0"/>
          </a:p>
        </p:txBody>
      </p:sp>
      <p:grpSp>
        <p:nvGrpSpPr>
          <p:cNvPr id="22" name="组合 21"/>
          <p:cNvGrpSpPr/>
          <p:nvPr/>
        </p:nvGrpSpPr>
        <p:grpSpPr bwMode="auto">
          <a:xfrm>
            <a:off x="3045909" y="5004246"/>
            <a:ext cx="920750" cy="701675"/>
            <a:chOff x="2165941" y="2378338"/>
            <a:chExt cx="864096" cy="741435"/>
          </a:xfrm>
        </p:grpSpPr>
        <p:sp>
          <p:nvSpPr>
            <p:cNvPr id="23" name="五边形 22"/>
            <p:cNvSpPr/>
            <p:nvPr/>
          </p:nvSpPr>
          <p:spPr>
            <a:xfrm>
              <a:off x="2165941" y="2480662"/>
              <a:ext cx="864096" cy="461301"/>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 name="TextBox 46"/>
            <p:cNvSpPr txBox="1">
              <a:spLocks noChangeArrowheads="1"/>
            </p:cNvSpPr>
            <p:nvPr/>
          </p:nvSpPr>
          <p:spPr bwMode="auto">
            <a:xfrm>
              <a:off x="2216595" y="2378338"/>
              <a:ext cx="490151" cy="741435"/>
            </a:xfrm>
            <a:prstGeom prst="rect">
              <a:avLst/>
            </a:prstGeom>
            <a:noFill/>
            <a:ln w="9525">
              <a:noFill/>
              <a:miter lim="800000"/>
            </a:ln>
          </p:spPr>
          <p:txBody>
            <a:bodyPr wrap="none">
              <a:spAutoFit/>
            </a:bodyPr>
            <a:lstStyle/>
            <a:p>
              <a:r>
                <a:rPr lang="en-US" altLang="zh-CN" sz="4000" b="1" dirty="0" smtClean="0">
                  <a:solidFill>
                    <a:schemeClr val="bg1"/>
                  </a:solidFill>
                  <a:latin typeface="Arial Black" panose="020B0A04020102020204" pitchFamily="34" charset="0"/>
                  <a:ea typeface="Arial Unicode MS" panose="020B0604020202020204" charset="-122"/>
                  <a:cs typeface="Arial Unicode MS" panose="020B0604020202020204" charset="-122"/>
                </a:rPr>
                <a:t>5</a:t>
              </a:r>
              <a:endParaRPr lang="zh-CN" altLang="en-US" sz="4000" b="1" dirty="0">
                <a:solidFill>
                  <a:schemeClr val="bg1"/>
                </a:solidFill>
                <a:latin typeface="Arial Black" panose="020B0A04020102020204" pitchFamily="34" charset="0"/>
                <a:ea typeface="Arial Unicode MS" panose="020B0604020202020204" charset="-122"/>
                <a:cs typeface="Arial Unicode MS" panose="020B0604020202020204" charset="-122"/>
              </a:endParaRPr>
            </a:p>
          </p:txBody>
        </p:sp>
      </p:grpSp>
      <p:sp>
        <p:nvSpPr>
          <p:cNvPr id="25" name="文本框 16"/>
          <p:cNvSpPr txBox="1">
            <a:spLocks noChangeArrowheads="1"/>
          </p:cNvSpPr>
          <p:nvPr/>
        </p:nvSpPr>
        <p:spPr bwMode="auto">
          <a:xfrm>
            <a:off x="3336759" y="0"/>
            <a:ext cx="5558588" cy="700202"/>
          </a:xfrm>
          <a:prstGeom prst="rect">
            <a:avLst/>
          </a:prstGeom>
          <a:noFill/>
          <a:ln w="9525">
            <a:noFill/>
            <a:miter lim="800000"/>
          </a:ln>
        </p:spPr>
        <p:txBody>
          <a:bodyPr wrap="square" lIns="68589" tIns="34295" rIns="68589" bIns="34295">
            <a:spAutoFit/>
          </a:bodyPr>
          <a:lstStyle/>
          <a:p>
            <a:pPr defTabSz="685800"/>
            <a:r>
              <a:rPr lang="zh-CN" altLang="en-US" sz="4100" b="1" dirty="0" smtClean="0">
                <a:solidFill>
                  <a:srgbClr val="1A93D0"/>
                </a:solidFill>
                <a:latin typeface="微软雅黑" panose="020B0503020204020204" pitchFamily="34" charset="-122"/>
                <a:ea typeface="微软雅黑" panose="020B0503020204020204" pitchFamily="34" charset="-122"/>
              </a:rPr>
              <a:t>第五章 动态建模</a:t>
            </a:r>
            <a:endParaRPr lang="zh-CN" altLang="en-US" sz="4100" b="1" dirty="0">
              <a:solidFill>
                <a:srgbClr val="1A93D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par>
                                <p:cTn id="20" presetID="2" presetClass="entr" presetSubtype="8"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0-#ppt_w/2"/>
                                          </p:val>
                                        </p:tav>
                                        <p:tav tm="100000">
                                          <p:val>
                                            <p:strVal val="#ppt_x"/>
                                          </p:val>
                                        </p:tav>
                                      </p:tavLst>
                                    </p:anim>
                                    <p:anim calcmode="lin" valueType="num">
                                      <p:cBhvr additive="base">
                                        <p:cTn id="23" dur="500" fill="hold"/>
                                        <p:tgtEl>
                                          <p:spTgt spid="14"/>
                                        </p:tgtEl>
                                        <p:attrNameLst>
                                          <p:attrName>ppt_y</p:attrName>
                                        </p:attrNameLst>
                                      </p:cBhvr>
                                      <p:tavLst>
                                        <p:tav tm="0">
                                          <p:val>
                                            <p:strVal val="#ppt_y"/>
                                          </p:val>
                                        </p:tav>
                                        <p:tav tm="100000">
                                          <p:val>
                                            <p:strVal val="#ppt_y"/>
                                          </p:val>
                                        </p:tav>
                                      </p:tavLst>
                                    </p:anim>
                                  </p:childTnLst>
                                </p:cTn>
                              </p:par>
                              <p:par>
                                <p:cTn id="24" presetID="22" presetClass="entr" presetSubtype="8"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left)">
                                      <p:cBhvr>
                                        <p:cTn id="26" dur="500"/>
                                        <p:tgtEl>
                                          <p:spTgt spid="13"/>
                                        </p:tgtEl>
                                      </p:cBhvr>
                                    </p:animEffect>
                                  </p:childTnLst>
                                </p:cTn>
                              </p:par>
                              <p:par>
                                <p:cTn id="27" presetID="2" presetClass="entr" presetSubtype="8"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0-#ppt_w/2"/>
                                          </p:val>
                                        </p:tav>
                                        <p:tav tm="100000">
                                          <p:val>
                                            <p:strVal val="#ppt_x"/>
                                          </p:val>
                                        </p:tav>
                                      </p:tavLst>
                                    </p:anim>
                                    <p:anim calcmode="lin" valueType="num">
                                      <p:cBhvr additive="base">
                                        <p:cTn id="30" dur="500" fill="hold"/>
                                        <p:tgtEl>
                                          <p:spTgt spid="18"/>
                                        </p:tgtEl>
                                        <p:attrNameLst>
                                          <p:attrName>ppt_y</p:attrName>
                                        </p:attrNameLst>
                                      </p:cBhvr>
                                      <p:tavLst>
                                        <p:tav tm="0">
                                          <p:val>
                                            <p:strVal val="#ppt_y"/>
                                          </p:val>
                                        </p:tav>
                                        <p:tav tm="100000">
                                          <p:val>
                                            <p:strVal val="#ppt_y"/>
                                          </p:val>
                                        </p:tav>
                                      </p:tavLst>
                                    </p:anim>
                                  </p:childTnLst>
                                </p:cTn>
                              </p:par>
                              <p:par>
                                <p:cTn id="31" presetID="22" presetClass="entr" presetSubtype="8"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left)">
                                      <p:cBhvr>
                                        <p:cTn id="33" dur="500"/>
                                        <p:tgtEl>
                                          <p:spTgt spid="17"/>
                                        </p:tgtEl>
                                      </p:cBhvr>
                                    </p:animEffect>
                                  </p:childTnLst>
                                </p:cTn>
                              </p:par>
                              <p:par>
                                <p:cTn id="34" presetID="2" presetClass="entr" presetSubtype="8"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 calcmode="lin" valueType="num">
                                      <p:cBhvr additive="base">
                                        <p:cTn id="36" dur="500" fill="hold"/>
                                        <p:tgtEl>
                                          <p:spTgt spid="22"/>
                                        </p:tgtEl>
                                        <p:attrNameLst>
                                          <p:attrName>ppt_x</p:attrName>
                                        </p:attrNameLst>
                                      </p:cBhvr>
                                      <p:tavLst>
                                        <p:tav tm="0">
                                          <p:val>
                                            <p:strVal val="0-#ppt_w/2"/>
                                          </p:val>
                                        </p:tav>
                                        <p:tav tm="100000">
                                          <p:val>
                                            <p:strVal val="#ppt_x"/>
                                          </p:val>
                                        </p:tav>
                                      </p:tavLst>
                                    </p:anim>
                                    <p:anim calcmode="lin" valueType="num">
                                      <p:cBhvr additive="base">
                                        <p:cTn id="37" dur="500" fill="hold"/>
                                        <p:tgtEl>
                                          <p:spTgt spid="22"/>
                                        </p:tgtEl>
                                        <p:attrNameLst>
                                          <p:attrName>ppt_y</p:attrName>
                                        </p:attrNameLst>
                                      </p:cBhvr>
                                      <p:tavLst>
                                        <p:tav tm="0">
                                          <p:val>
                                            <p:strVal val="#ppt_y"/>
                                          </p:val>
                                        </p:tav>
                                        <p:tav tm="100000">
                                          <p:val>
                                            <p:strVal val="#ppt_y"/>
                                          </p:val>
                                        </p:tav>
                                      </p:tavLst>
                                    </p:anim>
                                  </p:childTnLst>
                                </p:cTn>
                              </p:par>
                              <p:par>
                                <p:cTn id="38" presetID="22" presetClass="entr" presetSubtype="8"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left)">
                                      <p:cBhvr>
                                        <p:cTn id="40" dur="500"/>
                                        <p:tgtEl>
                                          <p:spTgt spid="21"/>
                                        </p:tgtEl>
                                      </p:cBhvr>
                                    </p:animEffect>
                                  </p:childTnLst>
                                </p:cTn>
                              </p:par>
                            </p:childTnLst>
                          </p:cTn>
                        </p:par>
                        <p:par>
                          <p:cTn id="41" fill="hold">
                            <p:stCondLst>
                              <p:cond delay="1000"/>
                            </p:stCondLst>
                            <p:childTnLst>
                              <p:par>
                                <p:cTn id="42" presetID="41" presetClass="entr" presetSubtype="0" fill="hold" nodeType="afterEffect">
                                  <p:stCondLst>
                                    <p:cond delay="0"/>
                                  </p:stCondLst>
                                  <p:iterate type="lt">
                                    <p:tmPct val="10000"/>
                                  </p:iterate>
                                  <p:childTnLst>
                                    <p:set>
                                      <p:cBhvr>
                                        <p:cTn id="43" dur="1" fill="hold">
                                          <p:stCondLst>
                                            <p:cond delay="0"/>
                                          </p:stCondLst>
                                        </p:cTn>
                                        <p:tgtEl>
                                          <p:spTgt spid="25">
                                            <p:txEl>
                                              <p:pRg st="0" end="0"/>
                                            </p:txEl>
                                          </p:spTgt>
                                        </p:tgtEl>
                                        <p:attrNameLst>
                                          <p:attrName>style.visibility</p:attrName>
                                        </p:attrNameLst>
                                      </p:cBhvr>
                                      <p:to>
                                        <p:strVal val="visible"/>
                                      </p:to>
                                    </p:set>
                                    <p:anim calcmode="lin" valueType="num">
                                      <p:cBhvr>
                                        <p:cTn id="44" dur="500" fill="hold"/>
                                        <p:tgtEl>
                                          <p:spTgt spid="25">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25">
                                            <p:txEl>
                                              <p:pRg st="0" end="0"/>
                                            </p:txEl>
                                          </p:spTgt>
                                        </p:tgtEl>
                                        <p:attrNameLst>
                                          <p:attrName>ppt_y</p:attrName>
                                        </p:attrNameLst>
                                      </p:cBhvr>
                                      <p:tavLst>
                                        <p:tav tm="0">
                                          <p:val>
                                            <p:strVal val="#ppt_y"/>
                                          </p:val>
                                        </p:tav>
                                        <p:tav tm="100000">
                                          <p:val>
                                            <p:strVal val="#ppt_y"/>
                                          </p:val>
                                        </p:tav>
                                      </p:tavLst>
                                    </p:anim>
                                    <p:anim calcmode="lin" valueType="num">
                                      <p:cBhvr>
                                        <p:cTn id="46" dur="500" fill="hold"/>
                                        <p:tgtEl>
                                          <p:spTgt spid="25">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25">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3" grpId="0" animBg="1"/>
      <p:bldP spid="17" grpId="0" animBg="1"/>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0"/>
          <p:cNvSpPr txBox="1"/>
          <p:nvPr/>
        </p:nvSpPr>
        <p:spPr>
          <a:xfrm>
            <a:off x="3725359" y="1247024"/>
            <a:ext cx="4833938" cy="46166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lgn="ctr" fontAlgn="auto">
              <a:spcBef>
                <a:spcPts val="0"/>
              </a:spcBef>
              <a:spcAft>
                <a:spcPts val="0"/>
              </a:spcAft>
              <a:defRPr/>
            </a:pPr>
            <a:r>
              <a:rPr lang="zh-CN" altLang="en-US" sz="2400" b="1" dirty="0">
                <a:solidFill>
                  <a:srgbClr val="0070C0"/>
                </a:solidFill>
                <a:latin typeface="微软雅黑" panose="020B0503020204020204" pitchFamily="34" charset="-122"/>
                <a:ea typeface="微软雅黑" panose="020B0503020204020204" pitchFamily="34" charset="-122"/>
              </a:rPr>
              <a:t>动态建模概述</a:t>
            </a: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
        <p:nvSpPr>
          <p:cNvPr id="4" name="TextBox 21"/>
          <p:cNvSpPr txBox="1"/>
          <p:nvPr/>
        </p:nvSpPr>
        <p:spPr>
          <a:xfrm>
            <a:off x="3725359" y="2161981"/>
            <a:ext cx="4833938" cy="46166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zh-CN"/>
            </a:defPPr>
            <a:lvl1pPr algn="ctr">
              <a:defRPr sz="2400" b="1">
                <a:solidFill>
                  <a:srgbClr val="0070C0"/>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fontAlgn="auto">
              <a:spcBef>
                <a:spcPts val="0"/>
              </a:spcBef>
              <a:spcAft>
                <a:spcPts val="0"/>
              </a:spcAft>
              <a:defRPr/>
            </a:pPr>
            <a:r>
              <a:rPr lang="zh-CN" altLang="en-US" dirty="0">
                <a:solidFill>
                  <a:srgbClr val="FF0000"/>
                </a:solidFill>
              </a:rPr>
              <a:t>顺序</a:t>
            </a:r>
            <a:r>
              <a:rPr lang="zh-CN" altLang="en-US" dirty="0" smtClean="0">
                <a:solidFill>
                  <a:srgbClr val="FF0000"/>
                </a:solidFill>
              </a:rPr>
              <a:t>图</a:t>
            </a:r>
            <a:endParaRPr lang="zh-CN" altLang="en-US" dirty="0">
              <a:solidFill>
                <a:srgbClr val="FF0000"/>
              </a:solidFill>
            </a:endParaRPr>
          </a:p>
        </p:txBody>
      </p:sp>
      <p:grpSp>
        <p:nvGrpSpPr>
          <p:cNvPr id="7" name="组合 6"/>
          <p:cNvGrpSpPr/>
          <p:nvPr/>
        </p:nvGrpSpPr>
        <p:grpSpPr bwMode="auto">
          <a:xfrm>
            <a:off x="3045909" y="1147011"/>
            <a:ext cx="920750" cy="701675"/>
            <a:chOff x="2165941" y="1632858"/>
            <a:chExt cx="864096" cy="744966"/>
          </a:xfrm>
        </p:grpSpPr>
        <p:sp>
          <p:nvSpPr>
            <p:cNvPr id="8" name="五边形 7"/>
            <p:cNvSpPr/>
            <p:nvPr/>
          </p:nvSpPr>
          <p:spPr>
            <a:xfrm>
              <a:off x="2165941" y="1740726"/>
              <a:ext cx="864096" cy="461812"/>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TextBox 43"/>
            <p:cNvSpPr txBox="1">
              <a:spLocks noChangeArrowheads="1"/>
            </p:cNvSpPr>
            <p:nvPr/>
          </p:nvSpPr>
          <p:spPr bwMode="auto">
            <a:xfrm>
              <a:off x="2216595" y="1632858"/>
              <a:ext cx="490151" cy="744966"/>
            </a:xfrm>
            <a:prstGeom prst="rect">
              <a:avLst/>
            </a:prstGeom>
            <a:noFill/>
            <a:ln w="9525">
              <a:noFill/>
              <a:miter lim="800000"/>
            </a:ln>
          </p:spPr>
          <p:txBody>
            <a:bodyPr wrap="none">
              <a:spAutoFit/>
            </a:bodyPr>
            <a:lstStyle/>
            <a:p>
              <a:r>
                <a:rPr lang="en-US" altLang="zh-CN" sz="4000" b="1">
                  <a:solidFill>
                    <a:schemeClr val="bg1"/>
                  </a:solidFill>
                  <a:latin typeface="Arial Black" panose="020B0A04020102020204" pitchFamily="34" charset="0"/>
                  <a:ea typeface="Arial Unicode MS" panose="020B0604020202020204" charset="-122"/>
                  <a:cs typeface="Arial Unicode MS" panose="020B0604020202020204" charset="-122"/>
                </a:rPr>
                <a:t>1</a:t>
              </a:r>
              <a:endParaRPr lang="zh-CN" altLang="en-US" sz="4000" b="1">
                <a:solidFill>
                  <a:schemeClr val="bg1"/>
                </a:solidFill>
                <a:latin typeface="Arial Black" panose="020B0A04020102020204" pitchFamily="34" charset="0"/>
                <a:ea typeface="Arial Unicode MS" panose="020B0604020202020204" charset="-122"/>
                <a:cs typeface="Arial Unicode MS" panose="020B0604020202020204" charset="-122"/>
              </a:endParaRPr>
            </a:p>
          </p:txBody>
        </p:sp>
      </p:grpSp>
      <p:grpSp>
        <p:nvGrpSpPr>
          <p:cNvPr id="10" name="组合 9"/>
          <p:cNvGrpSpPr/>
          <p:nvPr/>
        </p:nvGrpSpPr>
        <p:grpSpPr bwMode="auto">
          <a:xfrm>
            <a:off x="3045909" y="2065144"/>
            <a:ext cx="920750" cy="701675"/>
            <a:chOff x="2165941" y="2378338"/>
            <a:chExt cx="864096" cy="741435"/>
          </a:xfrm>
        </p:grpSpPr>
        <p:sp>
          <p:nvSpPr>
            <p:cNvPr id="11" name="五边形 10"/>
            <p:cNvSpPr/>
            <p:nvPr/>
          </p:nvSpPr>
          <p:spPr>
            <a:xfrm>
              <a:off x="2165941" y="2480662"/>
              <a:ext cx="864096" cy="461301"/>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TextBox 46"/>
            <p:cNvSpPr txBox="1">
              <a:spLocks noChangeArrowheads="1"/>
            </p:cNvSpPr>
            <p:nvPr/>
          </p:nvSpPr>
          <p:spPr bwMode="auto">
            <a:xfrm>
              <a:off x="2216595" y="2378338"/>
              <a:ext cx="490151" cy="741435"/>
            </a:xfrm>
            <a:prstGeom prst="rect">
              <a:avLst/>
            </a:prstGeom>
            <a:noFill/>
            <a:ln w="9525">
              <a:noFill/>
              <a:miter lim="800000"/>
            </a:ln>
          </p:spPr>
          <p:txBody>
            <a:bodyPr wrap="none">
              <a:spAutoFit/>
            </a:bodyPr>
            <a:lstStyle/>
            <a:p>
              <a:r>
                <a:rPr lang="en-US" altLang="zh-CN" sz="4000" b="1">
                  <a:solidFill>
                    <a:schemeClr val="bg1"/>
                  </a:solidFill>
                  <a:latin typeface="Arial Black" panose="020B0A04020102020204" pitchFamily="34" charset="0"/>
                  <a:ea typeface="Arial Unicode MS" panose="020B0604020202020204" charset="-122"/>
                  <a:cs typeface="Arial Unicode MS" panose="020B0604020202020204" charset="-122"/>
                </a:rPr>
                <a:t>2</a:t>
              </a:r>
              <a:endParaRPr lang="zh-CN" altLang="en-US" sz="4000" b="1">
                <a:solidFill>
                  <a:schemeClr val="bg1"/>
                </a:solidFill>
                <a:latin typeface="Arial Black" panose="020B0A04020102020204" pitchFamily="34" charset="0"/>
                <a:ea typeface="Arial Unicode MS" panose="020B0604020202020204" charset="-122"/>
                <a:cs typeface="Arial Unicode MS" panose="020B0604020202020204" charset="-122"/>
              </a:endParaRPr>
            </a:p>
          </p:txBody>
        </p:sp>
      </p:grpSp>
      <p:sp>
        <p:nvSpPr>
          <p:cNvPr id="13" name="TextBox 21"/>
          <p:cNvSpPr txBox="1"/>
          <p:nvPr/>
        </p:nvSpPr>
        <p:spPr>
          <a:xfrm>
            <a:off x="3725359" y="3174332"/>
            <a:ext cx="4833938" cy="46166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zh-CN"/>
            </a:defPPr>
            <a:lvl1pPr algn="ctr">
              <a:defRPr sz="2400" b="1">
                <a:solidFill>
                  <a:srgbClr val="0070C0"/>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fontAlgn="auto">
              <a:spcBef>
                <a:spcPts val="0"/>
              </a:spcBef>
              <a:spcAft>
                <a:spcPts val="0"/>
              </a:spcAft>
              <a:defRPr/>
            </a:pPr>
            <a:r>
              <a:rPr lang="zh-CN" altLang="en-US" dirty="0" smtClean="0"/>
              <a:t>协作图</a:t>
            </a:r>
            <a:endParaRPr lang="zh-CN" altLang="en-US" dirty="0"/>
          </a:p>
        </p:txBody>
      </p:sp>
      <p:grpSp>
        <p:nvGrpSpPr>
          <p:cNvPr id="14" name="组合 13"/>
          <p:cNvGrpSpPr/>
          <p:nvPr/>
        </p:nvGrpSpPr>
        <p:grpSpPr bwMode="auto">
          <a:xfrm>
            <a:off x="3045909" y="3077495"/>
            <a:ext cx="920750" cy="701675"/>
            <a:chOff x="2165941" y="2378338"/>
            <a:chExt cx="864096" cy="741435"/>
          </a:xfrm>
        </p:grpSpPr>
        <p:sp>
          <p:nvSpPr>
            <p:cNvPr id="15" name="五边形 14"/>
            <p:cNvSpPr/>
            <p:nvPr/>
          </p:nvSpPr>
          <p:spPr>
            <a:xfrm>
              <a:off x="2165941" y="2480662"/>
              <a:ext cx="864096" cy="461301"/>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 name="TextBox 46"/>
            <p:cNvSpPr txBox="1">
              <a:spLocks noChangeArrowheads="1"/>
            </p:cNvSpPr>
            <p:nvPr/>
          </p:nvSpPr>
          <p:spPr bwMode="auto">
            <a:xfrm>
              <a:off x="2216595" y="2378338"/>
              <a:ext cx="490151" cy="741435"/>
            </a:xfrm>
            <a:prstGeom prst="rect">
              <a:avLst/>
            </a:prstGeom>
            <a:noFill/>
            <a:ln w="9525">
              <a:noFill/>
              <a:miter lim="800000"/>
            </a:ln>
          </p:spPr>
          <p:txBody>
            <a:bodyPr wrap="none">
              <a:spAutoFit/>
            </a:bodyPr>
            <a:lstStyle/>
            <a:p>
              <a:r>
                <a:rPr lang="en-US" altLang="zh-CN" sz="4000" b="1" dirty="0" smtClean="0">
                  <a:solidFill>
                    <a:schemeClr val="bg1"/>
                  </a:solidFill>
                  <a:latin typeface="Arial Black" panose="020B0A04020102020204" pitchFamily="34" charset="0"/>
                  <a:ea typeface="Arial Unicode MS" panose="020B0604020202020204" charset="-122"/>
                  <a:cs typeface="Arial Unicode MS" panose="020B0604020202020204" charset="-122"/>
                </a:rPr>
                <a:t>3</a:t>
              </a:r>
              <a:endParaRPr lang="zh-CN" altLang="en-US" sz="4000" b="1" dirty="0">
                <a:solidFill>
                  <a:schemeClr val="bg1"/>
                </a:solidFill>
                <a:latin typeface="Arial Black" panose="020B0A04020102020204" pitchFamily="34" charset="0"/>
                <a:ea typeface="Arial Unicode MS" panose="020B0604020202020204" charset="-122"/>
                <a:cs typeface="Arial Unicode MS" panose="020B0604020202020204" charset="-122"/>
              </a:endParaRPr>
            </a:p>
          </p:txBody>
        </p:sp>
      </p:grpSp>
      <p:sp>
        <p:nvSpPr>
          <p:cNvPr id="17" name="TextBox 21"/>
          <p:cNvSpPr txBox="1"/>
          <p:nvPr/>
        </p:nvSpPr>
        <p:spPr>
          <a:xfrm>
            <a:off x="3725359" y="4186683"/>
            <a:ext cx="4833938" cy="46166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zh-CN"/>
            </a:defPPr>
            <a:lvl1pPr algn="ctr">
              <a:defRPr sz="2400" b="1">
                <a:solidFill>
                  <a:srgbClr val="0070C0"/>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fontAlgn="auto">
              <a:spcBef>
                <a:spcPts val="0"/>
              </a:spcBef>
              <a:spcAft>
                <a:spcPts val="0"/>
              </a:spcAft>
              <a:defRPr/>
            </a:pPr>
            <a:r>
              <a:rPr lang="zh-CN" altLang="en-US" dirty="0" smtClean="0"/>
              <a:t>状态图</a:t>
            </a:r>
            <a:endParaRPr lang="zh-CN" altLang="en-US" dirty="0"/>
          </a:p>
        </p:txBody>
      </p:sp>
      <p:grpSp>
        <p:nvGrpSpPr>
          <p:cNvPr id="18" name="组合 17"/>
          <p:cNvGrpSpPr/>
          <p:nvPr/>
        </p:nvGrpSpPr>
        <p:grpSpPr bwMode="auto">
          <a:xfrm>
            <a:off x="3045909" y="4089846"/>
            <a:ext cx="920750" cy="701675"/>
            <a:chOff x="2165941" y="2378338"/>
            <a:chExt cx="864096" cy="741435"/>
          </a:xfrm>
        </p:grpSpPr>
        <p:sp>
          <p:nvSpPr>
            <p:cNvPr id="19" name="五边形 18"/>
            <p:cNvSpPr/>
            <p:nvPr/>
          </p:nvSpPr>
          <p:spPr>
            <a:xfrm>
              <a:off x="2165941" y="2480662"/>
              <a:ext cx="864096" cy="461301"/>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0" name="TextBox 46"/>
            <p:cNvSpPr txBox="1">
              <a:spLocks noChangeArrowheads="1"/>
            </p:cNvSpPr>
            <p:nvPr/>
          </p:nvSpPr>
          <p:spPr bwMode="auto">
            <a:xfrm>
              <a:off x="2216595" y="2378338"/>
              <a:ext cx="490151" cy="741435"/>
            </a:xfrm>
            <a:prstGeom prst="rect">
              <a:avLst/>
            </a:prstGeom>
            <a:noFill/>
            <a:ln w="9525">
              <a:noFill/>
              <a:miter lim="800000"/>
            </a:ln>
          </p:spPr>
          <p:txBody>
            <a:bodyPr wrap="none">
              <a:spAutoFit/>
            </a:bodyPr>
            <a:lstStyle/>
            <a:p>
              <a:r>
                <a:rPr lang="en-US" altLang="zh-CN" sz="4000" b="1" dirty="0" smtClean="0">
                  <a:solidFill>
                    <a:schemeClr val="bg1"/>
                  </a:solidFill>
                  <a:latin typeface="Arial Black" panose="020B0A04020102020204" pitchFamily="34" charset="0"/>
                  <a:ea typeface="Arial Unicode MS" panose="020B0604020202020204" charset="-122"/>
                  <a:cs typeface="Arial Unicode MS" panose="020B0604020202020204" charset="-122"/>
                </a:rPr>
                <a:t>4</a:t>
              </a:r>
              <a:endParaRPr lang="zh-CN" altLang="en-US" sz="4000" b="1" dirty="0">
                <a:solidFill>
                  <a:schemeClr val="bg1"/>
                </a:solidFill>
                <a:latin typeface="Arial Black" panose="020B0A04020102020204" pitchFamily="34" charset="0"/>
                <a:ea typeface="Arial Unicode MS" panose="020B0604020202020204" charset="-122"/>
                <a:cs typeface="Arial Unicode MS" panose="020B0604020202020204" charset="-122"/>
              </a:endParaRPr>
            </a:p>
          </p:txBody>
        </p:sp>
      </p:grpSp>
      <p:sp>
        <p:nvSpPr>
          <p:cNvPr id="21" name="TextBox 21"/>
          <p:cNvSpPr txBox="1"/>
          <p:nvPr/>
        </p:nvSpPr>
        <p:spPr>
          <a:xfrm>
            <a:off x="3725359" y="5101083"/>
            <a:ext cx="4833938" cy="46166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zh-CN"/>
            </a:defPPr>
            <a:lvl1pPr algn="ctr">
              <a:defRPr sz="2400" b="1">
                <a:solidFill>
                  <a:srgbClr val="0070C0"/>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fontAlgn="auto">
              <a:spcBef>
                <a:spcPts val="0"/>
              </a:spcBef>
              <a:spcAft>
                <a:spcPts val="0"/>
              </a:spcAft>
              <a:defRPr/>
            </a:pPr>
            <a:r>
              <a:rPr lang="zh-CN" altLang="en-US" dirty="0" smtClean="0"/>
              <a:t>活动图</a:t>
            </a:r>
            <a:endParaRPr lang="zh-CN" altLang="en-US" dirty="0"/>
          </a:p>
        </p:txBody>
      </p:sp>
      <p:grpSp>
        <p:nvGrpSpPr>
          <p:cNvPr id="22" name="组合 21"/>
          <p:cNvGrpSpPr/>
          <p:nvPr/>
        </p:nvGrpSpPr>
        <p:grpSpPr bwMode="auto">
          <a:xfrm>
            <a:off x="3045909" y="5004246"/>
            <a:ext cx="920750" cy="701675"/>
            <a:chOff x="2165941" y="2378338"/>
            <a:chExt cx="864096" cy="741435"/>
          </a:xfrm>
        </p:grpSpPr>
        <p:sp>
          <p:nvSpPr>
            <p:cNvPr id="23" name="五边形 22"/>
            <p:cNvSpPr/>
            <p:nvPr/>
          </p:nvSpPr>
          <p:spPr>
            <a:xfrm>
              <a:off x="2165941" y="2480662"/>
              <a:ext cx="864096" cy="461301"/>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 name="TextBox 46"/>
            <p:cNvSpPr txBox="1">
              <a:spLocks noChangeArrowheads="1"/>
            </p:cNvSpPr>
            <p:nvPr/>
          </p:nvSpPr>
          <p:spPr bwMode="auto">
            <a:xfrm>
              <a:off x="2216595" y="2378338"/>
              <a:ext cx="490151" cy="741435"/>
            </a:xfrm>
            <a:prstGeom prst="rect">
              <a:avLst/>
            </a:prstGeom>
            <a:noFill/>
            <a:ln w="9525">
              <a:noFill/>
              <a:miter lim="800000"/>
            </a:ln>
          </p:spPr>
          <p:txBody>
            <a:bodyPr wrap="none">
              <a:spAutoFit/>
            </a:bodyPr>
            <a:lstStyle/>
            <a:p>
              <a:r>
                <a:rPr lang="en-US" altLang="zh-CN" sz="4000" b="1" dirty="0" smtClean="0">
                  <a:solidFill>
                    <a:schemeClr val="bg1"/>
                  </a:solidFill>
                  <a:latin typeface="Arial Black" panose="020B0A04020102020204" pitchFamily="34" charset="0"/>
                  <a:ea typeface="Arial Unicode MS" panose="020B0604020202020204" charset="-122"/>
                  <a:cs typeface="Arial Unicode MS" panose="020B0604020202020204" charset="-122"/>
                </a:rPr>
                <a:t>5</a:t>
              </a:r>
              <a:endParaRPr lang="zh-CN" altLang="en-US" sz="4000" b="1" dirty="0">
                <a:solidFill>
                  <a:schemeClr val="bg1"/>
                </a:solidFill>
                <a:latin typeface="Arial Black" panose="020B0A04020102020204" pitchFamily="34" charset="0"/>
                <a:ea typeface="Arial Unicode MS" panose="020B0604020202020204" charset="-122"/>
                <a:cs typeface="Arial Unicode MS" panose="020B0604020202020204" charset="-122"/>
              </a:endParaRPr>
            </a:p>
          </p:txBody>
        </p:sp>
      </p:grpSp>
      <p:sp>
        <p:nvSpPr>
          <p:cNvPr id="25" name="文本框 16"/>
          <p:cNvSpPr txBox="1">
            <a:spLocks noChangeArrowheads="1"/>
          </p:cNvSpPr>
          <p:nvPr/>
        </p:nvSpPr>
        <p:spPr bwMode="auto">
          <a:xfrm>
            <a:off x="3336759" y="0"/>
            <a:ext cx="5558588" cy="700202"/>
          </a:xfrm>
          <a:prstGeom prst="rect">
            <a:avLst/>
          </a:prstGeom>
          <a:noFill/>
          <a:ln w="9525">
            <a:noFill/>
            <a:miter lim="800000"/>
          </a:ln>
        </p:spPr>
        <p:txBody>
          <a:bodyPr wrap="square" lIns="68589" tIns="34295" rIns="68589" bIns="34295">
            <a:spAutoFit/>
          </a:bodyPr>
          <a:lstStyle/>
          <a:p>
            <a:pPr defTabSz="685800"/>
            <a:r>
              <a:rPr lang="zh-CN" altLang="en-US" sz="4100" b="1" dirty="0" smtClean="0">
                <a:solidFill>
                  <a:srgbClr val="1A93D0"/>
                </a:solidFill>
                <a:latin typeface="微软雅黑" panose="020B0503020204020204" pitchFamily="34" charset="-122"/>
                <a:ea typeface="微软雅黑" panose="020B0503020204020204" pitchFamily="34" charset="-122"/>
              </a:rPr>
              <a:t>第五章 动态建模</a:t>
            </a:r>
            <a:endParaRPr lang="zh-CN" altLang="en-US" sz="4100" b="1" dirty="0">
              <a:solidFill>
                <a:srgbClr val="1A93D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par>
                                <p:cTn id="20" presetID="2" presetClass="entr" presetSubtype="8"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0-#ppt_w/2"/>
                                          </p:val>
                                        </p:tav>
                                        <p:tav tm="100000">
                                          <p:val>
                                            <p:strVal val="#ppt_x"/>
                                          </p:val>
                                        </p:tav>
                                      </p:tavLst>
                                    </p:anim>
                                    <p:anim calcmode="lin" valueType="num">
                                      <p:cBhvr additive="base">
                                        <p:cTn id="23" dur="500" fill="hold"/>
                                        <p:tgtEl>
                                          <p:spTgt spid="14"/>
                                        </p:tgtEl>
                                        <p:attrNameLst>
                                          <p:attrName>ppt_y</p:attrName>
                                        </p:attrNameLst>
                                      </p:cBhvr>
                                      <p:tavLst>
                                        <p:tav tm="0">
                                          <p:val>
                                            <p:strVal val="#ppt_y"/>
                                          </p:val>
                                        </p:tav>
                                        <p:tav tm="100000">
                                          <p:val>
                                            <p:strVal val="#ppt_y"/>
                                          </p:val>
                                        </p:tav>
                                      </p:tavLst>
                                    </p:anim>
                                  </p:childTnLst>
                                </p:cTn>
                              </p:par>
                              <p:par>
                                <p:cTn id="24" presetID="22" presetClass="entr" presetSubtype="8"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left)">
                                      <p:cBhvr>
                                        <p:cTn id="26" dur="500"/>
                                        <p:tgtEl>
                                          <p:spTgt spid="13"/>
                                        </p:tgtEl>
                                      </p:cBhvr>
                                    </p:animEffect>
                                  </p:childTnLst>
                                </p:cTn>
                              </p:par>
                              <p:par>
                                <p:cTn id="27" presetID="2" presetClass="entr" presetSubtype="8"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0-#ppt_w/2"/>
                                          </p:val>
                                        </p:tav>
                                        <p:tav tm="100000">
                                          <p:val>
                                            <p:strVal val="#ppt_x"/>
                                          </p:val>
                                        </p:tav>
                                      </p:tavLst>
                                    </p:anim>
                                    <p:anim calcmode="lin" valueType="num">
                                      <p:cBhvr additive="base">
                                        <p:cTn id="30" dur="500" fill="hold"/>
                                        <p:tgtEl>
                                          <p:spTgt spid="18"/>
                                        </p:tgtEl>
                                        <p:attrNameLst>
                                          <p:attrName>ppt_y</p:attrName>
                                        </p:attrNameLst>
                                      </p:cBhvr>
                                      <p:tavLst>
                                        <p:tav tm="0">
                                          <p:val>
                                            <p:strVal val="#ppt_y"/>
                                          </p:val>
                                        </p:tav>
                                        <p:tav tm="100000">
                                          <p:val>
                                            <p:strVal val="#ppt_y"/>
                                          </p:val>
                                        </p:tav>
                                      </p:tavLst>
                                    </p:anim>
                                  </p:childTnLst>
                                </p:cTn>
                              </p:par>
                              <p:par>
                                <p:cTn id="31" presetID="22" presetClass="entr" presetSubtype="8"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left)">
                                      <p:cBhvr>
                                        <p:cTn id="33" dur="500"/>
                                        <p:tgtEl>
                                          <p:spTgt spid="17"/>
                                        </p:tgtEl>
                                      </p:cBhvr>
                                    </p:animEffect>
                                  </p:childTnLst>
                                </p:cTn>
                              </p:par>
                              <p:par>
                                <p:cTn id="34" presetID="2" presetClass="entr" presetSubtype="8"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 calcmode="lin" valueType="num">
                                      <p:cBhvr additive="base">
                                        <p:cTn id="36" dur="500" fill="hold"/>
                                        <p:tgtEl>
                                          <p:spTgt spid="22"/>
                                        </p:tgtEl>
                                        <p:attrNameLst>
                                          <p:attrName>ppt_x</p:attrName>
                                        </p:attrNameLst>
                                      </p:cBhvr>
                                      <p:tavLst>
                                        <p:tav tm="0">
                                          <p:val>
                                            <p:strVal val="0-#ppt_w/2"/>
                                          </p:val>
                                        </p:tav>
                                        <p:tav tm="100000">
                                          <p:val>
                                            <p:strVal val="#ppt_x"/>
                                          </p:val>
                                        </p:tav>
                                      </p:tavLst>
                                    </p:anim>
                                    <p:anim calcmode="lin" valueType="num">
                                      <p:cBhvr additive="base">
                                        <p:cTn id="37" dur="500" fill="hold"/>
                                        <p:tgtEl>
                                          <p:spTgt spid="22"/>
                                        </p:tgtEl>
                                        <p:attrNameLst>
                                          <p:attrName>ppt_y</p:attrName>
                                        </p:attrNameLst>
                                      </p:cBhvr>
                                      <p:tavLst>
                                        <p:tav tm="0">
                                          <p:val>
                                            <p:strVal val="#ppt_y"/>
                                          </p:val>
                                        </p:tav>
                                        <p:tav tm="100000">
                                          <p:val>
                                            <p:strVal val="#ppt_y"/>
                                          </p:val>
                                        </p:tav>
                                      </p:tavLst>
                                    </p:anim>
                                  </p:childTnLst>
                                </p:cTn>
                              </p:par>
                              <p:par>
                                <p:cTn id="38" presetID="22" presetClass="entr" presetSubtype="8"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left)">
                                      <p:cBhvr>
                                        <p:cTn id="40" dur="500"/>
                                        <p:tgtEl>
                                          <p:spTgt spid="21"/>
                                        </p:tgtEl>
                                      </p:cBhvr>
                                    </p:animEffect>
                                  </p:childTnLst>
                                </p:cTn>
                              </p:par>
                            </p:childTnLst>
                          </p:cTn>
                        </p:par>
                        <p:par>
                          <p:cTn id="41" fill="hold">
                            <p:stCondLst>
                              <p:cond delay="1000"/>
                            </p:stCondLst>
                            <p:childTnLst>
                              <p:par>
                                <p:cTn id="42" presetID="41" presetClass="entr" presetSubtype="0" fill="hold" nodeType="afterEffect">
                                  <p:stCondLst>
                                    <p:cond delay="0"/>
                                  </p:stCondLst>
                                  <p:iterate type="lt">
                                    <p:tmPct val="10000"/>
                                  </p:iterate>
                                  <p:childTnLst>
                                    <p:set>
                                      <p:cBhvr>
                                        <p:cTn id="43" dur="1" fill="hold">
                                          <p:stCondLst>
                                            <p:cond delay="0"/>
                                          </p:stCondLst>
                                        </p:cTn>
                                        <p:tgtEl>
                                          <p:spTgt spid="25">
                                            <p:txEl>
                                              <p:pRg st="0" end="0"/>
                                            </p:txEl>
                                          </p:spTgt>
                                        </p:tgtEl>
                                        <p:attrNameLst>
                                          <p:attrName>style.visibility</p:attrName>
                                        </p:attrNameLst>
                                      </p:cBhvr>
                                      <p:to>
                                        <p:strVal val="visible"/>
                                      </p:to>
                                    </p:set>
                                    <p:anim calcmode="lin" valueType="num">
                                      <p:cBhvr>
                                        <p:cTn id="44" dur="500" fill="hold"/>
                                        <p:tgtEl>
                                          <p:spTgt spid="25">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25">
                                            <p:txEl>
                                              <p:pRg st="0" end="0"/>
                                            </p:txEl>
                                          </p:spTgt>
                                        </p:tgtEl>
                                        <p:attrNameLst>
                                          <p:attrName>ppt_y</p:attrName>
                                        </p:attrNameLst>
                                      </p:cBhvr>
                                      <p:tavLst>
                                        <p:tav tm="0">
                                          <p:val>
                                            <p:strVal val="#ppt_y"/>
                                          </p:val>
                                        </p:tav>
                                        <p:tav tm="100000">
                                          <p:val>
                                            <p:strVal val="#ppt_y"/>
                                          </p:val>
                                        </p:tav>
                                      </p:tavLst>
                                    </p:anim>
                                    <p:anim calcmode="lin" valueType="num">
                                      <p:cBhvr>
                                        <p:cTn id="46" dur="500" fill="hold"/>
                                        <p:tgtEl>
                                          <p:spTgt spid="25">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25">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3" grpId="0" animBg="1"/>
      <p:bldP spid="17" grpId="0" animBg="1"/>
      <p:bldP spid="2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概述</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Rectangle 1"/>
          <p:cNvSpPr>
            <a:spLocks noChangeArrowheads="1"/>
          </p:cNvSpPr>
          <p:nvPr/>
        </p:nvSpPr>
        <p:spPr bwMode="auto">
          <a:xfrm>
            <a:off x="-253218" y="1042473"/>
            <a:ext cx="1162415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742950" indent="-285750"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742950" marR="0" lvl="1" indent="-28575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Char char="u"/>
            </a:pPr>
            <a:r>
              <a:rPr kumimoji="1" lang="zh-CN" altLang="en-US" sz="2800" i="0" u="none" strike="noStrike" cap="none" normalizeH="0" baseline="0" dirty="0" smtClean="0">
                <a:ln>
                  <a:noFill/>
                </a:ln>
                <a:solidFill>
                  <a:srgbClr val="FF0000"/>
                </a:solidFill>
                <a:effectLst/>
                <a:latin typeface="微软雅黑" panose="020B0503020204020204" pitchFamily="34" charset="-122"/>
                <a:ea typeface="微软雅黑" panose="020B0503020204020204" pitchFamily="34" charset="-122"/>
              </a:rPr>
              <a:t>什么是</a:t>
            </a:r>
            <a:r>
              <a:rPr kumimoji="1" lang="zh-CN" sz="2800" i="0" u="none" strike="noStrike" cap="none" normalizeH="0" baseline="0" dirty="0" smtClean="0">
                <a:ln>
                  <a:noFill/>
                </a:ln>
                <a:solidFill>
                  <a:srgbClr val="FF0000"/>
                </a:solidFill>
                <a:effectLst/>
                <a:latin typeface="微软雅黑" panose="020B0503020204020204" pitchFamily="34" charset="-122"/>
                <a:ea typeface="微软雅黑" panose="020B0503020204020204" pitchFamily="34" charset="-122"/>
              </a:rPr>
              <a:t>协作</a:t>
            </a:r>
            <a:r>
              <a:rPr kumimoji="1" lang="zh-CN" altLang="en-US" sz="2800" i="0" u="none" strike="noStrike" cap="none" normalizeH="0" baseline="0" dirty="0" smtClean="0">
                <a:ln>
                  <a:noFill/>
                </a:ln>
                <a:solidFill>
                  <a:srgbClr val="FF0000"/>
                </a:solidFill>
                <a:effectLst/>
                <a:latin typeface="微软雅黑" panose="020B0503020204020204" pitchFamily="34" charset="-122"/>
                <a:ea typeface="微软雅黑" panose="020B0503020204020204" pitchFamily="34" charset="-122"/>
              </a:rPr>
              <a:t>？</a:t>
            </a:r>
            <a:endParaRPr kumimoji="0" lang="zh-CN" sz="280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6" name="矩形 5"/>
          <p:cNvSpPr/>
          <p:nvPr/>
        </p:nvSpPr>
        <p:spPr>
          <a:xfrm>
            <a:off x="403275" y="1825674"/>
            <a:ext cx="5730240" cy="1754326"/>
          </a:xfrm>
          <a:prstGeom prst="rect">
            <a:avLst/>
          </a:prstGeom>
        </p:spPr>
        <p:txBody>
          <a:bodyPr wrap="square">
            <a:spAutoFit/>
          </a:bodyPr>
          <a:lstStyle/>
          <a:p>
            <a:pPr>
              <a:lnSpc>
                <a:spcPct val="150000"/>
              </a:lnSpc>
            </a:pPr>
            <a:r>
              <a:rPr lang="zh-CN" altLang="en-US" sz="2400" dirty="0"/>
              <a:t>所谓协作，是指</a:t>
            </a:r>
            <a:r>
              <a:rPr lang="zh-CN" altLang="en-US" sz="2400" b="1" dirty="0"/>
              <a:t>在一定的语境中一组对象以及用以实现某些行为的这些对象间的相互作用</a:t>
            </a:r>
            <a:endParaRPr lang="zh-CN" altLang="en-US" sz="2400" b="1" dirty="0"/>
          </a:p>
        </p:txBody>
      </p:sp>
      <p:pic>
        <p:nvPicPr>
          <p:cNvPr id="7" name="图片 6"/>
          <p:cNvPicPr>
            <a:picLocks noChangeAspect="1"/>
          </p:cNvPicPr>
          <p:nvPr/>
        </p:nvPicPr>
        <p:blipFill>
          <a:blip r:embed="rId1"/>
          <a:stretch>
            <a:fillRect/>
          </a:stretch>
        </p:blipFill>
        <p:spPr>
          <a:xfrm>
            <a:off x="7350223" y="1442012"/>
            <a:ext cx="3491278" cy="2466788"/>
          </a:xfrm>
          <a:prstGeom prst="rect">
            <a:avLst/>
          </a:prstGeom>
        </p:spPr>
      </p:pic>
      <p:sp>
        <p:nvSpPr>
          <p:cNvPr id="8" name="矩形 7"/>
          <p:cNvSpPr/>
          <p:nvPr/>
        </p:nvSpPr>
        <p:spPr>
          <a:xfrm>
            <a:off x="473612" y="4536050"/>
            <a:ext cx="6096000" cy="1200329"/>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a:lnSpc>
                <a:spcPct val="150000"/>
              </a:lnSpc>
            </a:pPr>
            <a:r>
              <a:rPr lang="zh-CN" altLang="en-US" sz="2400" b="1" dirty="0"/>
              <a:t>协作图</a:t>
            </a:r>
            <a:r>
              <a:rPr lang="zh-CN" altLang="en-US" sz="2400" dirty="0"/>
              <a:t>描述了这样一组对象为实现某种目的而组成相互合作的“对象社会”。</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Effect transition="in" filter="fade">
                                      <p:cBhvr>
                                        <p:cTn id="13" dur="1000"/>
                                        <p:tgtEl>
                                          <p:spTgt spid="8">
                                            <p:txEl>
                                              <p:pRg st="0" end="0"/>
                                            </p:txEl>
                                          </p:spTgt>
                                        </p:tgtEl>
                                      </p:cBhvr>
                                    </p:animEffect>
                                    <p:anim calcmode="lin" valueType="num">
                                      <p:cBhvr>
                                        <p:cTn id="1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概述</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9" name="内容占位符 2"/>
          <p:cNvSpPr txBox="1"/>
          <p:nvPr/>
        </p:nvSpPr>
        <p:spPr>
          <a:xfrm>
            <a:off x="357603" y="883969"/>
            <a:ext cx="3895529" cy="483298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280"/>
              </a:lnSpc>
              <a:buFont typeface="Arial" panose="020B0604020202020204" pitchFamily="34" charset="0"/>
              <a:buNone/>
            </a:pPr>
            <a:r>
              <a:rPr lang="zh-CN" altLang="en-US" sz="2200" smtClean="0">
                <a:latin typeface="微软雅黑" panose="020B0503020204020204" pitchFamily="34" charset="-122"/>
                <a:ea typeface="微软雅黑" panose="020B0503020204020204" pitchFamily="34" charset="-122"/>
                <a:sym typeface="+mn-ea"/>
              </a:rPr>
              <a:t>协作图是表现</a:t>
            </a:r>
            <a:r>
              <a:rPr lang="zh-CN" altLang="en-US" sz="2200" b="1" smtClean="0">
                <a:solidFill>
                  <a:srgbClr val="FF0000"/>
                </a:solidFill>
                <a:latin typeface="微软雅黑" panose="020B0503020204020204" pitchFamily="34" charset="-122"/>
                <a:ea typeface="微软雅黑" panose="020B0503020204020204" pitchFamily="34" charset="-122"/>
                <a:sym typeface="+mn-ea"/>
              </a:rPr>
              <a:t>对象协作</a:t>
            </a:r>
            <a:r>
              <a:rPr lang="zh-CN" altLang="en-US" sz="2200" smtClean="0">
                <a:latin typeface="微软雅黑" panose="020B0503020204020204" pitchFamily="34" charset="-122"/>
                <a:ea typeface="微软雅黑" panose="020B0503020204020204" pitchFamily="34" charset="-122"/>
                <a:sym typeface="+mn-ea"/>
              </a:rPr>
              <a:t>关系的图，它表示了协作中各种类元对象所处的位置</a:t>
            </a:r>
            <a:endParaRPr lang="zh-CN" altLang="en-US" sz="2200" smtClean="0">
              <a:latin typeface="微软雅黑" panose="020B0503020204020204" pitchFamily="34" charset="-122"/>
              <a:ea typeface="微软雅黑" panose="020B0503020204020204" pitchFamily="34" charset="-122"/>
              <a:sym typeface="+mn-ea"/>
            </a:endParaRPr>
          </a:p>
          <a:p>
            <a:pPr marL="0" indent="0">
              <a:lnSpc>
                <a:spcPts val="3280"/>
              </a:lnSpc>
              <a:buFont typeface="Arial" panose="020B0604020202020204" pitchFamily="34" charset="0"/>
              <a:buNone/>
            </a:pPr>
            <a:endParaRPr lang="zh-CN" altLang="en-US" sz="2200" smtClean="0">
              <a:latin typeface="微软雅黑" panose="020B0503020204020204" pitchFamily="34" charset="-122"/>
              <a:ea typeface="微软雅黑" panose="020B0503020204020204" pitchFamily="34" charset="-122"/>
            </a:endParaRPr>
          </a:p>
          <a:p>
            <a:pPr marL="0" indent="0">
              <a:lnSpc>
                <a:spcPts val="3280"/>
              </a:lnSpc>
              <a:buFont typeface="Arial" panose="020B0604020202020204" pitchFamily="34" charset="0"/>
              <a:buNone/>
            </a:pPr>
            <a:r>
              <a:rPr lang="zh-CN" altLang="en-US" sz="2200" smtClean="0">
                <a:latin typeface="微软雅黑" panose="020B0503020204020204" pitchFamily="34" charset="-122"/>
                <a:ea typeface="微软雅黑" panose="020B0503020204020204" pitchFamily="34" charset="-122"/>
              </a:rPr>
              <a:t>协作图将</a:t>
            </a:r>
            <a:r>
              <a:rPr lang="zh-CN" altLang="en-US" sz="2200" b="1" smtClean="0">
                <a:solidFill>
                  <a:srgbClr val="FF0000"/>
                </a:solidFill>
                <a:latin typeface="微软雅黑" panose="020B0503020204020204" pitchFamily="34" charset="-122"/>
                <a:ea typeface="微软雅黑" panose="020B0503020204020204" pitchFamily="34" charset="-122"/>
              </a:rPr>
              <a:t>类元角色</a:t>
            </a:r>
            <a:r>
              <a:rPr lang="zh-CN" altLang="en-US" sz="2200" smtClean="0">
                <a:latin typeface="微软雅黑" panose="020B0503020204020204" pitchFamily="34" charset="-122"/>
                <a:ea typeface="微软雅黑" panose="020B0503020204020204" pitchFamily="34" charset="-122"/>
              </a:rPr>
              <a:t>表示为类元符号</a:t>
            </a:r>
            <a:r>
              <a:rPr lang="en-US" altLang="zh-CN" sz="2200" smtClean="0">
                <a:latin typeface="微软雅黑" panose="020B0503020204020204" pitchFamily="34" charset="-122"/>
                <a:ea typeface="微软雅黑" panose="020B0503020204020204" pitchFamily="34" charset="-122"/>
                <a:sym typeface="+mn-ea"/>
              </a:rPr>
              <a:t>(</a:t>
            </a:r>
            <a:r>
              <a:rPr lang="zh-CN" altLang="en-US" sz="2200" smtClean="0">
                <a:latin typeface="微软雅黑" panose="020B0503020204020204" pitchFamily="34" charset="-122"/>
                <a:ea typeface="微软雅黑" panose="020B0503020204020204" pitchFamily="34" charset="-122"/>
                <a:sym typeface="+mn-ea"/>
              </a:rPr>
              <a:t>Classifier Roles</a:t>
            </a:r>
            <a:r>
              <a:rPr lang="en-US" altLang="zh-CN" sz="2200" smtClean="0">
                <a:latin typeface="微软雅黑" panose="020B0503020204020204" pitchFamily="34" charset="-122"/>
                <a:ea typeface="微软雅黑" panose="020B0503020204020204" pitchFamily="34" charset="-122"/>
                <a:sym typeface="+mn-ea"/>
              </a:rPr>
              <a:t>)</a:t>
            </a:r>
            <a:r>
              <a:rPr lang="zh-CN" altLang="en-US" sz="2200" smtClean="0">
                <a:latin typeface="微软雅黑" panose="020B0503020204020204" pitchFamily="34" charset="-122"/>
                <a:ea typeface="微软雅黑" panose="020B0503020204020204" pitchFamily="34" charset="-122"/>
                <a:sym typeface="+mn-ea"/>
              </a:rPr>
              <a:t>表现为矩形框</a:t>
            </a:r>
            <a:endParaRPr lang="zh-CN" altLang="en-US" sz="2200" smtClean="0">
              <a:latin typeface="微软雅黑" panose="020B0503020204020204" pitchFamily="34" charset="-122"/>
              <a:ea typeface="微软雅黑" panose="020B0503020204020204" pitchFamily="34" charset="-122"/>
              <a:sym typeface="+mn-ea"/>
            </a:endParaRPr>
          </a:p>
          <a:p>
            <a:pPr marL="0" indent="0">
              <a:lnSpc>
                <a:spcPts val="3280"/>
              </a:lnSpc>
              <a:buFont typeface="Arial" panose="020B0604020202020204" pitchFamily="34" charset="0"/>
              <a:buNone/>
            </a:pPr>
            <a:endParaRPr lang="zh-CN" altLang="en-US" sz="2200" smtClean="0">
              <a:latin typeface="微软雅黑" panose="020B0503020204020204" pitchFamily="34" charset="-122"/>
              <a:ea typeface="微软雅黑" panose="020B0503020204020204" pitchFamily="34" charset="-122"/>
            </a:endParaRPr>
          </a:p>
          <a:p>
            <a:pPr marL="0" indent="0">
              <a:lnSpc>
                <a:spcPts val="3280"/>
              </a:lnSpc>
              <a:buFont typeface="Arial" panose="020B0604020202020204" pitchFamily="34" charset="0"/>
              <a:buNone/>
            </a:pPr>
            <a:r>
              <a:rPr lang="zh-CN" altLang="en-US" sz="2200" smtClean="0">
                <a:latin typeface="微软雅黑" panose="020B0503020204020204" pitchFamily="34" charset="-122"/>
                <a:ea typeface="微软雅黑" panose="020B0503020204020204" pitchFamily="34" charset="-122"/>
              </a:rPr>
              <a:t>将</a:t>
            </a:r>
            <a:r>
              <a:rPr lang="zh-CN" altLang="en-US" sz="2200" b="1" smtClean="0">
                <a:solidFill>
                  <a:srgbClr val="FF0000"/>
                </a:solidFill>
                <a:latin typeface="微软雅黑" panose="020B0503020204020204" pitchFamily="34" charset="-122"/>
                <a:ea typeface="微软雅黑" panose="020B0503020204020204" pitchFamily="34" charset="-122"/>
              </a:rPr>
              <a:t>关联角色</a:t>
            </a:r>
            <a:r>
              <a:rPr lang="en-US" altLang="zh-CN" sz="2200" smtClean="0">
                <a:latin typeface="微软雅黑" panose="020B0503020204020204" pitchFamily="34" charset="-122"/>
                <a:ea typeface="微软雅黑" panose="020B0503020204020204" pitchFamily="34" charset="-122"/>
                <a:sym typeface="+mn-ea"/>
              </a:rPr>
              <a:t>(</a:t>
            </a:r>
            <a:r>
              <a:rPr lang="zh-CN" altLang="en-US" sz="2200" smtClean="0">
                <a:latin typeface="微软雅黑" panose="020B0503020204020204" pitchFamily="34" charset="-122"/>
                <a:ea typeface="微软雅黑" panose="020B0503020204020204" pitchFamily="34" charset="-122"/>
                <a:sym typeface="+mn-ea"/>
              </a:rPr>
              <a:t>Association Roles</a:t>
            </a:r>
            <a:r>
              <a:rPr lang="en-US" altLang="zh-CN" sz="2200" smtClean="0">
                <a:latin typeface="微软雅黑" panose="020B0503020204020204" pitchFamily="34" charset="-122"/>
                <a:ea typeface="微软雅黑" panose="020B0503020204020204" pitchFamily="34" charset="-122"/>
                <a:sym typeface="+mn-ea"/>
              </a:rPr>
              <a:t>)</a:t>
            </a:r>
            <a:r>
              <a:rPr lang="zh-CN" altLang="en-US" sz="2200" smtClean="0">
                <a:latin typeface="微软雅黑" panose="020B0503020204020204" pitchFamily="34" charset="-122"/>
                <a:ea typeface="微软雅黑" panose="020B0503020204020204" pitchFamily="34" charset="-122"/>
              </a:rPr>
              <a:t>表现为实线的关联路径，关联路径上带有消息符号。</a:t>
            </a:r>
            <a:endParaRPr lang="zh-CN" altLang="en-US" sz="22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5731436" y="944181"/>
            <a:ext cx="4865030" cy="529788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 calcmode="lin" valueType="num">
                                      <p:cBhvr additive="base">
                                        <p:cTn id="13"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anim calcmode="lin" valueType="num">
                                      <p:cBhvr additive="base">
                                        <p:cTn id="19"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概述</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Rectangle 1"/>
          <p:cNvSpPr>
            <a:spLocks noChangeArrowheads="1"/>
          </p:cNvSpPr>
          <p:nvPr/>
        </p:nvSpPr>
        <p:spPr bwMode="auto">
          <a:xfrm>
            <a:off x="0" y="844799"/>
            <a:ext cx="11624153" cy="2419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742950" indent="-285750"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742950" marR="0" lvl="1" indent="-28575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Char char="u"/>
            </a:pPr>
            <a:r>
              <a:rPr kumimoji="1" lang="zh-CN" sz="2800" i="0" u="none" strike="noStrike" cap="none" normalizeH="0" baseline="0" dirty="0" smtClean="0">
                <a:ln>
                  <a:noFill/>
                </a:ln>
                <a:solidFill>
                  <a:srgbClr val="FF0000"/>
                </a:solidFill>
                <a:effectLst/>
                <a:latin typeface="微软雅黑" panose="020B0503020204020204" pitchFamily="34" charset="-122"/>
                <a:ea typeface="微软雅黑" panose="020B0503020204020204" pitchFamily="34" charset="-122"/>
              </a:rPr>
              <a:t>顺序图</a:t>
            </a:r>
            <a:r>
              <a:rPr kumimoji="1" lang="zh-CN" sz="280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强调的是</a:t>
            </a:r>
            <a:r>
              <a:rPr kumimoji="1" lang="zh-CN" sz="2800" i="0" u="none" strike="noStrike"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交互的</a:t>
            </a:r>
            <a:r>
              <a:rPr kumimoji="1" lang="zh-CN" sz="2800" b="1" i="0" u="none" strike="noStrike"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时间</a:t>
            </a:r>
            <a:r>
              <a:rPr kumimoji="1" lang="zh-CN" sz="2800" i="0" u="none" strike="noStrike"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先后关系</a:t>
            </a:r>
            <a:r>
              <a:rPr kumimoji="1" lang="zh-CN" sz="280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，很难从中看出分析类之间的协作情况，请以另一种描述方式来更好地表达分析类之间的协作问题。</a:t>
            </a:r>
            <a:endParaRPr kumimoji="1" lang="en-US" altLang="zh-CN" sz="280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p>
            <a:pPr marL="457200" marR="0" lvl="1" indent="0" algn="l" defTabSz="914400" rtl="0" eaLnBrk="1" fontAlgn="base" latinLnBrk="0" hangingPunct="1">
              <a:lnSpc>
                <a:spcPct val="100000"/>
              </a:lnSpc>
              <a:spcBef>
                <a:spcPct val="20000"/>
              </a:spcBef>
              <a:spcAft>
                <a:spcPct val="0"/>
              </a:spcAft>
              <a:buClr>
                <a:schemeClr val="tx2"/>
              </a:buClr>
              <a:buSzPct val="70000"/>
            </a:pPr>
            <a:endParaRPr kumimoji="1" lang="zh-CN" sz="280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p>
            <a:pPr marL="742950" marR="0" lvl="1" indent="-28575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Char char="u"/>
            </a:pPr>
            <a:r>
              <a:rPr kumimoji="1" lang="zh-CN" sz="2800" i="0" u="none" strike="noStrike" cap="none" normalizeH="0" baseline="0" dirty="0" smtClean="0">
                <a:ln>
                  <a:noFill/>
                </a:ln>
                <a:solidFill>
                  <a:srgbClr val="FF0000"/>
                </a:solidFill>
                <a:effectLst/>
                <a:latin typeface="微软雅黑" panose="020B0503020204020204" pitchFamily="34" charset="-122"/>
                <a:ea typeface="微软雅黑" panose="020B0503020204020204" pitchFamily="34" charset="-122"/>
              </a:rPr>
              <a:t>协作图</a:t>
            </a:r>
            <a:r>
              <a:rPr kumimoji="1" lang="zh-CN" sz="280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（通信图）</a:t>
            </a:r>
            <a:r>
              <a:rPr kumimoji="1" lang="zh-CN" sz="2800" i="0" u="none" strike="noStrike" cap="none" normalizeH="0" baseline="0" dirty="0" smtClean="0">
                <a:ln>
                  <a:noFill/>
                </a:ln>
                <a:solidFill>
                  <a:srgbClr val="FF0000"/>
                </a:solidFill>
                <a:effectLst/>
                <a:latin typeface="微软雅黑" panose="020B0503020204020204" pitchFamily="34" charset="-122"/>
                <a:ea typeface="微软雅黑" panose="020B0503020204020204" pitchFamily="34" charset="-122"/>
              </a:rPr>
              <a:t>强调的是</a:t>
            </a:r>
            <a:r>
              <a:rPr kumimoji="1" lang="zh-CN" sz="2800" b="1" i="0" u="none" strike="noStrike"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空间</a:t>
            </a:r>
            <a:r>
              <a:rPr kumimoji="1" lang="zh-CN" sz="280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。在通信图中，通过链接显示对象与对象之间是如何联系在一起的，展示对象的组织。</a:t>
            </a:r>
            <a:endParaRPr kumimoji="0" lang="zh-CN" sz="280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1439986" y="3457313"/>
            <a:ext cx="3283612" cy="2580894"/>
          </a:xfrm>
          <a:prstGeom prst="rect">
            <a:avLst/>
          </a:prstGeom>
        </p:spPr>
      </p:pic>
      <p:pic>
        <p:nvPicPr>
          <p:cNvPr id="5" name="图片 4"/>
          <p:cNvPicPr>
            <a:picLocks noChangeAspect="1"/>
          </p:cNvPicPr>
          <p:nvPr/>
        </p:nvPicPr>
        <p:blipFill>
          <a:blip r:embed="rId2"/>
          <a:stretch>
            <a:fillRect/>
          </a:stretch>
        </p:blipFill>
        <p:spPr>
          <a:xfrm>
            <a:off x="6891655" y="3525520"/>
            <a:ext cx="3386455" cy="2718435"/>
          </a:xfrm>
          <a:prstGeom prst="rect">
            <a:avLst/>
          </a:prstGeom>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概述</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77470" y="1025525"/>
            <a:ext cx="6820725" cy="3739150"/>
          </a:xfrm>
          <a:prstGeom prst="rect">
            <a:avLst/>
          </a:prstGeom>
        </p:spPr>
      </p:pic>
      <p:pic>
        <p:nvPicPr>
          <p:cNvPr id="4" name="图片 3"/>
          <p:cNvPicPr>
            <a:picLocks noChangeAspect="1"/>
          </p:cNvPicPr>
          <p:nvPr/>
        </p:nvPicPr>
        <p:blipFill>
          <a:blip r:embed="rId2"/>
          <a:stretch>
            <a:fillRect/>
          </a:stretch>
        </p:blipFill>
        <p:spPr>
          <a:xfrm>
            <a:off x="7076605" y="2568839"/>
            <a:ext cx="4627259" cy="4096534"/>
          </a:xfrm>
          <a:prstGeom prst="rect">
            <a:avLst/>
          </a:prstGeom>
        </p:spPr>
      </p:pic>
      <p:sp>
        <p:nvSpPr>
          <p:cNvPr id="5" name="矩形 4"/>
          <p:cNvSpPr/>
          <p:nvPr/>
        </p:nvSpPr>
        <p:spPr>
          <a:xfrm>
            <a:off x="1259283" y="5079574"/>
            <a:ext cx="3185487" cy="369332"/>
          </a:xfrm>
          <a:prstGeom prst="rect">
            <a:avLst/>
          </a:prstGeom>
        </p:spPr>
        <p:txBody>
          <a:bodyPr wrap="none">
            <a:spAutoFit/>
          </a:bodyPr>
          <a:lstStyle/>
          <a:p>
            <a:r>
              <a:rPr kumimoji="1" lang="zh-CN" altLang="zh-CN" dirty="0">
                <a:solidFill>
                  <a:srgbClr val="FF0000"/>
                </a:solidFill>
                <a:latin typeface="微软雅黑" panose="020B0503020204020204" pitchFamily="34" charset="-122"/>
                <a:ea typeface="微软雅黑" panose="020B0503020204020204" pitchFamily="34" charset="-122"/>
              </a:rPr>
              <a:t>顺序</a:t>
            </a:r>
            <a:r>
              <a:rPr kumimoji="1" lang="zh-CN" altLang="zh-CN" dirty="0" smtClean="0">
                <a:solidFill>
                  <a:srgbClr val="FF0000"/>
                </a:solidFill>
                <a:latin typeface="微软雅黑" panose="020B0503020204020204" pitchFamily="34" charset="-122"/>
                <a:ea typeface="微软雅黑" panose="020B0503020204020204" pitchFamily="34" charset="-122"/>
              </a:rPr>
              <a:t>图</a:t>
            </a:r>
            <a:r>
              <a:rPr kumimoji="1" lang="zh-CN" altLang="en-US" dirty="0" smtClean="0">
                <a:solidFill>
                  <a:srgbClr val="FF0000"/>
                </a:solidFill>
                <a:latin typeface="微软雅黑" panose="020B0503020204020204" pitchFamily="34" charset="-122"/>
                <a:ea typeface="微软雅黑" panose="020B0503020204020204" pitchFamily="34" charset="-122"/>
              </a:rPr>
              <a:t>和协作图可以相互转化</a:t>
            </a:r>
            <a:endParaRPr lang="zh-CN" altLang="en-US"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30145" y="737870"/>
            <a:ext cx="9460865" cy="6120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605864" y="1083594"/>
            <a:ext cx="3416320" cy="523220"/>
          </a:xfrm>
          <a:prstGeom prst="rect">
            <a:avLst/>
          </a:prstGeom>
        </p:spPr>
        <p:txBody>
          <a:bodyPr wrap="none">
            <a:spAutoFit/>
          </a:bodyPr>
          <a:lstStyle/>
          <a:p>
            <a:r>
              <a:rPr lang="zh-CN" altLang="en-US" sz="2800" dirty="0"/>
              <a:t>图书馆借书</a:t>
            </a:r>
            <a:r>
              <a:rPr lang="zh-CN" altLang="en-US" sz="2800" dirty="0" smtClean="0"/>
              <a:t>的协作图</a:t>
            </a:r>
            <a:endParaRPr lang="zh-CN" altLang="en-US" sz="2800"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概述</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839416" y="969869"/>
            <a:ext cx="9302697" cy="5679409"/>
          </a:xfrm>
          <a:prstGeom prst="rect">
            <a:avLst/>
          </a:prstGeom>
        </p:spPr>
      </p:pic>
      <p:sp>
        <p:nvSpPr>
          <p:cNvPr id="4" name="矩形 3"/>
          <p:cNvSpPr/>
          <p:nvPr/>
        </p:nvSpPr>
        <p:spPr>
          <a:xfrm>
            <a:off x="467232" y="5993974"/>
            <a:ext cx="1841914" cy="369332"/>
          </a:xfrm>
          <a:prstGeom prst="rect">
            <a:avLst/>
          </a:prstGeom>
        </p:spPr>
        <p:txBody>
          <a:bodyPr wrap="none">
            <a:spAutoFit/>
          </a:bodyPr>
          <a:lstStyle/>
          <a:p>
            <a:r>
              <a:rPr kumimoji="1" lang="en-US" altLang="zh-CN" dirty="0" smtClean="0">
                <a:solidFill>
                  <a:srgbClr val="FF0000"/>
                </a:solidFill>
                <a:latin typeface="微软雅黑" panose="020B0503020204020204" pitchFamily="34" charset="-122"/>
                <a:ea typeface="微软雅黑" panose="020B0503020204020204" pitchFamily="34" charset="-122"/>
              </a:rPr>
              <a:t>ATM</a:t>
            </a:r>
            <a:r>
              <a:rPr kumimoji="1" lang="zh-CN" altLang="en-US" dirty="0" smtClean="0">
                <a:solidFill>
                  <a:srgbClr val="FF0000"/>
                </a:solidFill>
                <a:latin typeface="微软雅黑" panose="020B0503020204020204" pitchFamily="34" charset="-122"/>
                <a:ea typeface="微软雅黑" panose="020B0503020204020204" pitchFamily="34" charset="-122"/>
              </a:rPr>
              <a:t>取款协作图</a:t>
            </a:r>
            <a:endParaRPr lang="zh-CN" altLang="en-US"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概述</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5" name="内容占位符 1"/>
          <p:cNvSpPr txBox="1"/>
          <p:nvPr/>
        </p:nvSpPr>
        <p:spPr>
          <a:xfrm>
            <a:off x="331687" y="1418790"/>
            <a:ext cx="11299480" cy="560578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10000"/>
              </a:lnSpc>
              <a:defRPr/>
            </a:pPr>
            <a:r>
              <a:rPr lang="zh-CN" altLang="en-US" dirty="0" smtClean="0">
                <a:latin typeface="微软雅黑" panose="020B0503020204020204" pitchFamily="34" charset="-122"/>
                <a:ea typeface="微软雅黑" panose="020B0503020204020204" pitchFamily="34" charset="-122"/>
              </a:rPr>
              <a:t>通过描绘对象之间消息的传递情况来反映</a:t>
            </a:r>
            <a:r>
              <a:rPr lang="zh-CN" altLang="en-US" b="1" dirty="0" smtClean="0">
                <a:solidFill>
                  <a:srgbClr val="FF0000"/>
                </a:solidFill>
                <a:latin typeface="微软雅黑" panose="020B0503020204020204" pitchFamily="34" charset="-122"/>
                <a:ea typeface="微软雅黑" panose="020B0503020204020204" pitchFamily="34" charset="-122"/>
              </a:rPr>
              <a:t>逻辑表达</a:t>
            </a:r>
            <a:endParaRPr lang="en-US" altLang="zh-CN" sz="2400" dirty="0" smtClean="0">
              <a:latin typeface="微软雅黑" panose="020B0503020204020204" pitchFamily="34" charset="-122"/>
              <a:ea typeface="微软雅黑" panose="020B0503020204020204" pitchFamily="34" charset="-122"/>
            </a:endParaRPr>
          </a:p>
          <a:p>
            <a:pPr marL="713105" lvl="1" indent="-457200">
              <a:lnSpc>
                <a:spcPct val="110000"/>
              </a:lnSpc>
              <a:defRPr/>
            </a:pPr>
            <a:r>
              <a:rPr lang="zh-CN" altLang="en-US" sz="2600" dirty="0" smtClean="0">
                <a:latin typeface="楷体" panose="02010609060101010101" charset="-122"/>
                <a:ea typeface="楷体" panose="02010609060101010101" charset="-122"/>
              </a:rPr>
              <a:t>一个使用情境的逻辑可能是一个用例的一部分，或是一条控制流。这和序列图的作用类似。</a:t>
            </a:r>
            <a:endParaRPr lang="en-US" altLang="zh-CN" dirty="0" smtClean="0">
              <a:latin typeface="微软雅黑" panose="020B0503020204020204" pitchFamily="34" charset="-122"/>
              <a:ea typeface="微软雅黑" panose="020B0503020204020204" pitchFamily="34" charset="-122"/>
            </a:endParaRPr>
          </a:p>
          <a:p>
            <a:pPr marL="457200" indent="-457200">
              <a:lnSpc>
                <a:spcPct val="110000"/>
              </a:lnSpc>
              <a:defRPr/>
            </a:pPr>
            <a:r>
              <a:rPr lang="zh-CN" altLang="en-US" dirty="0" smtClean="0">
                <a:latin typeface="微软雅黑" panose="020B0503020204020204" pitchFamily="34" charset="-122"/>
                <a:ea typeface="微软雅黑" panose="020B0503020204020204" pitchFamily="34" charset="-122"/>
              </a:rPr>
              <a:t>显示对象及其交互关系的</a:t>
            </a:r>
            <a:r>
              <a:rPr lang="zh-CN" altLang="en-US" b="1" dirty="0" smtClean="0">
                <a:solidFill>
                  <a:srgbClr val="FF0000"/>
                </a:solidFill>
                <a:latin typeface="微软雅黑" panose="020B0503020204020204" pitchFamily="34" charset="-122"/>
                <a:ea typeface="微软雅黑" panose="020B0503020204020204" pitchFamily="34" charset="-122"/>
              </a:rPr>
              <a:t>空间组织结构</a:t>
            </a:r>
            <a:endParaRPr lang="en-US" altLang="zh-CN" sz="2400" dirty="0" smtClean="0">
              <a:latin typeface="微软雅黑" panose="020B0503020204020204" pitchFamily="34" charset="-122"/>
              <a:ea typeface="微软雅黑" panose="020B0503020204020204" pitchFamily="34" charset="-122"/>
            </a:endParaRPr>
          </a:p>
          <a:p>
            <a:pPr marL="713105" lvl="1" indent="-457200">
              <a:lnSpc>
                <a:spcPct val="110000"/>
              </a:lnSpc>
              <a:defRPr/>
            </a:pPr>
            <a:r>
              <a:rPr lang="zh-CN" altLang="en-US" sz="2600" dirty="0" smtClean="0">
                <a:latin typeface="楷体" panose="02010609060101010101" charset="-122"/>
                <a:ea typeface="楷体" panose="02010609060101010101" charset="-122"/>
              </a:rPr>
              <a:t>协作图显示了在交互过程中各个对象之间的组织交互关系以及对象彼此之间的链接。</a:t>
            </a:r>
            <a:endParaRPr lang="zh-CN" altLang="en-US" sz="2600" dirty="0" smtClean="0">
              <a:latin typeface="楷体" panose="02010609060101010101" charset="-122"/>
              <a:ea typeface="楷体" panose="02010609060101010101" charset="-122"/>
            </a:endParaRPr>
          </a:p>
          <a:p>
            <a:pPr marL="713105" lvl="1" indent="-457200">
              <a:lnSpc>
                <a:spcPct val="110000"/>
              </a:lnSpc>
              <a:defRPr/>
            </a:pPr>
            <a:r>
              <a:rPr lang="zh-CN" altLang="en-US" sz="2600" dirty="0" smtClean="0">
                <a:latin typeface="楷体" panose="02010609060101010101" charset="-122"/>
                <a:ea typeface="楷体" panose="02010609060101010101" charset="-122"/>
              </a:rPr>
              <a:t>与序列图不同，协作图显示的是对象之间的关系，并不侧重交互的顺序，它没有将时间作为一个单独的维度，而是使用序列号来确定消息及并发线程的顺序。</a:t>
            </a:r>
            <a:endParaRPr lang="en-US" altLang="zh-CN" dirty="0" smtClean="0">
              <a:latin typeface="微软雅黑" panose="020B0503020204020204" pitchFamily="34" charset="-122"/>
              <a:ea typeface="微软雅黑" panose="020B0503020204020204" pitchFamily="34" charset="-122"/>
            </a:endParaRPr>
          </a:p>
          <a:p>
            <a:pPr marL="457200" indent="-457200">
              <a:lnSpc>
                <a:spcPct val="110000"/>
              </a:lnSpc>
              <a:defRPr/>
            </a:pPr>
            <a:r>
              <a:rPr lang="zh-CN" altLang="en-US" dirty="0" smtClean="0">
                <a:latin typeface="微软雅黑" panose="020B0503020204020204" pitchFamily="34" charset="-122"/>
                <a:ea typeface="微软雅黑" panose="020B0503020204020204" pitchFamily="34" charset="-122"/>
              </a:rPr>
              <a:t>表现一个</a:t>
            </a:r>
            <a:r>
              <a:rPr lang="zh-CN" altLang="en-US" b="1" dirty="0" smtClean="0">
                <a:solidFill>
                  <a:srgbClr val="FF0000"/>
                </a:solidFill>
                <a:latin typeface="微软雅黑" panose="020B0503020204020204" pitchFamily="34" charset="-122"/>
                <a:ea typeface="微软雅黑" panose="020B0503020204020204" pitchFamily="34" charset="-122"/>
              </a:rPr>
              <a:t>类操作的实现</a:t>
            </a:r>
            <a:endParaRPr lang="en-US" altLang="zh-CN" sz="2400" dirty="0" smtClean="0">
              <a:latin typeface="微软雅黑" panose="020B0503020204020204" pitchFamily="34" charset="-122"/>
              <a:ea typeface="微软雅黑" panose="020B0503020204020204" pitchFamily="34" charset="-122"/>
            </a:endParaRPr>
          </a:p>
          <a:p>
            <a:pPr marL="713105" lvl="1" indent="-457200">
              <a:lnSpc>
                <a:spcPct val="110000"/>
              </a:lnSpc>
              <a:defRPr/>
            </a:pPr>
            <a:r>
              <a:rPr lang="zh-CN" altLang="en-US" sz="2600" dirty="0" smtClean="0">
                <a:latin typeface="楷体" panose="02010609060101010101" charset="-122"/>
                <a:ea typeface="楷体" panose="02010609060101010101" charset="-122"/>
              </a:rPr>
              <a:t>消息编号对应了程序中调用结构和信号传递过程。</a:t>
            </a:r>
            <a:endParaRPr kumimoji="1" lang="zh-CN" altLang="en-US" sz="2000" dirty="0">
              <a:latin typeface="微软雅黑" panose="020B0503020204020204" pitchFamily="34" charset="-122"/>
              <a:ea typeface="微软雅黑" panose="020B0503020204020204" pitchFamily="34" charset="-122"/>
            </a:endParaRPr>
          </a:p>
        </p:txBody>
      </p:sp>
      <p:sp>
        <p:nvSpPr>
          <p:cNvPr id="7" name="标题 3"/>
          <p:cNvSpPr txBox="1"/>
          <p:nvPr/>
        </p:nvSpPr>
        <p:spPr>
          <a:xfrm>
            <a:off x="273340" y="828149"/>
            <a:ext cx="7886700" cy="96653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800" b="1" dirty="0" smtClean="0">
                <a:latin typeface="微软雅黑" panose="020B0503020204020204" pitchFamily="34" charset="-122"/>
                <a:ea typeface="微软雅黑" panose="020B0503020204020204" pitchFamily="34" charset="-122"/>
              </a:rPr>
              <a:t>协作图的作用</a:t>
            </a:r>
            <a:endParaRPr kumimoji="1" lang="zh-CN" altLang="en-US" sz="28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协作图的元素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矩形 2"/>
          <p:cNvSpPr/>
          <p:nvPr/>
        </p:nvSpPr>
        <p:spPr>
          <a:xfrm>
            <a:off x="200468" y="1124744"/>
            <a:ext cx="5208477" cy="3970318"/>
          </a:xfrm>
          <a:prstGeom prst="rect">
            <a:avLst/>
          </a:prstGeom>
        </p:spPr>
        <p:txBody>
          <a:bodyPr wrap="none">
            <a:spAutoFit/>
          </a:bodyPr>
          <a:lstStyle/>
          <a:p>
            <a:r>
              <a:rPr lang="zh-CN" altLang="en-US" sz="3600" dirty="0">
                <a:solidFill>
                  <a:srgbClr val="FF0000"/>
                </a:solidFill>
                <a:latin typeface="微软雅黑" panose="020B0503020204020204" pitchFamily="34" charset="-122"/>
                <a:ea typeface="微软雅黑" panose="020B0503020204020204" pitchFamily="34" charset="-122"/>
              </a:rPr>
              <a:t> </a:t>
            </a:r>
            <a:r>
              <a:rPr lang="zh-CN" altLang="en-US" sz="3600" dirty="0">
                <a:latin typeface="微软雅黑" panose="020B0503020204020204" pitchFamily="34" charset="-122"/>
                <a:ea typeface="微软雅黑" panose="020B0503020204020204" pitchFamily="34" charset="-122"/>
              </a:rPr>
              <a:t>协作图包含了</a:t>
            </a:r>
            <a:r>
              <a:rPr lang="en-US" altLang="zh-CN" sz="3600" dirty="0">
                <a:latin typeface="微软雅黑" panose="020B0503020204020204" pitchFamily="34" charset="-122"/>
                <a:ea typeface="微软雅黑" panose="020B0503020204020204" pitchFamily="34" charset="-122"/>
              </a:rPr>
              <a:t>3</a:t>
            </a:r>
            <a:r>
              <a:rPr lang="zh-CN" altLang="en-US" sz="3600" dirty="0">
                <a:latin typeface="微软雅黑" panose="020B0503020204020204" pitchFamily="34" charset="-122"/>
                <a:ea typeface="微软雅黑" panose="020B0503020204020204" pitchFamily="34" charset="-122"/>
              </a:rPr>
              <a:t>个元素</a:t>
            </a:r>
            <a:r>
              <a:rPr lang="zh-CN" altLang="en-US" sz="3600" dirty="0" smtClean="0">
                <a:latin typeface="微软雅黑" panose="020B0503020204020204" pitchFamily="34" charset="-122"/>
                <a:ea typeface="微软雅黑" panose="020B0503020204020204" pitchFamily="34" charset="-122"/>
              </a:rPr>
              <a:t>：</a:t>
            </a:r>
            <a:endParaRPr lang="en-US" altLang="zh-CN" sz="3600" dirty="0" smtClean="0">
              <a:latin typeface="微软雅黑" panose="020B0503020204020204" pitchFamily="34" charset="-122"/>
              <a:ea typeface="微软雅黑" panose="020B0503020204020204" pitchFamily="34" charset="-122"/>
            </a:endParaRPr>
          </a:p>
          <a:p>
            <a:r>
              <a:rPr lang="zh-CN" altLang="en-US" sz="3600" dirty="0" smtClean="0">
                <a:latin typeface="微软雅黑" panose="020B0503020204020204" pitchFamily="34" charset="-122"/>
                <a:ea typeface="微软雅黑" panose="020B0503020204020204" pitchFamily="34" charset="-122"/>
              </a:rPr>
              <a:t> </a:t>
            </a:r>
            <a:endParaRPr lang="en-US" altLang="zh-CN" sz="3600" dirty="0" smtClean="0">
              <a:latin typeface="微软雅黑" panose="020B0503020204020204" pitchFamily="34" charset="-122"/>
              <a:ea typeface="微软雅黑" panose="020B0503020204020204" pitchFamily="34" charset="-122"/>
            </a:endParaRPr>
          </a:p>
          <a:p>
            <a:r>
              <a:rPr lang="zh-CN" altLang="en-US" sz="3600" dirty="0" smtClean="0">
                <a:solidFill>
                  <a:srgbClr val="FF0000"/>
                </a:solidFill>
                <a:latin typeface="微软雅黑" panose="020B0503020204020204" pitchFamily="34" charset="-122"/>
                <a:ea typeface="微软雅黑" panose="020B0503020204020204" pitchFamily="34" charset="-122"/>
              </a:rPr>
              <a:t>（</a:t>
            </a:r>
            <a:r>
              <a:rPr lang="en-US" altLang="zh-CN" sz="3600" dirty="0">
                <a:solidFill>
                  <a:srgbClr val="FF0000"/>
                </a:solidFill>
                <a:latin typeface="微软雅黑" panose="020B0503020204020204" pitchFamily="34" charset="-122"/>
                <a:ea typeface="微软雅黑" panose="020B0503020204020204" pitchFamily="34" charset="-122"/>
              </a:rPr>
              <a:t>1</a:t>
            </a:r>
            <a:r>
              <a:rPr lang="zh-CN" altLang="en-US" sz="3600" dirty="0">
                <a:solidFill>
                  <a:srgbClr val="FF0000"/>
                </a:solidFill>
                <a:latin typeface="微软雅黑" panose="020B0503020204020204" pitchFamily="34" charset="-122"/>
                <a:ea typeface="微软雅黑" panose="020B0503020204020204" pitchFamily="34" charset="-122"/>
              </a:rPr>
              <a:t>）对象（</a:t>
            </a:r>
            <a:r>
              <a:rPr lang="en-US" altLang="zh-CN" sz="3600" dirty="0">
                <a:solidFill>
                  <a:srgbClr val="FF0000"/>
                </a:solidFill>
                <a:latin typeface="微软雅黑" panose="020B0503020204020204" pitchFamily="34" charset="-122"/>
                <a:ea typeface="微软雅黑" panose="020B0503020204020204" pitchFamily="34" charset="-122"/>
              </a:rPr>
              <a:t>Object</a:t>
            </a:r>
            <a:r>
              <a:rPr lang="zh-CN" altLang="en-US" sz="3600" dirty="0" smtClean="0">
                <a:solidFill>
                  <a:srgbClr val="FF0000"/>
                </a:solidFill>
                <a:latin typeface="微软雅黑" panose="020B0503020204020204" pitchFamily="34" charset="-122"/>
                <a:ea typeface="微软雅黑" panose="020B0503020204020204" pitchFamily="34" charset="-122"/>
              </a:rPr>
              <a:t>）</a:t>
            </a:r>
            <a:endParaRPr lang="en-US" altLang="zh-CN" sz="3600" dirty="0" smtClean="0">
              <a:solidFill>
                <a:srgbClr val="FF0000"/>
              </a:solidFill>
              <a:latin typeface="微软雅黑" panose="020B0503020204020204" pitchFamily="34" charset="-122"/>
              <a:ea typeface="微软雅黑" panose="020B0503020204020204" pitchFamily="34" charset="-122"/>
            </a:endParaRPr>
          </a:p>
          <a:p>
            <a:r>
              <a:rPr lang="zh-CN" altLang="en-US" sz="3600" dirty="0" smtClean="0">
                <a:solidFill>
                  <a:srgbClr val="FF0000"/>
                </a:solidFill>
                <a:latin typeface="微软雅黑" panose="020B0503020204020204" pitchFamily="34" charset="-122"/>
                <a:ea typeface="微软雅黑" panose="020B0503020204020204" pitchFamily="34" charset="-122"/>
              </a:rPr>
              <a:t> </a:t>
            </a:r>
            <a:endParaRPr lang="en-US" altLang="zh-CN" sz="3600" dirty="0" smtClean="0">
              <a:solidFill>
                <a:srgbClr val="FF0000"/>
              </a:solidFill>
              <a:latin typeface="微软雅黑" panose="020B0503020204020204" pitchFamily="34" charset="-122"/>
              <a:ea typeface="微软雅黑" panose="020B0503020204020204" pitchFamily="34" charset="-122"/>
            </a:endParaRPr>
          </a:p>
          <a:p>
            <a:r>
              <a:rPr lang="zh-CN" altLang="en-US" sz="3600" dirty="0" smtClean="0">
                <a:solidFill>
                  <a:srgbClr val="FF0000"/>
                </a:solidFill>
                <a:latin typeface="微软雅黑" panose="020B0503020204020204" pitchFamily="34" charset="-122"/>
                <a:ea typeface="微软雅黑" panose="020B0503020204020204" pitchFamily="34" charset="-122"/>
              </a:rPr>
              <a:t>（</a:t>
            </a:r>
            <a:r>
              <a:rPr lang="en-US" altLang="zh-CN" sz="3600" dirty="0">
                <a:solidFill>
                  <a:srgbClr val="FF0000"/>
                </a:solidFill>
                <a:latin typeface="微软雅黑" panose="020B0503020204020204" pitchFamily="34" charset="-122"/>
                <a:ea typeface="微软雅黑" panose="020B0503020204020204" pitchFamily="34" charset="-122"/>
              </a:rPr>
              <a:t>2</a:t>
            </a:r>
            <a:r>
              <a:rPr lang="zh-CN" altLang="en-US" sz="3600" dirty="0">
                <a:solidFill>
                  <a:srgbClr val="FF0000"/>
                </a:solidFill>
                <a:latin typeface="微软雅黑" panose="020B0503020204020204" pitchFamily="34" charset="-122"/>
                <a:ea typeface="微软雅黑" panose="020B0503020204020204" pitchFamily="34" charset="-122"/>
              </a:rPr>
              <a:t>）链（</a:t>
            </a:r>
            <a:r>
              <a:rPr lang="en-US" altLang="zh-CN" sz="3600" dirty="0">
                <a:solidFill>
                  <a:srgbClr val="FF0000"/>
                </a:solidFill>
                <a:latin typeface="微软雅黑" panose="020B0503020204020204" pitchFamily="34" charset="-122"/>
                <a:ea typeface="微软雅黑" panose="020B0503020204020204" pitchFamily="34" charset="-122"/>
              </a:rPr>
              <a:t>Link</a:t>
            </a:r>
            <a:r>
              <a:rPr lang="zh-CN" altLang="en-US" sz="3600" dirty="0">
                <a:solidFill>
                  <a:srgbClr val="FF0000"/>
                </a:solidFill>
                <a:latin typeface="微软雅黑" panose="020B0503020204020204" pitchFamily="34" charset="-122"/>
                <a:ea typeface="微软雅黑" panose="020B0503020204020204" pitchFamily="34" charset="-122"/>
              </a:rPr>
              <a:t>） </a:t>
            </a:r>
            <a:endParaRPr lang="en-US" altLang="zh-CN" sz="3600" dirty="0" smtClean="0">
              <a:solidFill>
                <a:srgbClr val="FF0000"/>
              </a:solidFill>
              <a:latin typeface="微软雅黑" panose="020B0503020204020204" pitchFamily="34" charset="-122"/>
              <a:ea typeface="微软雅黑" panose="020B0503020204020204" pitchFamily="34" charset="-122"/>
            </a:endParaRPr>
          </a:p>
          <a:p>
            <a:endParaRPr lang="en-US" altLang="zh-CN" sz="3600" dirty="0" smtClean="0">
              <a:solidFill>
                <a:srgbClr val="FF0000"/>
              </a:solidFill>
              <a:latin typeface="微软雅黑" panose="020B0503020204020204" pitchFamily="34" charset="-122"/>
              <a:ea typeface="微软雅黑" panose="020B0503020204020204" pitchFamily="34" charset="-122"/>
            </a:endParaRPr>
          </a:p>
          <a:p>
            <a:r>
              <a:rPr lang="zh-CN" altLang="en-US" sz="3600" dirty="0" smtClean="0">
                <a:solidFill>
                  <a:srgbClr val="FF0000"/>
                </a:solidFill>
                <a:latin typeface="微软雅黑" panose="020B0503020204020204" pitchFamily="34" charset="-122"/>
                <a:ea typeface="微软雅黑" panose="020B0503020204020204" pitchFamily="34" charset="-122"/>
              </a:rPr>
              <a:t>（</a:t>
            </a:r>
            <a:r>
              <a:rPr lang="en-US" altLang="zh-CN" sz="3600" dirty="0">
                <a:solidFill>
                  <a:srgbClr val="FF0000"/>
                </a:solidFill>
                <a:latin typeface="微软雅黑" panose="020B0503020204020204" pitchFamily="34" charset="-122"/>
                <a:ea typeface="微软雅黑" panose="020B0503020204020204" pitchFamily="34" charset="-122"/>
              </a:rPr>
              <a:t>3</a:t>
            </a:r>
            <a:r>
              <a:rPr lang="zh-CN" altLang="en-US" sz="3600" dirty="0">
                <a:solidFill>
                  <a:srgbClr val="FF0000"/>
                </a:solidFill>
                <a:latin typeface="微软雅黑" panose="020B0503020204020204" pitchFamily="34" charset="-122"/>
                <a:ea typeface="微软雅黑" panose="020B0503020204020204" pitchFamily="34" charset="-122"/>
              </a:rPr>
              <a:t>）消息（</a:t>
            </a:r>
            <a:r>
              <a:rPr lang="en-US" altLang="zh-CN" sz="3600" dirty="0">
                <a:solidFill>
                  <a:srgbClr val="FF0000"/>
                </a:solidFill>
                <a:latin typeface="微软雅黑" panose="020B0503020204020204" pitchFamily="34" charset="-122"/>
                <a:ea typeface="微软雅黑" panose="020B0503020204020204" pitchFamily="34" charset="-122"/>
              </a:rPr>
              <a:t>Message</a:t>
            </a:r>
            <a:r>
              <a:rPr lang="zh-CN" altLang="en-US" sz="3600" dirty="0">
                <a:solidFill>
                  <a:srgbClr val="FF0000"/>
                </a:solidFill>
                <a:latin typeface="微软雅黑" panose="020B0503020204020204" pitchFamily="34" charset="-122"/>
                <a:ea typeface="微软雅黑" panose="020B0503020204020204" pitchFamily="34" charset="-122"/>
              </a:rPr>
              <a:t>）</a:t>
            </a:r>
            <a:endParaRPr lang="zh-CN" altLang="en-US" sz="3600" dirty="0">
              <a:solidFill>
                <a:srgbClr val="FF000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5631873" y="1029134"/>
            <a:ext cx="6310776" cy="5280185"/>
          </a:xfrm>
          <a:prstGeom prst="rect">
            <a:avLst/>
          </a:prstGeom>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8"/>
          <p:cNvSpPr txBox="1"/>
          <p:nvPr/>
        </p:nvSpPr>
        <p:spPr>
          <a:xfrm>
            <a:off x="58546" y="868220"/>
            <a:ext cx="5522664" cy="430887"/>
          </a:xfrm>
          <a:prstGeom prst="rect">
            <a:avLst/>
          </a:prstGeom>
          <a:noFill/>
        </p:spPr>
        <p:txBody>
          <a:bodyPr wrap="square" lIns="0" tIns="0" rIns="0" bIns="0" rtlCol="0" anchor="ctr">
            <a:spAutoFit/>
          </a:bodyPr>
          <a:lstStyle>
            <a:defPPr>
              <a:defRPr lang="zh-CN"/>
            </a:defPPr>
            <a:lvl1pPr>
              <a:defRPr sz="2800">
                <a:solidFill>
                  <a:schemeClr val="bg1"/>
                </a:solidFill>
                <a:latin typeface="Arial" panose="020B0604020202020204" pitchFamily="34" charset="0"/>
                <a:ea typeface="微软雅黑" panose="020B0503020204020204" pitchFamily="34" charset="-122"/>
              </a:defRPr>
            </a:lvl1pPr>
          </a:lstStyle>
          <a:p>
            <a:r>
              <a:rPr lang="zh-CN" altLang="en-US" dirty="0" smtClean="0">
                <a:solidFill>
                  <a:srgbClr val="FF0000"/>
                </a:solidFill>
              </a:rPr>
              <a:t>（</a:t>
            </a:r>
            <a:r>
              <a:rPr lang="en-US" altLang="zh-CN" dirty="0">
                <a:solidFill>
                  <a:srgbClr val="FF0000"/>
                </a:solidFill>
              </a:rPr>
              <a:t>1</a:t>
            </a:r>
            <a:r>
              <a:rPr lang="zh-CN" altLang="en-US" dirty="0">
                <a:solidFill>
                  <a:srgbClr val="FF0000"/>
                </a:solidFill>
              </a:rPr>
              <a:t>） </a:t>
            </a:r>
            <a:r>
              <a:rPr lang="zh-CN" altLang="en-US" dirty="0" smtClean="0">
                <a:solidFill>
                  <a:srgbClr val="FF0000"/>
                </a:solidFill>
              </a:rPr>
              <a:t>对象</a:t>
            </a:r>
            <a:endParaRPr lang="zh-CN" altLang="en-US" dirty="0">
              <a:solidFill>
                <a:srgbClr val="FF0000"/>
              </a:solidFill>
            </a:endParaRPr>
          </a:p>
        </p:txBody>
      </p:sp>
      <p:sp>
        <p:nvSpPr>
          <p:cNvPr id="10" name="文本框 9"/>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协作图的元素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11" name="内容占位符 2"/>
          <p:cNvSpPr txBox="1"/>
          <p:nvPr/>
        </p:nvSpPr>
        <p:spPr>
          <a:xfrm>
            <a:off x="881146" y="1557020"/>
            <a:ext cx="10645702" cy="422402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defRPr/>
            </a:pPr>
            <a:r>
              <a:rPr lang="zh-CN" altLang="en-US" dirty="0" smtClean="0">
                <a:latin typeface="微软雅黑" panose="020B0503020204020204" pitchFamily="34" charset="-122"/>
                <a:ea typeface="微软雅黑" panose="020B0503020204020204" pitchFamily="34" charset="-122"/>
              </a:rPr>
              <a:t>协作图只对相互间具有交互作用的对象和对象间的关联建模，而忽略其他对象和关联。</a:t>
            </a:r>
            <a:endParaRPr lang="zh-CN" altLang="en-US" dirty="0" smtClean="0">
              <a:latin typeface="微软雅黑" panose="020B0503020204020204" pitchFamily="34" charset="-122"/>
              <a:ea typeface="微软雅黑" panose="020B0503020204020204" pitchFamily="34" charset="-122"/>
            </a:endParaRPr>
          </a:p>
          <a:p>
            <a:pPr marL="457200" indent="-457200">
              <a:lnSpc>
                <a:spcPct val="120000"/>
              </a:lnSpc>
              <a:buFont typeface="Arial" panose="020B0604020202020204" pitchFamily="34" charset="0"/>
              <a:buAutoNum type="arabicPeriod"/>
              <a:defRPr/>
            </a:pPr>
            <a:r>
              <a:rPr lang="zh-CN" altLang="en-US" b="1" dirty="0" smtClean="0">
                <a:solidFill>
                  <a:srgbClr val="0070C0"/>
                </a:solidFill>
                <a:latin typeface="楷体" panose="02010609060101010101" charset="-122"/>
                <a:ea typeface="楷体" panose="02010609060101010101" charset="-122"/>
              </a:rPr>
              <a:t>存在与整个交互作用中的对象</a:t>
            </a:r>
            <a:endParaRPr lang="zh-CN" altLang="en-US" b="1" dirty="0" smtClean="0">
              <a:solidFill>
                <a:srgbClr val="0070C0"/>
              </a:solidFill>
              <a:latin typeface="楷体" panose="02010609060101010101" charset="-122"/>
              <a:ea typeface="楷体" panose="02010609060101010101" charset="-122"/>
            </a:endParaRPr>
          </a:p>
          <a:p>
            <a:pPr marL="457200" indent="-457200">
              <a:lnSpc>
                <a:spcPct val="120000"/>
              </a:lnSpc>
              <a:buFont typeface="Arial" panose="020B0604020202020204" pitchFamily="34" charset="0"/>
              <a:buAutoNum type="arabicPeriod"/>
              <a:defRPr/>
            </a:pPr>
            <a:r>
              <a:rPr lang="zh-CN" altLang="en-US" b="1" dirty="0" smtClean="0">
                <a:solidFill>
                  <a:srgbClr val="0070C0"/>
                </a:solidFill>
                <a:latin typeface="楷体" panose="02010609060101010101" charset="-122"/>
                <a:ea typeface="楷体" panose="02010609060101010101" charset="-122"/>
              </a:rPr>
              <a:t>在交互作用中创建的对象</a:t>
            </a:r>
            <a:endParaRPr lang="zh-CN" altLang="en-US" b="1" dirty="0" smtClean="0">
              <a:solidFill>
                <a:srgbClr val="0070C0"/>
              </a:solidFill>
              <a:latin typeface="楷体" panose="02010609060101010101" charset="-122"/>
              <a:ea typeface="楷体" panose="02010609060101010101" charset="-122"/>
            </a:endParaRPr>
          </a:p>
          <a:p>
            <a:pPr marL="457200" indent="-457200">
              <a:lnSpc>
                <a:spcPct val="120000"/>
              </a:lnSpc>
              <a:buFont typeface="Arial" panose="020B0604020202020204" pitchFamily="34" charset="0"/>
              <a:buAutoNum type="arabicPeriod"/>
              <a:defRPr/>
            </a:pPr>
            <a:r>
              <a:rPr lang="zh-CN" altLang="en-US" b="1" dirty="0" smtClean="0">
                <a:solidFill>
                  <a:srgbClr val="0070C0"/>
                </a:solidFill>
                <a:latin typeface="楷体" panose="02010609060101010101" charset="-122"/>
                <a:ea typeface="楷体" panose="02010609060101010101" charset="-122"/>
              </a:rPr>
              <a:t>在交互作用中销毁的对象</a:t>
            </a:r>
            <a:endParaRPr lang="zh-CN" altLang="en-US" b="1" dirty="0" smtClean="0">
              <a:solidFill>
                <a:srgbClr val="0070C0"/>
              </a:solidFill>
              <a:latin typeface="楷体" panose="02010609060101010101" charset="-122"/>
              <a:ea typeface="楷体" panose="02010609060101010101" charset="-122"/>
            </a:endParaRPr>
          </a:p>
          <a:p>
            <a:pPr marL="457200" indent="-457200">
              <a:lnSpc>
                <a:spcPct val="120000"/>
              </a:lnSpc>
              <a:buFont typeface="Arial" panose="020B0604020202020204" pitchFamily="34" charset="0"/>
              <a:buAutoNum type="arabicPeriod"/>
              <a:defRPr/>
            </a:pPr>
            <a:r>
              <a:rPr lang="zh-CN" altLang="en-US" b="1" dirty="0" smtClean="0">
                <a:solidFill>
                  <a:srgbClr val="0070C0"/>
                </a:solidFill>
                <a:latin typeface="楷体" panose="02010609060101010101" charset="-122"/>
                <a:ea typeface="楷体" panose="02010609060101010101" charset="-122"/>
              </a:rPr>
              <a:t>在交互作用中创建并销毁的对象</a:t>
            </a:r>
            <a:endParaRPr lang="zh-CN" altLang="en-US" b="1" dirty="0" smtClean="0">
              <a:latin typeface="楷体" panose="02010609060101010101" charset="-122"/>
              <a:ea typeface="楷体" panose="02010609060101010101" charset="-122"/>
            </a:endParaRPr>
          </a:p>
          <a:p>
            <a:pPr marL="0" indent="0">
              <a:buFont typeface="Arial" panose="020B0604020202020204" pitchFamily="34" charset="0"/>
              <a:buNone/>
              <a:defRPr/>
            </a:pPr>
            <a:endParaRPr kumimoji="1"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 calcmode="lin" valueType="num">
                                      <p:cBhvr additive="base">
                                        <p:cTn id="7"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 calcmode="lin" valueType="num">
                                      <p:cBhvr additive="base">
                                        <p:cTn id="13"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 calcmode="lin" valueType="num">
                                      <p:cBhvr additive="base">
                                        <p:cTn id="19"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xEl>
                                              <p:pRg st="4" end="4"/>
                                            </p:txEl>
                                          </p:spTgt>
                                        </p:tgtEl>
                                        <p:attrNameLst>
                                          <p:attrName>style.visibility</p:attrName>
                                        </p:attrNameLst>
                                      </p:cBhvr>
                                      <p:to>
                                        <p:strVal val="visible"/>
                                      </p:to>
                                    </p:set>
                                    <p:anim calcmode="lin" valueType="num">
                                      <p:cBhvr additive="base">
                                        <p:cTn id="25"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8"/>
          <p:cNvSpPr txBox="1"/>
          <p:nvPr/>
        </p:nvSpPr>
        <p:spPr>
          <a:xfrm>
            <a:off x="58546" y="868220"/>
            <a:ext cx="5522664" cy="430887"/>
          </a:xfrm>
          <a:prstGeom prst="rect">
            <a:avLst/>
          </a:prstGeom>
          <a:noFill/>
        </p:spPr>
        <p:txBody>
          <a:bodyPr wrap="square" lIns="0" tIns="0" rIns="0" bIns="0" rtlCol="0" anchor="ctr">
            <a:spAutoFit/>
          </a:bodyPr>
          <a:lstStyle>
            <a:defPPr>
              <a:defRPr lang="zh-CN"/>
            </a:defPPr>
            <a:lvl1pPr>
              <a:defRPr sz="2800">
                <a:solidFill>
                  <a:schemeClr val="bg1"/>
                </a:solidFill>
                <a:latin typeface="Arial" panose="020B0604020202020204" pitchFamily="34" charset="0"/>
                <a:ea typeface="微软雅黑" panose="020B0503020204020204" pitchFamily="34" charset="-122"/>
              </a:defRPr>
            </a:lvl1pPr>
          </a:lstStyle>
          <a:p>
            <a:r>
              <a:rPr lang="zh-CN" altLang="en-US" dirty="0" smtClean="0">
                <a:solidFill>
                  <a:srgbClr val="FF0000"/>
                </a:solidFill>
              </a:rPr>
              <a:t>（</a:t>
            </a:r>
            <a:r>
              <a:rPr lang="en-US" altLang="zh-CN" dirty="0">
                <a:solidFill>
                  <a:srgbClr val="FF0000"/>
                </a:solidFill>
              </a:rPr>
              <a:t>1</a:t>
            </a:r>
            <a:r>
              <a:rPr lang="zh-CN" altLang="en-US" dirty="0">
                <a:solidFill>
                  <a:srgbClr val="FF0000"/>
                </a:solidFill>
              </a:rPr>
              <a:t>） </a:t>
            </a:r>
            <a:r>
              <a:rPr lang="zh-CN" altLang="en-US" dirty="0" smtClean="0">
                <a:solidFill>
                  <a:srgbClr val="FF0000"/>
                </a:solidFill>
              </a:rPr>
              <a:t>对象</a:t>
            </a:r>
            <a:endParaRPr lang="zh-CN" altLang="en-US" dirty="0">
              <a:solidFill>
                <a:srgbClr val="FF0000"/>
              </a:solidFill>
            </a:endParaRPr>
          </a:p>
        </p:txBody>
      </p:sp>
      <p:sp>
        <p:nvSpPr>
          <p:cNvPr id="4" name="矩形 3"/>
          <p:cNvSpPr/>
          <p:nvPr/>
        </p:nvSpPr>
        <p:spPr>
          <a:xfrm>
            <a:off x="326583" y="1938339"/>
            <a:ext cx="300082" cy="707886"/>
          </a:xfrm>
          <a:prstGeom prst="rect">
            <a:avLst/>
          </a:prstGeom>
        </p:spPr>
        <p:txBody>
          <a:bodyPr wrap="none">
            <a:spAutoFit/>
          </a:bodyPr>
          <a:lstStyle/>
          <a:p>
            <a:r>
              <a:rPr lang="zh-CN" altLang="en-US" sz="4000" dirty="0">
                <a:solidFill>
                  <a:srgbClr val="FF0000"/>
                </a:solidFill>
              </a:rPr>
              <a:t> </a:t>
            </a:r>
            <a:endParaRPr lang="zh-CN" altLang="en-US" sz="3600" dirty="0">
              <a:solidFill>
                <a:srgbClr val="FF0000"/>
              </a:solidFill>
            </a:endParaRPr>
          </a:p>
        </p:txBody>
      </p:sp>
      <p:sp>
        <p:nvSpPr>
          <p:cNvPr id="5" name="矩形 4"/>
          <p:cNvSpPr/>
          <p:nvPr/>
        </p:nvSpPr>
        <p:spPr>
          <a:xfrm>
            <a:off x="58546" y="1472275"/>
            <a:ext cx="11151151" cy="1077218"/>
          </a:xfrm>
          <a:prstGeom prst="rect">
            <a:avLst/>
          </a:prstGeom>
        </p:spPr>
        <p:txBody>
          <a:bodyPr wrap="square">
            <a:spAutoFit/>
          </a:bodyPr>
          <a:lstStyle/>
          <a:p>
            <a:r>
              <a:rPr lang="zh-CN" altLang="en-US" sz="3200" dirty="0">
                <a:latin typeface="微软雅黑" panose="020B0503020204020204" pitchFamily="34" charset="-122"/>
                <a:ea typeface="微软雅黑" panose="020B0503020204020204" pitchFamily="34" charset="-122"/>
              </a:rPr>
              <a:t>• 协作图与顺序图中的对象的概念相同，但在协作图中，</a:t>
            </a:r>
            <a:r>
              <a:rPr lang="zh-CN" altLang="en-US" sz="3200" dirty="0" smtClean="0">
                <a:solidFill>
                  <a:srgbClr val="FF0000"/>
                </a:solidFill>
                <a:latin typeface="微软雅黑" panose="020B0503020204020204" pitchFamily="34" charset="-122"/>
                <a:ea typeface="微软雅黑" panose="020B0503020204020204" pitchFamily="34" charset="-122"/>
              </a:rPr>
              <a:t>对于</a:t>
            </a:r>
            <a:r>
              <a:rPr lang="zh-CN" altLang="en-US" sz="3200" dirty="0">
                <a:solidFill>
                  <a:srgbClr val="FF0000"/>
                </a:solidFill>
                <a:latin typeface="微软雅黑" panose="020B0503020204020204" pitchFamily="34" charset="-122"/>
                <a:ea typeface="微软雅黑" panose="020B0503020204020204" pitchFamily="34" charset="-122"/>
              </a:rPr>
              <a:t>对象在图中的位置没有</a:t>
            </a:r>
            <a:r>
              <a:rPr lang="zh-CN" altLang="en-US" sz="3200" dirty="0" smtClean="0">
                <a:solidFill>
                  <a:srgbClr val="FF0000"/>
                </a:solidFill>
                <a:latin typeface="微软雅黑" panose="020B0503020204020204" pitchFamily="34" charset="-122"/>
                <a:ea typeface="微软雅黑" panose="020B0503020204020204" pitchFamily="34" charset="-122"/>
              </a:rPr>
              <a:t>限制</a:t>
            </a:r>
            <a:endParaRPr lang="en-US" altLang="zh-CN" sz="3200" dirty="0" smtClean="0">
              <a:latin typeface="微软雅黑" panose="020B0503020204020204" pitchFamily="34" charset="-122"/>
              <a:ea typeface="微软雅黑" panose="020B0503020204020204" pitchFamily="34" charset="-122"/>
            </a:endParaRPr>
          </a:p>
        </p:txBody>
      </p:sp>
      <p:pic>
        <p:nvPicPr>
          <p:cNvPr id="6" name="Picture 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64344" y="2681993"/>
            <a:ext cx="2794325" cy="1862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4032" y="3931100"/>
            <a:ext cx="5069175" cy="275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AutoShape 14"/>
          <p:cNvSpPr>
            <a:spLocks noChangeArrowheads="1"/>
          </p:cNvSpPr>
          <p:nvPr/>
        </p:nvSpPr>
        <p:spPr bwMode="auto">
          <a:xfrm>
            <a:off x="3777858" y="5097870"/>
            <a:ext cx="1891067" cy="991449"/>
          </a:xfrm>
          <a:prstGeom prst="wedgeRoundRectCallout">
            <a:avLst>
              <a:gd name="adj1" fmla="val 109412"/>
              <a:gd name="adj2" fmla="val -3458"/>
              <a:gd name="adj3" fmla="val 16667"/>
            </a:avLst>
          </a:prstGeom>
          <a:solidFill>
            <a:srgbClr val="99CCFF"/>
          </a:solidFill>
          <a:ln w="9525">
            <a:solidFill>
              <a:schemeClr val="tx1"/>
            </a:solidFill>
            <a:miter lim="800000"/>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3200" b="1"/>
              <a:t>多对象</a:t>
            </a:r>
            <a:endParaRPr lang="zh-CN" altLang="en-US" sz="3200" b="1"/>
          </a:p>
        </p:txBody>
      </p:sp>
      <p:sp>
        <p:nvSpPr>
          <p:cNvPr id="9" name="AutoShape 6"/>
          <p:cNvSpPr>
            <a:spLocks noChangeArrowheads="1"/>
          </p:cNvSpPr>
          <p:nvPr/>
        </p:nvSpPr>
        <p:spPr bwMode="auto">
          <a:xfrm>
            <a:off x="4767359" y="2711752"/>
            <a:ext cx="1903130" cy="961770"/>
          </a:xfrm>
          <a:prstGeom prst="wedgeRoundRectCallout">
            <a:avLst>
              <a:gd name="adj1" fmla="val -140884"/>
              <a:gd name="adj2" fmla="val 45597"/>
              <a:gd name="adj3" fmla="val 16667"/>
            </a:avLst>
          </a:prstGeom>
          <a:solidFill>
            <a:srgbClr val="99CCFF"/>
          </a:solidFill>
          <a:ln w="9525">
            <a:solidFill>
              <a:schemeClr val="tx1"/>
            </a:solidFill>
            <a:miter lim="800000"/>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3200" b="1" dirty="0"/>
              <a:t>对象</a:t>
            </a:r>
            <a:endParaRPr lang="zh-CN" altLang="en-US" sz="3200" b="1" dirty="0"/>
          </a:p>
        </p:txBody>
      </p:sp>
      <p:sp>
        <p:nvSpPr>
          <p:cNvPr id="10" name="文本框 9"/>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协作图的元素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概述</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8" name="矩形 7"/>
          <p:cNvSpPr/>
          <p:nvPr/>
        </p:nvSpPr>
        <p:spPr>
          <a:xfrm>
            <a:off x="193910" y="809327"/>
            <a:ext cx="11158674" cy="2306955"/>
          </a:xfrm>
          <a:prstGeom prst="rect">
            <a:avLst/>
          </a:prstGeom>
        </p:spPr>
        <p:txBody>
          <a:bodyPr wrap="square">
            <a:spAutoFit/>
          </a:bodyPr>
          <a:lstStyle/>
          <a:p>
            <a:pPr>
              <a:lnSpc>
                <a:spcPct val="150000"/>
              </a:lnSpc>
            </a:pPr>
            <a:r>
              <a:rPr lang="zh-CN" altLang="en-US" sz="2400" b="1" dirty="0">
                <a:solidFill>
                  <a:srgbClr val="FF3300"/>
                </a:solidFill>
              </a:rPr>
              <a:t>顺序图</a:t>
            </a:r>
            <a:r>
              <a:rPr lang="en-US" altLang="zh-CN" sz="2400" b="1" dirty="0"/>
              <a:t>——</a:t>
            </a:r>
            <a:r>
              <a:rPr lang="zh-CN" altLang="en-US" sz="2400" b="1" dirty="0"/>
              <a:t>也称</a:t>
            </a:r>
            <a:r>
              <a:rPr lang="zh-CN" altLang="en-US" sz="2400" b="1" dirty="0">
                <a:solidFill>
                  <a:srgbClr val="FF0000"/>
                </a:solidFill>
              </a:rPr>
              <a:t>时序图</a:t>
            </a:r>
            <a:endParaRPr lang="zh-CN" altLang="en-US" sz="2400" b="1" dirty="0">
              <a:solidFill>
                <a:srgbClr val="FF0000"/>
              </a:solidFill>
            </a:endParaRPr>
          </a:p>
          <a:p>
            <a:pPr>
              <a:lnSpc>
                <a:spcPct val="150000"/>
              </a:lnSpc>
              <a:buFont typeface="Wingdings" panose="05000000000000000000" pitchFamily="2" charset="2"/>
              <a:buChar char="§"/>
            </a:pPr>
            <a:r>
              <a:rPr lang="zh-CN" altLang="en-US" sz="2400" b="1" dirty="0" smtClean="0"/>
              <a:t>描述</a:t>
            </a:r>
            <a:r>
              <a:rPr lang="zh-CN" altLang="en-US" sz="2400" b="1" dirty="0" smtClean="0">
                <a:solidFill>
                  <a:srgbClr val="1F7BDC"/>
                </a:solidFill>
                <a:latin typeface="微软雅黑" panose="020B0503020204020204" pitchFamily="34" charset="-122"/>
                <a:ea typeface="微软雅黑" panose="020B0503020204020204" pitchFamily="34" charset="-122"/>
              </a:rPr>
              <a:t>对象</a:t>
            </a:r>
            <a:r>
              <a:rPr lang="zh-CN" altLang="en-US" sz="2400" b="1" dirty="0" smtClean="0"/>
              <a:t>之间</a:t>
            </a:r>
            <a:r>
              <a:rPr lang="zh-CN" altLang="en-US" sz="2400" b="1" dirty="0" smtClean="0">
                <a:solidFill>
                  <a:srgbClr val="FF0000"/>
                </a:solidFill>
              </a:rPr>
              <a:t>按时间顺序进行的消息交互过程</a:t>
            </a:r>
            <a:endParaRPr lang="zh-CN" altLang="en-US" sz="2400" b="1" dirty="0" smtClean="0">
              <a:solidFill>
                <a:srgbClr val="FF0000"/>
              </a:solidFill>
            </a:endParaRPr>
          </a:p>
          <a:p>
            <a:pPr>
              <a:lnSpc>
                <a:spcPct val="150000"/>
              </a:lnSpc>
              <a:buFont typeface="Wingdings" panose="05000000000000000000" pitchFamily="2" charset="2"/>
              <a:buChar char="§"/>
            </a:pPr>
            <a:r>
              <a:rPr lang="zh-CN" altLang="en-US" sz="2400" b="1" dirty="0" smtClean="0"/>
              <a:t>顺序</a:t>
            </a:r>
            <a:r>
              <a:rPr lang="zh-CN" altLang="en-US" sz="2400" b="1" dirty="0"/>
              <a:t>图可以用来描述一个用例的执行。</a:t>
            </a:r>
            <a:r>
              <a:rPr lang="zh-CN" altLang="en-US" sz="2400" b="1" dirty="0">
                <a:solidFill>
                  <a:schemeClr val="accent1">
                    <a:lumMod val="75000"/>
                  </a:schemeClr>
                </a:solidFill>
              </a:rPr>
              <a:t>消息的交互顺序可以和用例描述的流程进行相互</a:t>
            </a:r>
            <a:r>
              <a:rPr lang="zh-CN" altLang="en-US" sz="2400" b="1" dirty="0" smtClean="0">
                <a:solidFill>
                  <a:schemeClr val="accent1">
                    <a:lumMod val="75000"/>
                  </a:schemeClr>
                </a:solidFill>
              </a:rPr>
              <a:t>印证</a:t>
            </a:r>
            <a:r>
              <a:rPr lang="zh-CN" altLang="en-US" sz="2400" b="1" dirty="0" smtClean="0"/>
              <a:t>，从而</a:t>
            </a:r>
            <a:r>
              <a:rPr lang="zh-CN" altLang="en-US" sz="2400" b="1" dirty="0"/>
              <a:t>可以判断一个用例的行为是否已经分解到对象及其方法上了</a:t>
            </a:r>
            <a:endParaRPr lang="zh-CN" altLang="en-US" sz="2400" b="1" dirty="0"/>
          </a:p>
        </p:txBody>
      </p:sp>
      <p:pic>
        <p:nvPicPr>
          <p:cNvPr id="9"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3432" y="3222017"/>
            <a:ext cx="5735150" cy="3240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6888088" y="3641868"/>
            <a:ext cx="4824536" cy="1200329"/>
          </a:xfrm>
          <a:prstGeom prst="rect">
            <a:avLst/>
          </a:prstGeom>
        </p:spPr>
        <p:txBody>
          <a:bodyPr wrap="square">
            <a:spAutoFit/>
          </a:bodyPr>
          <a:lstStyle/>
          <a:p>
            <a:pPr lvl="1">
              <a:defRPr/>
            </a:pPr>
            <a:r>
              <a:rPr lang="zh-CN" altLang="en-US" b="1" dirty="0"/>
              <a:t>对象</a:t>
            </a:r>
            <a:r>
              <a:rPr lang="en-US" altLang="zh-CN" b="1" dirty="0"/>
              <a:t>(Object)</a:t>
            </a:r>
            <a:r>
              <a:rPr lang="zh-CN" altLang="en-US" b="1" dirty="0"/>
              <a:t>：</a:t>
            </a:r>
            <a:r>
              <a:rPr lang="zh-CN" altLang="en-US" dirty="0"/>
              <a:t>对象、对象的生命线、对象的执行发生和对象的删除</a:t>
            </a:r>
            <a:endParaRPr lang="zh-CN" altLang="en-US" dirty="0"/>
          </a:p>
          <a:p>
            <a:pPr lvl="1">
              <a:defRPr/>
            </a:pPr>
            <a:r>
              <a:rPr lang="zh-CN" altLang="en-US" b="1" dirty="0"/>
              <a:t>消息</a:t>
            </a:r>
            <a:r>
              <a:rPr lang="en-US" altLang="zh-CN" b="1" dirty="0"/>
              <a:t>(Message)</a:t>
            </a:r>
            <a:r>
              <a:rPr lang="zh-CN" altLang="en-US" dirty="0"/>
              <a:t>：简单消息、同步消息、异步消息、返回消息</a:t>
            </a:r>
            <a:endParaRPr lang="zh-CN" altLang="en-US"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8"/>
          <p:cNvSpPr txBox="1"/>
          <p:nvPr/>
        </p:nvSpPr>
        <p:spPr>
          <a:xfrm>
            <a:off x="58546" y="868220"/>
            <a:ext cx="5522664" cy="430887"/>
          </a:xfrm>
          <a:prstGeom prst="rect">
            <a:avLst/>
          </a:prstGeom>
          <a:noFill/>
        </p:spPr>
        <p:txBody>
          <a:bodyPr wrap="square" lIns="0" tIns="0" rIns="0" bIns="0" rtlCol="0" anchor="ctr">
            <a:spAutoFit/>
          </a:bodyPr>
          <a:lstStyle>
            <a:defPPr>
              <a:defRPr lang="zh-CN"/>
            </a:defPPr>
            <a:lvl1pPr>
              <a:defRPr sz="2800">
                <a:solidFill>
                  <a:schemeClr val="bg1"/>
                </a:solidFill>
                <a:latin typeface="Arial" panose="020B0604020202020204" pitchFamily="34" charset="0"/>
                <a:ea typeface="微软雅黑" panose="020B0503020204020204" pitchFamily="34" charset="-122"/>
              </a:defRPr>
            </a:lvl1pPr>
          </a:lstStyle>
          <a:p>
            <a:r>
              <a:rPr lang="zh-CN" altLang="en-US" dirty="0" smtClean="0">
                <a:solidFill>
                  <a:srgbClr val="FF0000"/>
                </a:solidFill>
              </a:rPr>
              <a:t>（</a:t>
            </a:r>
            <a:r>
              <a:rPr lang="en-US" altLang="zh-CN" dirty="0">
                <a:solidFill>
                  <a:srgbClr val="FF0000"/>
                </a:solidFill>
              </a:rPr>
              <a:t>1</a:t>
            </a:r>
            <a:r>
              <a:rPr lang="zh-CN" altLang="en-US" dirty="0">
                <a:solidFill>
                  <a:srgbClr val="FF0000"/>
                </a:solidFill>
              </a:rPr>
              <a:t>） </a:t>
            </a:r>
            <a:r>
              <a:rPr lang="zh-CN" altLang="en-US" dirty="0" smtClean="0">
                <a:solidFill>
                  <a:srgbClr val="FF0000"/>
                </a:solidFill>
              </a:rPr>
              <a:t>对象</a:t>
            </a:r>
            <a:endParaRPr lang="zh-CN" altLang="en-US" dirty="0">
              <a:solidFill>
                <a:srgbClr val="FF0000"/>
              </a:solidFill>
            </a:endParaRPr>
          </a:p>
        </p:txBody>
      </p:sp>
      <p:sp>
        <p:nvSpPr>
          <p:cNvPr id="10" name="文本框 9"/>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协作图的元素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pic>
        <p:nvPicPr>
          <p:cNvPr id="5" name="图片 9" descr="188.png"/>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t="11180" b="16364"/>
          <a:stretch>
            <a:fillRect/>
          </a:stretch>
        </p:blipFill>
        <p:spPr bwMode="auto">
          <a:xfrm>
            <a:off x="2449759" y="4812978"/>
            <a:ext cx="655320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内容占位符 2"/>
          <p:cNvSpPr txBox="1"/>
          <p:nvPr/>
        </p:nvSpPr>
        <p:spPr>
          <a:xfrm>
            <a:off x="452868" y="1372870"/>
            <a:ext cx="11528277" cy="377571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defRPr/>
            </a:pPr>
            <a:r>
              <a:rPr lang="zh-CN" altLang="en-US" dirty="0" smtClean="0">
                <a:latin typeface="微软雅黑" panose="020B0503020204020204" pitchFamily="34" charset="-122"/>
                <a:ea typeface="微软雅黑" panose="020B0503020204020204" pitchFamily="34" charset="-122"/>
              </a:rPr>
              <a:t>一个协作代表了为了完成某个目标而共同工作的一组</a:t>
            </a:r>
            <a:r>
              <a:rPr lang="zh-CN" altLang="en-US" dirty="0" smtClean="0">
                <a:solidFill>
                  <a:srgbClr val="C00000"/>
                </a:solidFill>
                <a:latin typeface="微软雅黑" panose="020B0503020204020204" pitchFamily="34" charset="-122"/>
                <a:ea typeface="微软雅黑" panose="020B0503020204020204" pitchFamily="34" charset="-122"/>
              </a:rPr>
              <a:t>对象</a:t>
            </a:r>
            <a:endParaRPr lang="en-US" altLang="zh-CN" dirty="0" smtClean="0">
              <a:latin typeface="微软雅黑" panose="020B0503020204020204" pitchFamily="34" charset="-122"/>
              <a:ea typeface="微软雅黑" panose="020B0503020204020204" pitchFamily="34" charset="-122"/>
            </a:endParaRPr>
          </a:p>
          <a:p>
            <a:pPr marL="342900" indent="-342900">
              <a:lnSpc>
                <a:spcPct val="120000"/>
              </a:lnSpc>
              <a:defRPr/>
            </a:pPr>
            <a:r>
              <a:rPr lang="zh-CN" altLang="en-US" dirty="0" smtClean="0">
                <a:latin typeface="微软雅黑" panose="020B0503020204020204" pitchFamily="34" charset="-122"/>
                <a:ea typeface="微软雅黑" panose="020B0503020204020204" pitchFamily="34" charset="-122"/>
              </a:rPr>
              <a:t>同一个类的对象在一个协作图中也可能要充当多个角色</a:t>
            </a:r>
            <a:endParaRPr lang="zh-CN" altLang="en-US" dirty="0" smtClean="0">
              <a:latin typeface="微软雅黑" panose="020B0503020204020204" pitchFamily="34" charset="-122"/>
              <a:ea typeface="微软雅黑" panose="020B0503020204020204" pitchFamily="34" charset="-122"/>
            </a:endParaRPr>
          </a:p>
          <a:p>
            <a:pPr marL="342900" indent="-342900">
              <a:lnSpc>
                <a:spcPct val="120000"/>
              </a:lnSpc>
              <a:defRPr/>
            </a:pPr>
            <a:r>
              <a:rPr lang="zh-CN" altLang="en-US" dirty="0" smtClean="0">
                <a:latin typeface="微软雅黑" panose="020B0503020204020204" pitchFamily="34" charset="-122"/>
                <a:ea typeface="微软雅黑" panose="020B0503020204020204" pitchFamily="34" charset="-122"/>
              </a:rPr>
              <a:t>协作图中对象的表示形式也和序列图中的对象基本一致，除了：</a:t>
            </a:r>
            <a:endParaRPr lang="zh-CN" altLang="en-US" dirty="0" smtClean="0">
              <a:latin typeface="微软雅黑" panose="020B0503020204020204" pitchFamily="34" charset="-122"/>
              <a:ea typeface="微软雅黑" panose="020B0503020204020204" pitchFamily="34" charset="-122"/>
            </a:endParaRPr>
          </a:p>
          <a:p>
            <a:pPr marL="914400" lvl="1" indent="-457200">
              <a:lnSpc>
                <a:spcPct val="120000"/>
              </a:lnSpc>
              <a:buFont typeface="Arial" panose="020B0604020202020204" pitchFamily="34" charset="0"/>
              <a:buAutoNum type="arabicPeriod"/>
              <a:defRPr/>
            </a:pPr>
            <a:r>
              <a:rPr lang="zh-CN" altLang="en-US" sz="2800" dirty="0" smtClean="0">
                <a:latin typeface="微软雅黑" panose="020B0503020204020204" pitchFamily="34" charset="-122"/>
                <a:ea typeface="微软雅黑" panose="020B0503020204020204" pitchFamily="34" charset="-122"/>
              </a:rPr>
              <a:t>协作图的对象下部没有 “生命线” </a:t>
            </a:r>
            <a:endParaRPr lang="zh-CN" altLang="en-US" sz="2800" dirty="0" smtClean="0">
              <a:latin typeface="微软雅黑" panose="020B0503020204020204" pitchFamily="34" charset="-122"/>
              <a:ea typeface="微软雅黑" panose="020B0503020204020204" pitchFamily="34" charset="-122"/>
            </a:endParaRPr>
          </a:p>
          <a:p>
            <a:pPr marL="914400" lvl="1" indent="-457200">
              <a:lnSpc>
                <a:spcPct val="120000"/>
              </a:lnSpc>
              <a:buFont typeface="Arial" panose="020B0604020202020204" pitchFamily="34" charset="0"/>
              <a:buAutoNum type="arabicPeriod"/>
              <a:defRPr/>
            </a:pPr>
            <a:r>
              <a:rPr lang="zh-CN" altLang="en-US" sz="2800" dirty="0" smtClean="0">
                <a:latin typeface="微软雅黑" panose="020B0503020204020204" pitchFamily="34" charset="-122"/>
                <a:ea typeface="微软雅黑" panose="020B0503020204020204" pitchFamily="34" charset="-122"/>
              </a:rPr>
              <a:t>协作图的对象存在多对象的形式</a:t>
            </a:r>
            <a:endParaRPr lang="zh-CN" altLang="en-US" dirty="0" smtClean="0">
              <a:latin typeface="微软雅黑" panose="020B0503020204020204" pitchFamily="34" charset="-122"/>
              <a:ea typeface="微软雅黑" panose="020B0503020204020204" pitchFamily="34" charset="-122"/>
            </a:endParaRPr>
          </a:p>
          <a:p>
            <a:endParaRPr kumimoji="1"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协作图的元素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矩形 3"/>
          <p:cNvSpPr/>
          <p:nvPr/>
        </p:nvSpPr>
        <p:spPr>
          <a:xfrm>
            <a:off x="386717" y="809182"/>
            <a:ext cx="3877985" cy="584775"/>
          </a:xfrm>
          <a:prstGeom prst="rect">
            <a:avLst/>
          </a:prstGeom>
        </p:spPr>
        <p:txBody>
          <a:bodyPr wrap="none">
            <a:spAutoFit/>
          </a:bodyPr>
          <a:lstStyle/>
          <a:p>
            <a:r>
              <a:rPr lang="zh-CN" altLang="en-US" sz="3200" dirty="0">
                <a:solidFill>
                  <a:srgbClr val="FF0000"/>
                </a:solidFill>
                <a:latin typeface="微软雅黑" panose="020B0503020204020204" pitchFamily="34" charset="-122"/>
                <a:ea typeface="微软雅黑" panose="020B0503020204020204" pitchFamily="34" charset="-122"/>
              </a:rPr>
              <a:t>多对象（多重对象</a:t>
            </a:r>
            <a:r>
              <a:rPr lang="zh-CN" altLang="en-US" sz="3200" dirty="0" smtClean="0">
                <a:solidFill>
                  <a:srgbClr val="FF0000"/>
                </a:solidFill>
                <a:latin typeface="微软雅黑" panose="020B0503020204020204" pitchFamily="34" charset="-122"/>
                <a:ea typeface="微软雅黑" panose="020B0503020204020204" pitchFamily="34" charset="-122"/>
              </a:rPr>
              <a:t>）</a:t>
            </a:r>
            <a:endParaRPr lang="zh-CN" altLang="en-US" sz="3200" dirty="0">
              <a:solidFill>
                <a:srgbClr val="FF0000"/>
              </a:solidFill>
              <a:latin typeface="微软雅黑" panose="020B0503020204020204" pitchFamily="34" charset="-122"/>
              <a:ea typeface="微软雅黑" panose="020B0503020204020204" pitchFamily="34" charset="-122"/>
            </a:endParaRPr>
          </a:p>
        </p:txBody>
      </p:sp>
      <p:sp>
        <p:nvSpPr>
          <p:cNvPr id="5" name="矩形 4"/>
          <p:cNvSpPr/>
          <p:nvPr/>
        </p:nvSpPr>
        <p:spPr>
          <a:xfrm>
            <a:off x="373600" y="1503918"/>
            <a:ext cx="9479280" cy="1200329"/>
          </a:xfrm>
          <a:prstGeom prst="rect">
            <a:avLst/>
          </a:prstGeom>
        </p:spPr>
        <p:txBody>
          <a:bodyPr wrap="square">
            <a:spAutoFit/>
          </a:bodyPr>
          <a:lstStyle/>
          <a:p>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多对象指一系列同类实例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多个对象的</a:t>
            </a:r>
            <a:r>
              <a:rPr lang="zh-CN" altLang="en-US" sz="2400" dirty="0" smtClean="0">
                <a:latin typeface="微软雅黑" panose="020B0503020204020204" pitchFamily="34" charset="-122"/>
                <a:ea typeface="微软雅黑" panose="020B0503020204020204" pitchFamily="34" charset="-122"/>
              </a:rPr>
              <a:t>集合</a:t>
            </a:r>
            <a:endParaRPr lang="en-US" altLang="zh-CN" sz="2400" dirty="0" smtClean="0">
              <a:latin typeface="微软雅黑" panose="020B0503020204020204" pitchFamily="34" charset="-122"/>
              <a:ea typeface="微软雅黑" panose="020B0503020204020204" pitchFamily="34" charset="-122"/>
            </a:endParaRPr>
          </a:p>
          <a:p>
            <a:endParaRPr lang="en-US" altLang="zh-CN" sz="2400" dirty="0" smtClean="0">
              <a:latin typeface="微软雅黑" panose="020B0503020204020204" pitchFamily="34" charset="-122"/>
              <a:ea typeface="微软雅黑" panose="020B0503020204020204" pitchFamily="34" charset="-122"/>
            </a:endParaRPr>
          </a:p>
          <a:p>
            <a:r>
              <a:rPr lang="en-US" altLang="zh-CN" sz="2400" dirty="0" smtClean="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如果消息同时发给多个同类的对象，则可用多重对象表示</a:t>
            </a:r>
            <a:endParaRPr lang="zh-CN" altLang="en-US" sz="24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707896" y="3068960"/>
            <a:ext cx="4405344" cy="3194351"/>
          </a:xfrm>
          <a:prstGeom prst="rect">
            <a:avLst/>
          </a:prstGeom>
        </p:spPr>
      </p:pic>
      <p:pic>
        <p:nvPicPr>
          <p:cNvPr id="7" name="图片 6"/>
          <p:cNvPicPr>
            <a:picLocks noChangeAspect="1"/>
          </p:cNvPicPr>
          <p:nvPr/>
        </p:nvPicPr>
        <p:blipFill>
          <a:blip r:embed="rId2"/>
          <a:stretch>
            <a:fillRect/>
          </a:stretch>
        </p:blipFill>
        <p:spPr>
          <a:xfrm>
            <a:off x="6816080" y="3068352"/>
            <a:ext cx="4108770" cy="3490849"/>
          </a:xfrm>
          <a:prstGeom prst="rect">
            <a:avLst/>
          </a:prstGeom>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协作图的元素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矩形 3"/>
          <p:cNvSpPr/>
          <p:nvPr/>
        </p:nvSpPr>
        <p:spPr>
          <a:xfrm>
            <a:off x="335360" y="810128"/>
            <a:ext cx="2646878" cy="1077218"/>
          </a:xfrm>
          <a:prstGeom prst="rect">
            <a:avLst/>
          </a:prstGeom>
        </p:spPr>
        <p:txBody>
          <a:bodyPr wrap="none">
            <a:spAutoFit/>
          </a:bodyPr>
          <a:lstStyle/>
          <a:p>
            <a:r>
              <a:rPr lang="zh-CN" altLang="en-US" sz="3200" dirty="0" smtClean="0">
                <a:solidFill>
                  <a:srgbClr val="FF0000"/>
                </a:solidFill>
                <a:latin typeface="微软雅黑" panose="020B0503020204020204" pitchFamily="34" charset="-122"/>
                <a:ea typeface="微软雅黑" panose="020B0503020204020204" pitchFamily="34" charset="-122"/>
              </a:rPr>
              <a:t>多重</a:t>
            </a:r>
            <a:r>
              <a:rPr lang="zh-CN" altLang="en-US" sz="3200" dirty="0">
                <a:solidFill>
                  <a:srgbClr val="FF0000"/>
                </a:solidFill>
                <a:latin typeface="微软雅黑" panose="020B0503020204020204" pitchFamily="34" charset="-122"/>
                <a:ea typeface="微软雅黑" panose="020B0503020204020204" pitchFamily="34" charset="-122"/>
              </a:rPr>
              <a:t>对象举例</a:t>
            </a:r>
            <a:endParaRPr lang="zh-CN" altLang="en-US" sz="3200" dirty="0">
              <a:solidFill>
                <a:srgbClr val="FF0000"/>
              </a:solidFill>
              <a:latin typeface="微软雅黑" panose="020B0503020204020204" pitchFamily="34" charset="-122"/>
              <a:ea typeface="微软雅黑" panose="020B0503020204020204" pitchFamily="34" charset="-122"/>
            </a:endParaRPr>
          </a:p>
          <a:p>
            <a:endParaRPr lang="zh-CN" altLang="en-US" sz="3200" dirty="0">
              <a:solidFill>
                <a:srgbClr val="FF0000"/>
              </a:solidFill>
              <a:latin typeface="微软雅黑" panose="020B0503020204020204" pitchFamily="34" charset="-122"/>
              <a:ea typeface="微软雅黑" panose="020B0503020204020204" pitchFamily="34" charset="-122"/>
            </a:endParaRPr>
          </a:p>
        </p:txBody>
      </p:sp>
      <p:sp>
        <p:nvSpPr>
          <p:cNvPr id="5" name="矩形 4"/>
          <p:cNvSpPr/>
          <p:nvPr/>
        </p:nvSpPr>
        <p:spPr>
          <a:xfrm>
            <a:off x="335360" y="1313571"/>
            <a:ext cx="11102340" cy="1569660"/>
          </a:xfrm>
          <a:prstGeom prst="rect">
            <a:avLst/>
          </a:prstGeom>
        </p:spPr>
        <p:txBody>
          <a:bodyPr wrap="square">
            <a:spAutoFit/>
          </a:bodyPr>
          <a:lstStyle/>
          <a:p>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老师让多个学生同时交作业。</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一个对象向多个对象发送 消息</a:t>
            </a:r>
            <a:r>
              <a:rPr lang="en-US" altLang="zh-CN"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在多对象前面可以加上用方括号括起来的条件，在前面 加一个星号*，用来说明消息发送给多个对象</a:t>
            </a:r>
            <a:r>
              <a:rPr lang="zh-CN" altLang="en-US" sz="2400" dirty="0" smtClean="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527530" y="3297774"/>
            <a:ext cx="10533823" cy="1428489"/>
          </a:xfrm>
          <a:prstGeom prst="rect">
            <a:avLst/>
          </a:prstGeom>
        </p:spPr>
      </p:pic>
      <p:sp>
        <p:nvSpPr>
          <p:cNvPr id="7" name="矩形 6"/>
          <p:cNvSpPr/>
          <p:nvPr/>
        </p:nvSpPr>
        <p:spPr>
          <a:xfrm>
            <a:off x="500350" y="5373216"/>
            <a:ext cx="11102340" cy="830997"/>
          </a:xfrm>
          <a:prstGeom prst="rect">
            <a:avLst/>
          </a:prstGeom>
        </p:spPr>
        <p:txBody>
          <a:bodyPr wrap="square">
            <a:spAutoFit/>
          </a:bodyPr>
          <a:lstStyle/>
          <a:p>
            <a:r>
              <a:rPr lang="zh-CN" altLang="en-US" sz="2400" dirty="0" smtClean="0"/>
              <a:t>迭代标记</a:t>
            </a:r>
            <a:endParaRPr lang="en-US" altLang="zh-CN" sz="2400" dirty="0" smtClean="0"/>
          </a:p>
          <a:p>
            <a:r>
              <a:rPr lang="zh-CN" altLang="en-US" sz="2400" dirty="0" smtClean="0"/>
              <a:t>用*号表示，表示循环，通常还有迭代表达式，用来说明循环规则</a:t>
            </a:r>
            <a:endParaRPr lang="en-US" altLang="zh-CN" sz="2400"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协作图的元素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TextBox 8"/>
          <p:cNvSpPr txBox="1"/>
          <p:nvPr/>
        </p:nvSpPr>
        <p:spPr>
          <a:xfrm>
            <a:off x="160914" y="850168"/>
            <a:ext cx="3709449" cy="430887"/>
          </a:xfrm>
          <a:prstGeom prst="rect">
            <a:avLst/>
          </a:prstGeom>
          <a:noFill/>
        </p:spPr>
        <p:txBody>
          <a:bodyPr wrap="square" lIns="0" tIns="0" rIns="0" bIns="0" rtlCol="0" anchor="ctr">
            <a:spAutoFit/>
          </a:bodyPr>
          <a:lstStyle/>
          <a:p>
            <a:r>
              <a:rPr lang="zh-CN" altLang="en-US" sz="2800" dirty="0">
                <a:solidFill>
                  <a:srgbClr val="FF0000"/>
                </a:solidFill>
              </a:rPr>
              <a:t>（</a:t>
            </a:r>
            <a:r>
              <a:rPr lang="en-US" altLang="zh-CN" sz="2800" dirty="0">
                <a:solidFill>
                  <a:srgbClr val="FF0000"/>
                </a:solidFill>
              </a:rPr>
              <a:t>1</a:t>
            </a:r>
            <a:r>
              <a:rPr lang="zh-CN" altLang="en-US" sz="2800" dirty="0">
                <a:solidFill>
                  <a:srgbClr val="FF0000"/>
                </a:solidFill>
              </a:rPr>
              <a:t>） 对象</a:t>
            </a:r>
            <a:endParaRPr lang="zh-CN" altLang="en-US" sz="2800" dirty="0">
              <a:solidFill>
                <a:srgbClr val="FF0000"/>
              </a:solidFill>
            </a:endParaRPr>
          </a:p>
        </p:txBody>
      </p:sp>
      <p:sp>
        <p:nvSpPr>
          <p:cNvPr id="5" name="矩形 4"/>
          <p:cNvSpPr/>
          <p:nvPr/>
        </p:nvSpPr>
        <p:spPr>
          <a:xfrm>
            <a:off x="342787" y="1701605"/>
            <a:ext cx="2646878" cy="1077218"/>
          </a:xfrm>
          <a:prstGeom prst="rect">
            <a:avLst/>
          </a:prstGeom>
        </p:spPr>
        <p:txBody>
          <a:bodyPr wrap="none">
            <a:spAutoFit/>
          </a:bodyPr>
          <a:lstStyle/>
          <a:p>
            <a:r>
              <a:rPr lang="zh-CN" altLang="en-US" sz="3200" dirty="0" smtClean="0">
                <a:solidFill>
                  <a:srgbClr val="FF0000"/>
                </a:solidFill>
                <a:latin typeface="微软雅黑" panose="020B0503020204020204" pitchFamily="34" charset="-122"/>
                <a:ea typeface="微软雅黑" panose="020B0503020204020204" pitchFamily="34" charset="-122"/>
              </a:rPr>
              <a:t>多重</a:t>
            </a:r>
            <a:r>
              <a:rPr lang="zh-CN" altLang="en-US" sz="3200" dirty="0">
                <a:solidFill>
                  <a:srgbClr val="FF0000"/>
                </a:solidFill>
                <a:latin typeface="微软雅黑" panose="020B0503020204020204" pitchFamily="34" charset="-122"/>
                <a:ea typeface="微软雅黑" panose="020B0503020204020204" pitchFamily="34" charset="-122"/>
              </a:rPr>
              <a:t>对象举例</a:t>
            </a:r>
            <a:endParaRPr lang="zh-CN" altLang="en-US" sz="3200" dirty="0">
              <a:solidFill>
                <a:srgbClr val="FF0000"/>
              </a:solidFill>
              <a:latin typeface="微软雅黑" panose="020B0503020204020204" pitchFamily="34" charset="-122"/>
              <a:ea typeface="微软雅黑" panose="020B0503020204020204" pitchFamily="34" charset="-122"/>
            </a:endParaRPr>
          </a:p>
          <a:p>
            <a:endParaRPr lang="zh-CN" altLang="en-US" sz="3200" dirty="0">
              <a:solidFill>
                <a:srgbClr val="FF0000"/>
              </a:solidFill>
              <a:latin typeface="微软雅黑" panose="020B0503020204020204" pitchFamily="34" charset="-122"/>
              <a:ea typeface="微软雅黑" panose="020B0503020204020204" pitchFamily="34" charset="-122"/>
            </a:endParaRPr>
          </a:p>
        </p:txBody>
      </p:sp>
      <p:sp>
        <p:nvSpPr>
          <p:cNvPr id="6" name="矩形 5"/>
          <p:cNvSpPr/>
          <p:nvPr/>
        </p:nvSpPr>
        <p:spPr>
          <a:xfrm>
            <a:off x="342787" y="2240214"/>
            <a:ext cx="11102340" cy="1569660"/>
          </a:xfrm>
          <a:prstGeom prst="rect">
            <a:avLst/>
          </a:prstGeom>
        </p:spPr>
        <p:txBody>
          <a:bodyPr wrap="square">
            <a:spAutoFit/>
          </a:bodyPr>
          <a:lstStyle/>
          <a:p>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按给定顺序发送消息</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endParaRPr lang="zh-CN" altLang="en-US"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银行出纳员按照顾客排队的次序为每名顾客服务。 （一个对象按指定的次序向多对象发送消息</a:t>
            </a:r>
            <a:endParaRPr lang="zh-CN" altLang="en-US" sz="240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643809" y="4787338"/>
            <a:ext cx="10321301" cy="1157448"/>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协作图的元素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TextBox 8"/>
          <p:cNvSpPr txBox="1"/>
          <p:nvPr/>
        </p:nvSpPr>
        <p:spPr>
          <a:xfrm>
            <a:off x="160914" y="850168"/>
            <a:ext cx="3709449" cy="430887"/>
          </a:xfrm>
          <a:prstGeom prst="rect">
            <a:avLst/>
          </a:prstGeom>
          <a:noFill/>
        </p:spPr>
        <p:txBody>
          <a:bodyPr wrap="square" lIns="0" tIns="0" rIns="0" bIns="0" rtlCol="0" anchor="ctr">
            <a:spAutoFit/>
          </a:bodyPr>
          <a:lstStyle/>
          <a:p>
            <a:r>
              <a:rPr lang="zh-CN" altLang="en-US" sz="2800" dirty="0">
                <a:solidFill>
                  <a:srgbClr val="FF0000"/>
                </a:solidFill>
              </a:rPr>
              <a:t>（</a:t>
            </a:r>
            <a:r>
              <a:rPr lang="en-US" altLang="zh-CN" sz="2800" dirty="0">
                <a:solidFill>
                  <a:srgbClr val="FF0000"/>
                </a:solidFill>
              </a:rPr>
              <a:t>1</a:t>
            </a:r>
            <a:r>
              <a:rPr lang="zh-CN" altLang="en-US" sz="2800" dirty="0">
                <a:solidFill>
                  <a:srgbClr val="FF0000"/>
                </a:solidFill>
              </a:rPr>
              <a:t>） 对象</a:t>
            </a:r>
            <a:endParaRPr lang="zh-CN" altLang="en-US" sz="2800" dirty="0">
              <a:solidFill>
                <a:srgbClr val="FF0000"/>
              </a:solidFill>
            </a:endParaRPr>
          </a:p>
        </p:txBody>
      </p:sp>
      <p:sp>
        <p:nvSpPr>
          <p:cNvPr id="5" name="矩形 4"/>
          <p:cNvSpPr/>
          <p:nvPr/>
        </p:nvSpPr>
        <p:spPr>
          <a:xfrm>
            <a:off x="330087" y="1460305"/>
            <a:ext cx="2646878" cy="1077218"/>
          </a:xfrm>
          <a:prstGeom prst="rect">
            <a:avLst/>
          </a:prstGeom>
        </p:spPr>
        <p:txBody>
          <a:bodyPr wrap="none">
            <a:spAutoFit/>
          </a:bodyPr>
          <a:lstStyle/>
          <a:p>
            <a:r>
              <a:rPr lang="zh-CN" altLang="en-US" sz="3200" dirty="0" smtClean="0">
                <a:solidFill>
                  <a:srgbClr val="FF0000"/>
                </a:solidFill>
                <a:latin typeface="微软雅黑" panose="020B0503020204020204" pitchFamily="34" charset="-122"/>
                <a:ea typeface="微软雅黑" panose="020B0503020204020204" pitchFamily="34" charset="-122"/>
              </a:rPr>
              <a:t>多重</a:t>
            </a:r>
            <a:r>
              <a:rPr lang="zh-CN" altLang="en-US" sz="3200" dirty="0">
                <a:solidFill>
                  <a:srgbClr val="FF0000"/>
                </a:solidFill>
                <a:latin typeface="微软雅黑" panose="020B0503020204020204" pitchFamily="34" charset="-122"/>
                <a:ea typeface="微软雅黑" panose="020B0503020204020204" pitchFamily="34" charset="-122"/>
              </a:rPr>
              <a:t>对象举例</a:t>
            </a:r>
            <a:endParaRPr lang="zh-CN" altLang="en-US" sz="3200" dirty="0">
              <a:solidFill>
                <a:srgbClr val="FF0000"/>
              </a:solidFill>
              <a:latin typeface="微软雅黑" panose="020B0503020204020204" pitchFamily="34" charset="-122"/>
              <a:ea typeface="微软雅黑" panose="020B0503020204020204" pitchFamily="34" charset="-122"/>
            </a:endParaRPr>
          </a:p>
          <a:p>
            <a:endParaRPr lang="zh-CN" altLang="en-US" sz="3200" dirty="0">
              <a:solidFill>
                <a:srgbClr val="FF0000"/>
              </a:solidFill>
              <a:latin typeface="微软雅黑" panose="020B0503020204020204" pitchFamily="34" charset="-122"/>
              <a:ea typeface="微软雅黑" panose="020B0503020204020204" pitchFamily="34" charset="-122"/>
            </a:endParaRPr>
          </a:p>
        </p:txBody>
      </p:sp>
      <p:sp>
        <p:nvSpPr>
          <p:cNvPr id="8" name="Text Box 6"/>
          <p:cNvSpPr txBox="1">
            <a:spLocks noChangeArrowheads="1"/>
          </p:cNvSpPr>
          <p:nvPr/>
        </p:nvSpPr>
        <p:spPr bwMode="auto">
          <a:xfrm>
            <a:off x="7467749" y="3250688"/>
            <a:ext cx="15033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b="1" dirty="0" smtClean="0">
                <a:latin typeface="Arial" panose="020B0604020202020204" pitchFamily="34" charset="0"/>
                <a:ea typeface="华文细黑" panose="02010600040101010101" charset="-122"/>
              </a:rPr>
              <a:t>:</a:t>
            </a:r>
            <a:r>
              <a:rPr lang="zh-CN" altLang="en-US" sz="2800" b="1" dirty="0" smtClean="0">
                <a:latin typeface="Arial" panose="020B0604020202020204" pitchFamily="34" charset="0"/>
                <a:ea typeface="华文细黑" panose="02010600040101010101" charset="-122"/>
              </a:rPr>
              <a:t>订阅者</a:t>
            </a:r>
            <a:endParaRPr lang="en-US" altLang="zh-CN" sz="2800" b="1" dirty="0">
              <a:latin typeface="Arial" panose="020B0604020202020204" pitchFamily="34" charset="0"/>
              <a:ea typeface="华文细黑" panose="02010600040101010101" charset="-122"/>
            </a:endParaRPr>
          </a:p>
        </p:txBody>
      </p:sp>
      <p:sp>
        <p:nvSpPr>
          <p:cNvPr id="9" name="Text Box 8"/>
          <p:cNvSpPr txBox="1">
            <a:spLocks noChangeArrowheads="1"/>
          </p:cNvSpPr>
          <p:nvPr/>
        </p:nvSpPr>
        <p:spPr bwMode="auto">
          <a:xfrm>
            <a:off x="1780405" y="3268712"/>
            <a:ext cx="192179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b="1" dirty="0" smtClean="0">
                <a:latin typeface="Arial" panose="020B0604020202020204" pitchFamily="34" charset="0"/>
                <a:ea typeface="华文细黑" panose="02010600040101010101" charset="-122"/>
              </a:rPr>
              <a:t>:</a:t>
            </a:r>
            <a:r>
              <a:rPr lang="zh-CN" altLang="en-US" sz="2800" b="1" dirty="0" smtClean="0">
                <a:latin typeface="Arial" panose="020B0604020202020204" pitchFamily="34" charset="0"/>
                <a:ea typeface="华文细黑" panose="02010600040101010101" charset="-122"/>
              </a:rPr>
              <a:t>订阅系统</a:t>
            </a:r>
            <a:endParaRPr lang="en-US" altLang="zh-CN" sz="2800" b="1" dirty="0">
              <a:latin typeface="Arial" panose="020B0604020202020204" pitchFamily="34" charset="0"/>
              <a:ea typeface="华文细黑" panose="02010600040101010101" charset="-122"/>
            </a:endParaRPr>
          </a:p>
        </p:txBody>
      </p:sp>
      <p:sp>
        <p:nvSpPr>
          <p:cNvPr id="10" name="Line 9"/>
          <p:cNvSpPr>
            <a:spLocks noChangeShapeType="1"/>
          </p:cNvSpPr>
          <p:nvPr/>
        </p:nvSpPr>
        <p:spPr bwMode="auto">
          <a:xfrm>
            <a:off x="3918099" y="3571924"/>
            <a:ext cx="3324225"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1" name="Line 10"/>
          <p:cNvSpPr>
            <a:spLocks noChangeShapeType="1"/>
          </p:cNvSpPr>
          <p:nvPr/>
        </p:nvSpPr>
        <p:spPr bwMode="auto">
          <a:xfrm flipV="1">
            <a:off x="2073423" y="3791932"/>
            <a:ext cx="1628775"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square">
            <a:spAutoFit/>
          </a:bodyPr>
          <a:lstStyle/>
          <a:p>
            <a:endParaRPr lang="zh-CN" altLang="en-US"/>
          </a:p>
        </p:txBody>
      </p:sp>
      <p:sp>
        <p:nvSpPr>
          <p:cNvPr id="12" name="Line 11"/>
          <p:cNvSpPr>
            <a:spLocks noChangeShapeType="1"/>
          </p:cNvSpPr>
          <p:nvPr/>
        </p:nvSpPr>
        <p:spPr bwMode="auto">
          <a:xfrm>
            <a:off x="7755086" y="3757662"/>
            <a:ext cx="731838"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3" name="Line 12"/>
          <p:cNvSpPr>
            <a:spLocks noChangeShapeType="1"/>
          </p:cNvSpPr>
          <p:nvPr/>
        </p:nvSpPr>
        <p:spPr bwMode="auto">
          <a:xfrm flipV="1">
            <a:off x="4300686" y="3384599"/>
            <a:ext cx="2736850" cy="1588"/>
          </a:xfrm>
          <a:prstGeom prst="line">
            <a:avLst/>
          </a:prstGeom>
          <a:noFill/>
          <a:ln w="19050">
            <a:solidFill>
              <a:schemeClr val="tx1"/>
            </a:solidFill>
            <a:round/>
            <a:tailEnd type="arrow" w="lg"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 name="Text Box 13"/>
          <p:cNvSpPr txBox="1">
            <a:spLocks noChangeArrowheads="1"/>
          </p:cNvSpPr>
          <p:nvPr/>
        </p:nvSpPr>
        <p:spPr bwMode="auto">
          <a:xfrm>
            <a:off x="3845074" y="2779762"/>
            <a:ext cx="32654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b="1" dirty="0" smtClean="0">
                <a:latin typeface="Arial" panose="020B0604020202020204" pitchFamily="34" charset="0"/>
                <a:ea typeface="华文细黑" panose="02010600040101010101" charset="-122"/>
              </a:rPr>
              <a:t>   </a:t>
            </a:r>
            <a:r>
              <a:rPr lang="en-US" altLang="zh-CN" sz="2800" b="1" dirty="0">
                <a:latin typeface="Arial" panose="020B0604020202020204" pitchFamily="34" charset="0"/>
                <a:ea typeface="华文细黑" panose="02010600040101010101" charset="-122"/>
              </a:rPr>
              <a:t>1</a:t>
            </a:r>
            <a:r>
              <a:rPr lang="en-US" altLang="zh-CN" sz="2800" b="1" dirty="0" smtClean="0">
                <a:latin typeface="Arial" panose="020B0604020202020204" pitchFamily="34" charset="0"/>
                <a:ea typeface="华文细黑" panose="02010600040101010101" charset="-122"/>
              </a:rPr>
              <a:t>:</a:t>
            </a:r>
            <a:r>
              <a:rPr lang="zh-CN" altLang="en-US" sz="2800" b="1" dirty="0" smtClean="0">
                <a:latin typeface="Arial" panose="020B0604020202020204" pitchFamily="34" charset="0"/>
                <a:ea typeface="华文细黑" panose="02010600040101010101" charset="-122"/>
              </a:rPr>
              <a:t>推送天气预报</a:t>
            </a:r>
            <a:r>
              <a:rPr lang="en-US" altLang="zh-CN" sz="2800" b="1" dirty="0" smtClean="0">
                <a:latin typeface="Arial" panose="020B0604020202020204" pitchFamily="34" charset="0"/>
                <a:ea typeface="华文细黑" panose="02010600040101010101" charset="-122"/>
              </a:rPr>
              <a:t>( </a:t>
            </a:r>
            <a:r>
              <a:rPr lang="en-US" altLang="zh-CN" sz="2800" b="1" dirty="0">
                <a:latin typeface="Arial" panose="020B0604020202020204" pitchFamily="34" charset="0"/>
                <a:ea typeface="华文细黑" panose="02010600040101010101" charset="-122"/>
              </a:rPr>
              <a:t>)</a:t>
            </a:r>
            <a:endParaRPr lang="en-US" altLang="zh-CN" sz="2800" b="1" dirty="0">
              <a:latin typeface="Arial" panose="020B0604020202020204" pitchFamily="34" charset="0"/>
              <a:ea typeface="华文细黑" panose="02010600040101010101" charset="-122"/>
            </a:endParaRPr>
          </a:p>
        </p:txBody>
      </p:sp>
      <p:sp>
        <p:nvSpPr>
          <p:cNvPr id="15" name="Rectangle 21"/>
          <p:cNvSpPr>
            <a:spLocks noChangeArrowheads="1"/>
          </p:cNvSpPr>
          <p:nvPr/>
        </p:nvSpPr>
        <p:spPr bwMode="auto">
          <a:xfrm>
            <a:off x="1780406" y="3095674"/>
            <a:ext cx="2132930" cy="93662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latin typeface="Arial" panose="020B0604020202020204" pitchFamily="34" charset="0"/>
            </a:endParaRPr>
          </a:p>
        </p:txBody>
      </p:sp>
      <p:sp>
        <p:nvSpPr>
          <p:cNvPr id="16" name="Rectangle 23"/>
          <p:cNvSpPr>
            <a:spLocks noChangeArrowheads="1"/>
          </p:cNvSpPr>
          <p:nvPr/>
        </p:nvSpPr>
        <p:spPr bwMode="auto">
          <a:xfrm>
            <a:off x="7253436" y="3138537"/>
            <a:ext cx="1728788" cy="865187"/>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800">
              <a:latin typeface="Arial" panose="020B0604020202020204" pitchFamily="34" charset="0"/>
            </a:endParaRPr>
          </a:p>
        </p:txBody>
      </p:sp>
      <p:sp>
        <p:nvSpPr>
          <p:cNvPr id="17" name="Line 26"/>
          <p:cNvSpPr>
            <a:spLocks noChangeShapeType="1"/>
          </p:cNvSpPr>
          <p:nvPr/>
        </p:nvSpPr>
        <p:spPr bwMode="auto">
          <a:xfrm flipV="1">
            <a:off x="7758261" y="2922637"/>
            <a:ext cx="0" cy="2159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 name="Line 27"/>
          <p:cNvSpPr>
            <a:spLocks noChangeShapeType="1"/>
          </p:cNvSpPr>
          <p:nvPr/>
        </p:nvSpPr>
        <p:spPr bwMode="auto">
          <a:xfrm>
            <a:off x="7758261" y="2922637"/>
            <a:ext cx="1439863"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9" name="Line 28"/>
          <p:cNvSpPr>
            <a:spLocks noChangeShapeType="1"/>
          </p:cNvSpPr>
          <p:nvPr/>
        </p:nvSpPr>
        <p:spPr bwMode="auto">
          <a:xfrm>
            <a:off x="9198124" y="2922637"/>
            <a:ext cx="0" cy="79216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20" name="Line 29"/>
          <p:cNvSpPr>
            <a:spLocks noChangeShapeType="1"/>
          </p:cNvSpPr>
          <p:nvPr/>
        </p:nvSpPr>
        <p:spPr bwMode="auto">
          <a:xfrm flipH="1">
            <a:off x="8982224" y="3714799"/>
            <a:ext cx="2159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21" name="Line 30"/>
          <p:cNvSpPr>
            <a:spLocks noChangeShapeType="1"/>
          </p:cNvSpPr>
          <p:nvPr/>
        </p:nvSpPr>
        <p:spPr bwMode="auto">
          <a:xfrm flipV="1">
            <a:off x="7974161" y="2706737"/>
            <a:ext cx="0" cy="2159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2" name="Line 31"/>
          <p:cNvSpPr>
            <a:spLocks noChangeShapeType="1"/>
          </p:cNvSpPr>
          <p:nvPr/>
        </p:nvSpPr>
        <p:spPr bwMode="auto">
          <a:xfrm>
            <a:off x="7974161" y="2706737"/>
            <a:ext cx="1439863"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23" name="Line 32"/>
          <p:cNvSpPr>
            <a:spLocks noChangeShapeType="1"/>
          </p:cNvSpPr>
          <p:nvPr/>
        </p:nvSpPr>
        <p:spPr bwMode="auto">
          <a:xfrm>
            <a:off x="9414024" y="2706737"/>
            <a:ext cx="0" cy="79216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24" name="Line 33"/>
          <p:cNvSpPr>
            <a:spLocks noChangeShapeType="1"/>
          </p:cNvSpPr>
          <p:nvPr/>
        </p:nvSpPr>
        <p:spPr bwMode="auto">
          <a:xfrm flipH="1">
            <a:off x="9198124" y="3498899"/>
            <a:ext cx="2159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spAutoFit/>
          </a:bodyPr>
          <a:lstStyle/>
          <a:p>
            <a:endParaRPr lang="zh-CN" alt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协作图的元素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TextBox 8"/>
          <p:cNvSpPr txBox="1"/>
          <p:nvPr/>
        </p:nvSpPr>
        <p:spPr>
          <a:xfrm>
            <a:off x="0" y="924006"/>
            <a:ext cx="3709449" cy="430887"/>
          </a:xfrm>
          <a:prstGeom prst="rect">
            <a:avLst/>
          </a:prstGeom>
          <a:noFill/>
        </p:spPr>
        <p:txBody>
          <a:bodyPr wrap="square" lIns="0" tIns="0" rIns="0" bIns="0" rtlCol="0" anchor="ctr">
            <a:spAutoFit/>
          </a:bodyPr>
          <a:lstStyle/>
          <a:p>
            <a:r>
              <a:rPr lang="zh-CN" altLang="en-US" sz="2800" dirty="0">
                <a:solidFill>
                  <a:srgbClr val="FF0000"/>
                </a:solidFill>
              </a:rPr>
              <a:t>（</a:t>
            </a:r>
            <a:r>
              <a:rPr lang="en-US" altLang="zh-CN" sz="2800" dirty="0">
                <a:solidFill>
                  <a:srgbClr val="FF0000"/>
                </a:solidFill>
              </a:rPr>
              <a:t>1</a:t>
            </a:r>
            <a:r>
              <a:rPr lang="zh-CN" altLang="en-US" sz="2800" dirty="0">
                <a:solidFill>
                  <a:srgbClr val="FF0000"/>
                </a:solidFill>
              </a:rPr>
              <a:t>） 对象</a:t>
            </a:r>
            <a:endParaRPr lang="zh-CN" altLang="en-US" sz="2800" dirty="0">
              <a:solidFill>
                <a:srgbClr val="FF0000"/>
              </a:solidFill>
            </a:endParaRPr>
          </a:p>
        </p:txBody>
      </p:sp>
      <p:sp>
        <p:nvSpPr>
          <p:cNvPr id="5" name="矩形 4"/>
          <p:cNvSpPr/>
          <p:nvPr/>
        </p:nvSpPr>
        <p:spPr>
          <a:xfrm>
            <a:off x="335360" y="1514194"/>
            <a:ext cx="3816424" cy="584775"/>
          </a:xfrm>
          <a:prstGeom prst="rect">
            <a:avLst/>
          </a:prstGeom>
        </p:spPr>
        <p:txBody>
          <a:bodyPr wrap="square">
            <a:spAutoFit/>
          </a:bodyPr>
          <a:lstStyle/>
          <a:p>
            <a:r>
              <a:rPr lang="zh-CN" altLang="en-US" sz="3200" dirty="0">
                <a:solidFill>
                  <a:srgbClr val="FF0000"/>
                </a:solidFill>
              </a:rPr>
              <a:t>对比（消息迭代</a:t>
            </a:r>
            <a:r>
              <a:rPr lang="zh-CN" altLang="en-US" sz="3200" dirty="0" smtClean="0">
                <a:solidFill>
                  <a:srgbClr val="FF0000"/>
                </a:solidFill>
              </a:rPr>
              <a:t>）</a:t>
            </a:r>
            <a:endParaRPr lang="zh-CN" altLang="en-US" sz="3200" dirty="0">
              <a:solidFill>
                <a:srgbClr val="FF0000"/>
              </a:solidFill>
            </a:endParaRPr>
          </a:p>
        </p:txBody>
      </p:sp>
      <p:pic>
        <p:nvPicPr>
          <p:cNvPr id="6" name="图片 5"/>
          <p:cNvPicPr>
            <a:picLocks noChangeAspect="1"/>
          </p:cNvPicPr>
          <p:nvPr/>
        </p:nvPicPr>
        <p:blipFill>
          <a:blip r:embed="rId1"/>
          <a:stretch>
            <a:fillRect/>
          </a:stretch>
        </p:blipFill>
        <p:spPr>
          <a:xfrm>
            <a:off x="1507029" y="2258270"/>
            <a:ext cx="9022862" cy="4221846"/>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协作图的元素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TextBox 8"/>
          <p:cNvSpPr txBox="1"/>
          <p:nvPr/>
        </p:nvSpPr>
        <p:spPr>
          <a:xfrm>
            <a:off x="226837" y="858484"/>
            <a:ext cx="3709449" cy="430887"/>
          </a:xfrm>
          <a:prstGeom prst="rect">
            <a:avLst/>
          </a:prstGeom>
          <a:noFill/>
        </p:spPr>
        <p:txBody>
          <a:bodyPr wrap="square" lIns="0" tIns="0" rIns="0" bIns="0" rtlCol="0" anchor="ctr">
            <a:spAutoFit/>
          </a:bodyPr>
          <a:lstStyle/>
          <a:p>
            <a:r>
              <a:rPr lang="zh-CN" altLang="en-US" sz="2800" dirty="0"/>
              <a:t>（</a:t>
            </a:r>
            <a:r>
              <a:rPr lang="en-US" altLang="zh-CN" sz="2800" dirty="0"/>
              <a:t>2</a:t>
            </a:r>
            <a:r>
              <a:rPr lang="zh-CN" altLang="en-US" sz="2800" dirty="0"/>
              <a:t>） 链</a:t>
            </a:r>
            <a:endParaRPr lang="zh-CN" altLang="en-US" sz="2800" dirty="0"/>
          </a:p>
        </p:txBody>
      </p:sp>
      <p:sp>
        <p:nvSpPr>
          <p:cNvPr id="5" name="矩形 4"/>
          <p:cNvSpPr/>
          <p:nvPr/>
        </p:nvSpPr>
        <p:spPr>
          <a:xfrm>
            <a:off x="226837" y="1447413"/>
            <a:ext cx="10751565" cy="954107"/>
          </a:xfrm>
          <a:prstGeom prst="rect">
            <a:avLst/>
          </a:prstGeom>
        </p:spPr>
        <p:txBody>
          <a:bodyPr wrap="square">
            <a:spAutoFit/>
          </a:bodyPr>
          <a:lstStyle/>
          <a:p>
            <a:r>
              <a:rPr lang="en-US" altLang="zh-CN" sz="2800" dirty="0">
                <a:solidFill>
                  <a:srgbClr val="FF0000"/>
                </a:solidFill>
                <a:latin typeface="微软雅黑" panose="020B0503020204020204" pitchFamily="34" charset="-122"/>
                <a:ea typeface="微软雅黑" panose="020B0503020204020204" pitchFamily="34" charset="-122"/>
              </a:rPr>
              <a:t>• </a:t>
            </a:r>
            <a:r>
              <a:rPr lang="zh-CN" altLang="en-US" sz="2800" dirty="0">
                <a:solidFill>
                  <a:srgbClr val="FF0000"/>
                </a:solidFill>
                <a:latin typeface="微软雅黑" panose="020B0503020204020204" pitchFamily="34" charset="-122"/>
                <a:ea typeface="微软雅黑" panose="020B0503020204020204" pitchFamily="34" charset="-122"/>
              </a:rPr>
              <a:t>协作图中链的符号和对象图中链所用的符号是一样的</a:t>
            </a:r>
            <a:r>
              <a:rPr lang="zh-CN" altLang="en-US" sz="2800" dirty="0" smtClean="0">
                <a:solidFill>
                  <a:srgbClr val="FF0000"/>
                </a:solidFill>
                <a:latin typeface="微软雅黑" panose="020B0503020204020204" pitchFamily="34" charset="-122"/>
                <a:ea typeface="微软雅黑" panose="020B0503020204020204" pitchFamily="34" charset="-122"/>
              </a:rPr>
              <a:t>。</a:t>
            </a:r>
            <a:r>
              <a:rPr lang="en-US" altLang="zh-CN" sz="2800" dirty="0" smtClean="0">
                <a:solidFill>
                  <a:srgbClr val="FF0000"/>
                </a:solidFill>
                <a:latin typeface="微软雅黑" panose="020B0503020204020204" pitchFamily="34" charset="-122"/>
                <a:ea typeface="微软雅黑" panose="020B0503020204020204" pitchFamily="34" charset="-122"/>
              </a:rPr>
              <a:t> </a:t>
            </a:r>
            <a:r>
              <a:rPr lang="zh-CN" altLang="en-US" sz="2800" dirty="0" smtClean="0">
                <a:solidFill>
                  <a:srgbClr val="FF0000"/>
                </a:solidFill>
                <a:latin typeface="微软雅黑" panose="020B0503020204020204" pitchFamily="34" charset="-122"/>
                <a:ea typeface="微软雅黑" panose="020B0503020204020204" pitchFamily="34" charset="-122"/>
              </a:rPr>
              <a:t>表示对象</a:t>
            </a:r>
            <a:r>
              <a:rPr lang="zh-CN" altLang="en-US" sz="2800" dirty="0">
                <a:solidFill>
                  <a:srgbClr val="FF0000"/>
                </a:solidFill>
                <a:latin typeface="微软雅黑" panose="020B0503020204020204" pitchFamily="34" charset="-122"/>
                <a:ea typeface="微软雅黑" panose="020B0503020204020204" pitchFamily="34" charset="-122"/>
              </a:rPr>
              <a:t>之间的语义连接 </a:t>
            </a:r>
            <a:endParaRPr lang="en-US" altLang="zh-CN" sz="2800" dirty="0" smtClean="0">
              <a:solidFill>
                <a:srgbClr val="FF0000"/>
              </a:solidFill>
              <a:latin typeface="微软雅黑" panose="020B0503020204020204" pitchFamily="34" charset="-122"/>
              <a:ea typeface="微软雅黑" panose="020B0503020204020204" pitchFamily="34" charset="-122"/>
            </a:endParaRPr>
          </a:p>
        </p:txBody>
      </p:sp>
      <p:sp>
        <p:nvSpPr>
          <p:cNvPr id="6" name="矩形 5"/>
          <p:cNvSpPr/>
          <p:nvPr/>
        </p:nvSpPr>
        <p:spPr>
          <a:xfrm>
            <a:off x="623392" y="6334780"/>
            <a:ext cx="9063700" cy="523220"/>
          </a:xfrm>
          <a:prstGeom prst="rect">
            <a:avLst/>
          </a:prstGeom>
        </p:spPr>
        <p:txBody>
          <a:bodyPr wrap="none">
            <a:spAutoFit/>
          </a:bodyPr>
          <a:lstStyle/>
          <a:p>
            <a:r>
              <a:rPr lang="zh-CN" altLang="en-US" sz="2800" dirty="0">
                <a:latin typeface="微软雅黑" panose="020B0503020204020204" pitchFamily="34" charset="-122"/>
                <a:ea typeface="微软雅黑" panose="020B0503020204020204" pitchFamily="34" charset="-122"/>
              </a:rPr>
              <a:t>• 必须先有对象之间的链，才能建立两个对象之间的交互</a:t>
            </a:r>
            <a:endParaRPr lang="zh-CN" altLang="en-US" sz="2800" dirty="0">
              <a:latin typeface="微软雅黑" panose="020B0503020204020204" pitchFamily="34" charset="-122"/>
              <a:ea typeface="微软雅黑" panose="020B0503020204020204" pitchFamily="34" charset="-122"/>
            </a:endParaRPr>
          </a:p>
        </p:txBody>
      </p:sp>
      <p:pic>
        <p:nvPicPr>
          <p:cNvPr id="7"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29315" y="2055897"/>
            <a:ext cx="5985376" cy="3253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AutoShape 3"/>
          <p:cNvSpPr>
            <a:spLocks noChangeArrowheads="1"/>
          </p:cNvSpPr>
          <p:nvPr/>
        </p:nvSpPr>
        <p:spPr bwMode="auto">
          <a:xfrm>
            <a:off x="6121729" y="5270390"/>
            <a:ext cx="935038" cy="504825"/>
          </a:xfrm>
          <a:prstGeom prst="wedgeRoundRectCallout">
            <a:avLst>
              <a:gd name="adj1" fmla="val -20120"/>
              <a:gd name="adj2" fmla="val -313838"/>
              <a:gd name="adj3" fmla="val 16667"/>
            </a:avLst>
          </a:prstGeom>
          <a:solidFill>
            <a:srgbClr val="99CCFF"/>
          </a:solidFill>
          <a:ln w="9525">
            <a:solidFill>
              <a:schemeClr val="tx1"/>
            </a:solidFill>
            <a:miter lim="800000"/>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600" b="1" dirty="0">
                <a:solidFill>
                  <a:schemeClr val="accent2"/>
                </a:solidFill>
              </a:rPr>
              <a:t>链</a:t>
            </a:r>
            <a:endParaRPr lang="zh-CN" altLang="en-US" sz="1600" b="1" dirty="0">
              <a:solidFill>
                <a:schemeClr val="accent2"/>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协作图的元素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TextBox 8"/>
          <p:cNvSpPr txBox="1"/>
          <p:nvPr/>
        </p:nvSpPr>
        <p:spPr>
          <a:xfrm>
            <a:off x="193910" y="804529"/>
            <a:ext cx="3709449" cy="430887"/>
          </a:xfrm>
          <a:prstGeom prst="rect">
            <a:avLst/>
          </a:prstGeom>
          <a:noFill/>
        </p:spPr>
        <p:txBody>
          <a:bodyPr wrap="square" lIns="0" tIns="0" rIns="0" bIns="0" rtlCol="0" anchor="ctr">
            <a:spAutoFit/>
          </a:bodyPr>
          <a:lstStyle/>
          <a:p>
            <a:r>
              <a:rPr lang="zh-CN" altLang="en-US" sz="2800" dirty="0">
                <a:solidFill>
                  <a:srgbClr val="FF0000"/>
                </a:solidFill>
              </a:rPr>
              <a:t>（</a:t>
            </a:r>
            <a:r>
              <a:rPr lang="en-US" altLang="zh-CN" sz="2800" dirty="0">
                <a:solidFill>
                  <a:srgbClr val="FF0000"/>
                </a:solidFill>
              </a:rPr>
              <a:t>2</a:t>
            </a:r>
            <a:r>
              <a:rPr lang="zh-CN" altLang="en-US" sz="2800" dirty="0">
                <a:solidFill>
                  <a:srgbClr val="FF0000"/>
                </a:solidFill>
              </a:rPr>
              <a:t>） 链</a:t>
            </a:r>
            <a:endParaRPr lang="zh-CN" altLang="en-US" sz="2800" dirty="0">
              <a:solidFill>
                <a:srgbClr val="FF0000"/>
              </a:solidFill>
            </a:endParaRPr>
          </a:p>
        </p:txBody>
      </p:sp>
      <p:sp>
        <p:nvSpPr>
          <p:cNvPr id="5" name="矩形 4"/>
          <p:cNvSpPr/>
          <p:nvPr/>
        </p:nvSpPr>
        <p:spPr>
          <a:xfrm>
            <a:off x="316644" y="1268944"/>
            <a:ext cx="11558711" cy="2601546"/>
          </a:xfrm>
          <a:prstGeom prst="rect">
            <a:avLst/>
          </a:prstGeom>
        </p:spPr>
        <p:txBody>
          <a:bodyPr wrap="square">
            <a:spAutoFit/>
          </a:bodyPr>
          <a:lstStyle/>
          <a:p>
            <a:pPr>
              <a:lnSpc>
                <a:spcPct val="150000"/>
              </a:lnSpc>
            </a:pPr>
            <a:r>
              <a:rPr lang="en-US" altLang="zh-CN" sz="2800" dirty="0" smtClean="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链是对象之间的语义连接，是关联的实例 </a:t>
            </a:r>
            <a:endParaRPr lang="en-US" altLang="zh-CN" sz="2800" dirty="0" smtClean="0">
              <a:latin typeface="微软雅黑" panose="020B0503020204020204" pitchFamily="34" charset="-122"/>
              <a:ea typeface="微软雅黑" panose="020B0503020204020204" pitchFamily="34" charset="-122"/>
            </a:endParaRPr>
          </a:p>
          <a:p>
            <a:pPr>
              <a:lnSpc>
                <a:spcPct val="150000"/>
              </a:lnSpc>
            </a:pPr>
            <a:r>
              <a:rPr lang="en-US" altLang="zh-CN" sz="2800" dirty="0" smtClean="0">
                <a:latin typeface="微软雅黑" panose="020B0503020204020204" pitchFamily="34" charset="-122"/>
                <a:ea typeface="微软雅黑" panose="020B0503020204020204" pitchFamily="34" charset="-122"/>
              </a:rPr>
              <a:t>•</a:t>
            </a:r>
            <a:r>
              <a:rPr lang="zh-CN" altLang="en-US" sz="2800" dirty="0" smtClean="0">
                <a:latin typeface="微软雅黑" panose="020B0503020204020204" pitchFamily="34" charset="-122"/>
                <a:ea typeface="微软雅黑" panose="020B0503020204020204" pitchFamily="34" charset="-122"/>
              </a:rPr>
              <a:t>链</a:t>
            </a:r>
            <a:r>
              <a:rPr lang="zh-CN" altLang="en-US" sz="2800" dirty="0">
                <a:latin typeface="微软雅黑" panose="020B0503020204020204" pitchFamily="34" charset="-122"/>
                <a:ea typeface="微软雅黑" panose="020B0503020204020204" pitchFamily="34" charset="-122"/>
              </a:rPr>
              <a:t>是消息传递的基础，两个对象只有在有链存在的情况下，一个对象才能向另一个对象发送消息 </a:t>
            </a:r>
            <a:endParaRPr lang="en-US" altLang="zh-CN" sz="2800" dirty="0" smtClean="0">
              <a:latin typeface="微软雅黑" panose="020B0503020204020204" pitchFamily="34" charset="-122"/>
              <a:ea typeface="微软雅黑" panose="020B0503020204020204" pitchFamily="34" charset="-122"/>
            </a:endParaRPr>
          </a:p>
          <a:p>
            <a:pPr>
              <a:lnSpc>
                <a:spcPct val="150000"/>
              </a:lnSpc>
            </a:pPr>
            <a:r>
              <a:rPr lang="en-US" altLang="zh-CN" sz="2800" dirty="0" smtClean="0">
                <a:latin typeface="微软雅黑" panose="020B0503020204020204" pitchFamily="34" charset="-122"/>
                <a:ea typeface="微软雅黑" panose="020B0503020204020204" pitchFamily="34" charset="-122"/>
              </a:rPr>
              <a:t>•</a:t>
            </a:r>
            <a:r>
              <a:rPr lang="zh-CN" altLang="en-US" sz="2800" dirty="0" smtClean="0">
                <a:latin typeface="微软雅黑" panose="020B0503020204020204" pitchFamily="34" charset="-122"/>
                <a:ea typeface="微软雅黑" panose="020B0503020204020204" pitchFamily="34" charset="-122"/>
              </a:rPr>
              <a:t>协作</a:t>
            </a:r>
            <a:r>
              <a:rPr lang="zh-CN" altLang="en-US" sz="2800" dirty="0">
                <a:latin typeface="微软雅黑" panose="020B0503020204020204" pitchFamily="34" charset="-122"/>
                <a:ea typeface="微软雅黑" panose="020B0503020204020204" pitchFamily="34" charset="-122"/>
              </a:rPr>
              <a:t>图中对象间的链与对象图中的链含义、表示形式和绘制方式一样</a:t>
            </a:r>
            <a:r>
              <a:rPr lang="zh-CN" altLang="en-US" sz="2800" dirty="0">
                <a:solidFill>
                  <a:srgbClr val="FF0000"/>
                </a:solidFill>
                <a:latin typeface="微软雅黑" panose="020B0503020204020204" pitchFamily="34" charset="-122"/>
                <a:ea typeface="微软雅黑" panose="020B0503020204020204" pitchFamily="34" charset="-122"/>
              </a:rPr>
              <a:t>。</a:t>
            </a:r>
            <a:endParaRPr lang="zh-CN" altLang="en-US" sz="2800" dirty="0">
              <a:solidFill>
                <a:srgbClr val="FF0000"/>
              </a:solidFill>
              <a:latin typeface="微软雅黑" panose="020B0503020204020204" pitchFamily="34" charset="-122"/>
              <a:ea typeface="微软雅黑" panose="020B0503020204020204" pitchFamily="34" charset="-122"/>
            </a:endParaRPr>
          </a:p>
        </p:txBody>
      </p:sp>
      <p:pic>
        <p:nvPicPr>
          <p:cNvPr id="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47528" y="3870509"/>
            <a:ext cx="7984894" cy="2987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3"/>
          <p:cNvSpPr>
            <a:spLocks noChangeArrowheads="1"/>
          </p:cNvSpPr>
          <p:nvPr/>
        </p:nvSpPr>
        <p:spPr bwMode="auto">
          <a:xfrm>
            <a:off x="2082315" y="6042892"/>
            <a:ext cx="1512888" cy="288925"/>
          </a:xfrm>
          <a:prstGeom prst="rect">
            <a:avLst/>
          </a:prstGeom>
          <a:noFill/>
          <a:ln w="28575">
            <a:solidFill>
              <a:schemeClr va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lstStyle/>
          <a:p>
            <a:endParaRPr lang="zh-CN" altLang="en-US"/>
          </a:p>
        </p:txBody>
      </p:sp>
      <p:sp>
        <p:nvSpPr>
          <p:cNvPr id="8" name="Rectangle 4"/>
          <p:cNvSpPr>
            <a:spLocks noChangeArrowheads="1"/>
          </p:cNvSpPr>
          <p:nvPr/>
        </p:nvSpPr>
        <p:spPr bwMode="auto">
          <a:xfrm>
            <a:off x="6056934" y="5854885"/>
            <a:ext cx="1871663" cy="217487"/>
          </a:xfrm>
          <a:prstGeom prst="rect">
            <a:avLst/>
          </a:prstGeom>
          <a:noFill/>
          <a:ln w="28575">
            <a:solidFill>
              <a:schemeClr va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lstStyle/>
          <a:p>
            <a:endParaRPr lang="zh-CN" alt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协作图的元素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TextBox 8"/>
          <p:cNvSpPr txBox="1"/>
          <p:nvPr/>
        </p:nvSpPr>
        <p:spPr>
          <a:xfrm>
            <a:off x="240597" y="867274"/>
            <a:ext cx="3709449" cy="430887"/>
          </a:xfrm>
          <a:prstGeom prst="rect">
            <a:avLst/>
          </a:prstGeom>
          <a:noFill/>
        </p:spPr>
        <p:txBody>
          <a:bodyPr wrap="square" lIns="0" tIns="0" rIns="0" bIns="0" rtlCol="0" anchor="ctr">
            <a:spAutoFit/>
          </a:bodyPr>
          <a:lstStyle/>
          <a:p>
            <a:r>
              <a:rPr lang="zh-CN" altLang="en-US" sz="2800" dirty="0" smtClean="0"/>
              <a:t>（</a:t>
            </a:r>
            <a:r>
              <a:rPr lang="en-US" altLang="zh-CN" sz="2800" dirty="0" smtClean="0"/>
              <a:t>3</a:t>
            </a:r>
            <a:r>
              <a:rPr lang="zh-CN" altLang="en-US" sz="2800" dirty="0"/>
              <a:t>）</a:t>
            </a:r>
            <a:r>
              <a:rPr lang="zh-CN" altLang="en-US" sz="2800" dirty="0" smtClean="0"/>
              <a:t>消息</a:t>
            </a:r>
            <a:endParaRPr lang="zh-CN" altLang="en-US" sz="2800" dirty="0"/>
          </a:p>
        </p:txBody>
      </p:sp>
      <p:sp>
        <p:nvSpPr>
          <p:cNvPr id="5" name="矩形 4"/>
          <p:cNvSpPr/>
          <p:nvPr/>
        </p:nvSpPr>
        <p:spPr>
          <a:xfrm>
            <a:off x="323868" y="1471211"/>
            <a:ext cx="11558711" cy="954107"/>
          </a:xfrm>
          <a:prstGeom prst="rect">
            <a:avLst/>
          </a:prstGeom>
        </p:spPr>
        <p:txBody>
          <a:bodyPr wrap="square">
            <a:spAutoFit/>
          </a:bodyPr>
          <a:lstStyle/>
          <a:p>
            <a:r>
              <a:rPr lang="en-US" altLang="zh-CN" sz="2800" dirty="0" smtClean="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在协作图中，消息是附在连接发送对象和接收对象的链上，</a:t>
            </a:r>
            <a:r>
              <a:rPr lang="zh-CN" altLang="en-US" sz="2800" dirty="0">
                <a:solidFill>
                  <a:srgbClr val="FF0000"/>
                </a:solidFill>
                <a:latin typeface="微软雅黑" panose="020B0503020204020204" pitchFamily="34" charset="-122"/>
                <a:ea typeface="微软雅黑" panose="020B0503020204020204" pitchFamily="34" charset="-122"/>
              </a:rPr>
              <a:t>使用带有标签的箭头线来表示</a:t>
            </a:r>
            <a:r>
              <a:rPr lang="zh-CN" altLang="en-US" sz="2800" dirty="0" smtClean="0">
                <a:latin typeface="微软雅黑" panose="020B0503020204020204" pitchFamily="34" charset="-122"/>
                <a:ea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endParaRPr>
          </a:p>
        </p:txBody>
      </p:sp>
      <p:pic>
        <p:nvPicPr>
          <p:cNvPr id="6"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879" y="2965449"/>
            <a:ext cx="5738867" cy="311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AutoShape 4"/>
          <p:cNvSpPr>
            <a:spLocks noChangeArrowheads="1"/>
          </p:cNvSpPr>
          <p:nvPr/>
        </p:nvSpPr>
        <p:spPr bwMode="auto">
          <a:xfrm>
            <a:off x="4517628" y="2296031"/>
            <a:ext cx="2060814" cy="884390"/>
          </a:xfrm>
          <a:prstGeom prst="wedgeRoundRectCallout">
            <a:avLst>
              <a:gd name="adj1" fmla="val -119767"/>
              <a:gd name="adj2" fmla="val 135035"/>
              <a:gd name="adj3" fmla="val 16667"/>
            </a:avLst>
          </a:prstGeom>
          <a:solidFill>
            <a:srgbClr val="99CCFF"/>
          </a:solidFill>
          <a:ln w="9525">
            <a:solidFill>
              <a:srgbClr val="00234A"/>
            </a:solidFill>
            <a:miter lim="800000"/>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1" lang="zh-CN" altLang="en-US" sz="2800" b="1" i="0" u="none" strike="noStrike" kern="0" cap="none" spc="0" normalizeH="0" baseline="0" noProof="0" smtClean="0">
                <a:ln>
                  <a:noFill/>
                </a:ln>
                <a:solidFill>
                  <a:srgbClr val="005740"/>
                </a:solidFill>
                <a:effectLst/>
                <a:uLnTx/>
                <a:uFillTx/>
                <a:latin typeface="Times New Roman" panose="02020603050405020304" pitchFamily="18" charset="0"/>
                <a:ea typeface="宋体" panose="02010600030101010101" pitchFamily="2" charset="-122"/>
              </a:rPr>
              <a:t>消息</a:t>
            </a:r>
            <a:endParaRPr kumimoji="1" lang="zh-CN" altLang="en-US" sz="2800" b="1" i="0" u="none" strike="noStrike" kern="0" cap="none" spc="0" normalizeH="0" baseline="0" noProof="0" smtClean="0">
              <a:ln>
                <a:noFill/>
              </a:ln>
              <a:solidFill>
                <a:srgbClr val="005740"/>
              </a:solidFill>
              <a:effectLst/>
              <a:uLnTx/>
              <a:uFillTx/>
              <a:latin typeface="Times New Roman" panose="02020603050405020304" pitchFamily="18" charset="0"/>
              <a:ea typeface="宋体" panose="02010600030101010101" pitchFamily="2" charset="-122"/>
            </a:endParaRPr>
          </a:p>
        </p:txBody>
      </p:sp>
      <p:sp>
        <p:nvSpPr>
          <p:cNvPr id="2" name="矩形 1"/>
          <p:cNvSpPr/>
          <p:nvPr/>
        </p:nvSpPr>
        <p:spPr>
          <a:xfrm>
            <a:off x="143127" y="5906637"/>
            <a:ext cx="5493812"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消息用来描述系统的</a:t>
            </a:r>
            <a:r>
              <a:rPr lang="zh-CN" altLang="en-US" b="1" dirty="0">
                <a:solidFill>
                  <a:srgbClr val="FF0000"/>
                </a:solidFill>
                <a:latin typeface="微软雅黑" panose="020B0503020204020204" pitchFamily="34" charset="-122"/>
                <a:ea typeface="微软雅黑" panose="020B0503020204020204" pitchFamily="34" charset="-122"/>
              </a:rPr>
              <a:t>动态行为</a:t>
            </a:r>
            <a:r>
              <a:rPr lang="zh-CN" altLang="en-US" b="1" dirty="0">
                <a:latin typeface="微软雅黑" panose="020B0503020204020204" pitchFamily="34" charset="-122"/>
                <a:ea typeface="微软雅黑" panose="020B0503020204020204" pitchFamily="34" charset="-122"/>
              </a:rPr>
              <a:t>。体现类的调用和实现</a:t>
            </a:r>
            <a:endParaRPr lang="zh-CN" altLang="en-US" b="1" dirty="0"/>
          </a:p>
        </p:txBody>
      </p:sp>
      <p:pic>
        <p:nvPicPr>
          <p:cNvPr id="8" name="图片 7"/>
          <p:cNvPicPr>
            <a:picLocks noChangeAspect="1"/>
          </p:cNvPicPr>
          <p:nvPr/>
        </p:nvPicPr>
        <p:blipFill>
          <a:blip r:embed="rId2"/>
          <a:stretch>
            <a:fillRect/>
          </a:stretch>
        </p:blipFill>
        <p:spPr>
          <a:xfrm>
            <a:off x="5910262" y="3779520"/>
            <a:ext cx="5621338" cy="1601996"/>
          </a:xfrm>
          <a:prstGeom prst="rect">
            <a:avLst/>
          </a:prstGeom>
          <a:noFill/>
          <a:ln w="9525">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协作图的元素</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TextBox 8"/>
          <p:cNvSpPr txBox="1"/>
          <p:nvPr/>
        </p:nvSpPr>
        <p:spPr>
          <a:xfrm>
            <a:off x="71399" y="861034"/>
            <a:ext cx="3709449" cy="430887"/>
          </a:xfrm>
          <a:prstGeom prst="rect">
            <a:avLst/>
          </a:prstGeom>
          <a:noFill/>
        </p:spPr>
        <p:txBody>
          <a:bodyPr wrap="square" lIns="0" tIns="0" rIns="0" bIns="0" rtlCol="0" anchor="ctr">
            <a:spAutoFit/>
          </a:bodyPr>
          <a:lstStyle/>
          <a:p>
            <a:r>
              <a:rPr lang="zh-CN" altLang="en-US" sz="2800" dirty="0" smtClean="0"/>
              <a:t>（</a:t>
            </a:r>
            <a:r>
              <a:rPr lang="en-US" altLang="zh-CN" sz="2800" dirty="0" smtClean="0"/>
              <a:t>3</a:t>
            </a:r>
            <a:r>
              <a:rPr lang="zh-CN" altLang="en-US" sz="2800" dirty="0"/>
              <a:t>）</a:t>
            </a:r>
            <a:r>
              <a:rPr lang="zh-CN" altLang="en-US" sz="2800" dirty="0" smtClean="0"/>
              <a:t>消息</a:t>
            </a:r>
            <a:endParaRPr lang="zh-CN" altLang="en-US" sz="2800" dirty="0"/>
          </a:p>
        </p:txBody>
      </p:sp>
      <p:pic>
        <p:nvPicPr>
          <p:cNvPr id="5"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464534"/>
            <a:ext cx="11992752" cy="4487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11696" y="1401174"/>
            <a:ext cx="11806746" cy="954107"/>
          </a:xfrm>
          <a:prstGeom prst="rect">
            <a:avLst/>
          </a:prstGeom>
        </p:spPr>
        <p:txBody>
          <a:bodyPr wrap="square">
            <a:spAutoFit/>
          </a:bodyPr>
          <a:lstStyle/>
          <a:p>
            <a:r>
              <a:rPr lang="en-US" altLang="zh-CN" sz="2800" dirty="0" smtClean="0">
                <a:latin typeface="微软雅黑" panose="020B0503020204020204" pitchFamily="34" charset="-122"/>
                <a:ea typeface="微软雅黑" panose="020B0503020204020204" pitchFamily="34" charset="-122"/>
              </a:rPr>
              <a:t>•</a:t>
            </a:r>
            <a:r>
              <a:rPr lang="zh-CN" altLang="en-US" sz="2800" dirty="0" smtClean="0">
                <a:solidFill>
                  <a:srgbClr val="FF0000"/>
                </a:solidFill>
                <a:latin typeface="微软雅黑" panose="020B0503020204020204" pitchFamily="34" charset="-122"/>
                <a:ea typeface="微软雅黑" panose="020B0503020204020204" pitchFamily="34" charset="-122"/>
              </a:rPr>
              <a:t>一</a:t>
            </a:r>
            <a:r>
              <a:rPr lang="zh-CN" altLang="en-US" sz="2800" dirty="0">
                <a:solidFill>
                  <a:srgbClr val="FF0000"/>
                </a:solidFill>
                <a:latin typeface="微软雅黑" panose="020B0503020204020204" pitchFamily="34" charset="-122"/>
                <a:ea typeface="微软雅黑" panose="020B0503020204020204" pitchFamily="34" charset="-122"/>
              </a:rPr>
              <a:t>个链上可以附有多个消息</a:t>
            </a:r>
            <a:r>
              <a:rPr lang="zh-CN" altLang="en-US" sz="2800" dirty="0">
                <a:latin typeface="微软雅黑" panose="020B0503020204020204" pitchFamily="34" charset="-122"/>
                <a:ea typeface="微软雅黑" panose="020B0503020204020204" pitchFamily="34" charset="-122"/>
              </a:rPr>
              <a:t>。每个消息包括一个消息的编号和名称。消息名称可以是一个方法，除了方法名外，还可以包含参数、返回值类型等</a:t>
            </a:r>
            <a:r>
              <a:rPr lang="zh-CN" altLang="en-US" sz="2800" dirty="0" smtClean="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p:txBody>
      </p:sp>
      <p:sp>
        <p:nvSpPr>
          <p:cNvPr id="7" name="Rectangle 6"/>
          <p:cNvSpPr>
            <a:spLocks noChangeArrowheads="1"/>
          </p:cNvSpPr>
          <p:nvPr/>
        </p:nvSpPr>
        <p:spPr bwMode="auto">
          <a:xfrm>
            <a:off x="1570861" y="4293156"/>
            <a:ext cx="1743290" cy="657932"/>
          </a:xfrm>
          <a:prstGeom prst="rect">
            <a:avLst/>
          </a:prstGeom>
          <a:noFill/>
          <a:ln w="28575">
            <a:solidFill>
              <a:schemeClr va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lstStyle/>
          <a:p>
            <a:endParaRPr lang="zh-CN" altLang="en-US"/>
          </a:p>
        </p:txBody>
      </p:sp>
      <p:sp>
        <p:nvSpPr>
          <p:cNvPr id="8" name="Rectangle 7"/>
          <p:cNvSpPr>
            <a:spLocks noChangeArrowheads="1"/>
          </p:cNvSpPr>
          <p:nvPr/>
        </p:nvSpPr>
        <p:spPr bwMode="auto">
          <a:xfrm>
            <a:off x="6452587" y="4404421"/>
            <a:ext cx="2109341" cy="546664"/>
          </a:xfrm>
          <a:prstGeom prst="rect">
            <a:avLst/>
          </a:prstGeom>
          <a:noFill/>
          <a:ln w="28575">
            <a:solidFill>
              <a:schemeClr va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lstStyle/>
          <a:p>
            <a:endParaRPr lang="zh-CN" altLang="en-US"/>
          </a:p>
        </p:txBody>
      </p:sp>
      <p:sp>
        <p:nvSpPr>
          <p:cNvPr id="9" name="Rectangle 8"/>
          <p:cNvSpPr>
            <a:spLocks noChangeArrowheads="1"/>
          </p:cNvSpPr>
          <p:nvPr/>
        </p:nvSpPr>
        <p:spPr bwMode="auto">
          <a:xfrm>
            <a:off x="6561455" y="5344160"/>
            <a:ext cx="2449195" cy="546735"/>
          </a:xfrm>
          <a:prstGeom prst="rect">
            <a:avLst/>
          </a:prstGeom>
          <a:noFill/>
          <a:ln w="28575">
            <a:solidFill>
              <a:schemeClr va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lstStyle/>
          <a:p>
            <a:endParaRPr lang="zh-CN" altLang="en-US"/>
          </a:p>
        </p:txBody>
      </p:sp>
    </p:spTree>
  </p:cSld>
  <p:clrMapOvr>
    <a:masterClrMapping/>
  </p:clrMapOvr>
</p:sld>
</file>

<file path=ppt/tags/tag1.xml><?xml version="1.0" encoding="utf-8"?>
<p:tagLst xmlns:p="http://schemas.openxmlformats.org/presentationml/2006/main">
  <p:tag name="commondata" val="eyJoZGlkIjoiNzY5YmNmZWJlYWNhNTg2MzliMGZjMmFjMjI5OTg0ODY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28145</Words>
  <Application>WPS 演示</Application>
  <PresentationFormat>宽屏</PresentationFormat>
  <Paragraphs>2352</Paragraphs>
  <Slides>238</Slides>
  <Notes>103</Notes>
  <HiddenSlides>0</HiddenSlides>
  <MMClips>0</MMClips>
  <ScaleCrop>false</ScaleCrop>
  <HeadingPairs>
    <vt:vector size="8" baseType="variant">
      <vt:variant>
        <vt:lpstr>已用的字体</vt:lpstr>
      </vt:variant>
      <vt:variant>
        <vt:i4>39</vt:i4>
      </vt:variant>
      <vt:variant>
        <vt:lpstr>主题</vt:lpstr>
      </vt:variant>
      <vt:variant>
        <vt:i4>1</vt:i4>
      </vt:variant>
      <vt:variant>
        <vt:lpstr>嵌入 OLE 服务器</vt:lpstr>
      </vt:variant>
      <vt:variant>
        <vt:i4>2</vt:i4>
      </vt:variant>
      <vt:variant>
        <vt:lpstr>幻灯片标题</vt:lpstr>
      </vt:variant>
      <vt:variant>
        <vt:i4>238</vt:i4>
      </vt:variant>
    </vt:vector>
  </HeadingPairs>
  <TitlesOfParts>
    <vt:vector size="280" baseType="lpstr">
      <vt:lpstr>Arial</vt:lpstr>
      <vt:lpstr>宋体</vt:lpstr>
      <vt:lpstr>Wingdings</vt:lpstr>
      <vt:lpstr>微软雅黑</vt:lpstr>
      <vt:lpstr>Arial Black</vt:lpstr>
      <vt:lpstr>Arial Unicode MS</vt:lpstr>
      <vt:lpstr>方正粗宋简体</vt:lpstr>
      <vt:lpstr>Adobe Gothic Std B</vt:lpstr>
      <vt:lpstr>Yu Gothic UI Semibold</vt:lpstr>
      <vt:lpstr>Wingdings</vt:lpstr>
      <vt:lpstr>Tahoma</vt:lpstr>
      <vt:lpstr>Constantia</vt:lpstr>
      <vt:lpstr>等线</vt:lpstr>
      <vt:lpstr>Arial Unicode MS</vt:lpstr>
      <vt:lpstr>黑体</vt:lpstr>
      <vt:lpstr>Times New Roman</vt:lpstr>
      <vt:lpstr>quote-cjk-patch</vt:lpstr>
      <vt:lpstr>Segoe Print</vt:lpstr>
      <vt:lpstr>Menlo</vt:lpstr>
      <vt:lpstr>Arial</vt:lpstr>
      <vt:lpstr>楷体</vt:lpstr>
      <vt:lpstr>华文细黑</vt:lpstr>
      <vt:lpstr>楷体_GB2312</vt:lpstr>
      <vt:lpstr>新宋体</vt:lpstr>
      <vt:lpstr>楷体_GB2312</vt:lpstr>
      <vt:lpstr>CIDFont+F1</vt:lpstr>
      <vt:lpstr>Clear Sans</vt:lpstr>
      <vt:lpstr>DejaVu Math TeX Gyre</vt:lpstr>
      <vt:lpstr>-apple-system</vt:lpstr>
      <vt:lpstr>CIDFont+F3</vt:lpstr>
      <vt:lpstr>CIDFont+F2</vt:lpstr>
      <vt:lpstr>Calibri</vt:lpstr>
      <vt:lpstr>等线 Light</vt:lpstr>
      <vt:lpstr>GalaxyText Std</vt:lpstr>
      <vt:lpstr>Cooper Black</vt:lpstr>
      <vt:lpstr>Stencil</vt:lpstr>
      <vt:lpstr>Forte</vt:lpstr>
      <vt:lpstr>Wonder Sans Bold</vt:lpstr>
      <vt:lpstr>Be Happy</vt:lpstr>
      <vt:lpstr>Office 主题​​</vt:lpstr>
      <vt:lpstr>Visio.Drawing.11</vt:lpstr>
      <vt:lpstr>Visio.Drawing.11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王兵</dc:creator>
  <cp:lastModifiedBy>张兴鹏</cp:lastModifiedBy>
  <cp:revision>462</cp:revision>
  <dcterms:created xsi:type="dcterms:W3CDTF">2021-05-04T12:26:00Z</dcterms:created>
  <dcterms:modified xsi:type="dcterms:W3CDTF">2025-12-10T10:16:15Z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06AC65C27BED4EA18FBAD162013262C7_12</vt:lpwstr>
  </property>
  <property fmtid="{D5CDD505-2E9C-101B-9397-08002B2CF9AE}" pid="3" name="KSOProductBuildVer">
    <vt:lpwstr>2052-12.1.0.23125</vt:lpwstr>
  </property>
</Properties>
</file>